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Default Extension="mp4" ContentType="video/mp4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6"/>
  </p:notesMasterIdLst>
  <p:sldIdLst>
    <p:sldId id="314" r:id="rId2"/>
    <p:sldId id="315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8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336" r:id="rId24"/>
    <p:sldId id="337" r:id="rId25"/>
    <p:sldId id="338" r:id="rId26"/>
    <p:sldId id="339" r:id="rId27"/>
    <p:sldId id="340" r:id="rId28"/>
    <p:sldId id="341" r:id="rId29"/>
    <p:sldId id="342" r:id="rId30"/>
    <p:sldId id="343" r:id="rId31"/>
    <p:sldId id="344" r:id="rId32"/>
    <p:sldId id="346" r:id="rId33"/>
    <p:sldId id="347" r:id="rId34"/>
    <p:sldId id="345" r:id="rId35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anne.Chew" initials="M" lastIdx="6" clrIdx="0">
    <p:extLst>
      <p:ext uri="{19B8F6BF-5375-455C-9EA6-DF929625EA0E}">
        <p15:presenceInfo xmlns:p15="http://schemas.microsoft.com/office/powerpoint/2012/main" userId="S-1-5-21-301378855-1296857468-2813838616-50147" providerId="AD"/>
      </p:ext>
    </p:extLst>
  </p:cmAuthor>
  <p:cmAuthor id="2" name="Manny Gonzalez" initials="MG" lastIdx="4" clrIdx="1">
    <p:extLst>
      <p:ext uri="{19B8F6BF-5375-455C-9EA6-DF929625EA0E}">
        <p15:presenceInfo xmlns:p15="http://schemas.microsoft.com/office/powerpoint/2012/main" userId="S::manny.gonzalez@hikvisionadmin.onmicrosoft.com::2e91beea-94f4-4c01-96aa-1717eee0513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1920"/>
    <a:srgbClr val="262E31"/>
    <a:srgbClr val="555559"/>
    <a:srgbClr val="FAE52A"/>
    <a:srgbClr val="C00000"/>
    <a:srgbClr val="7F7F7F"/>
    <a:srgbClr val="595959"/>
    <a:srgbClr val="AB1D20"/>
    <a:srgbClr val="CD0920"/>
    <a:srgbClr val="C3D9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55" autoAdjust="0"/>
    <p:restoredTop sz="94687"/>
  </p:normalViewPr>
  <p:slideViewPr>
    <p:cSldViewPr snapToGrid="0" snapToObjects="1">
      <p:cViewPr varScale="1">
        <p:scale>
          <a:sx n="339" d="100"/>
          <a:sy n="339" d="100"/>
        </p:scale>
        <p:origin x="348" y="2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charset="0"/>
                <a:ea typeface="Montserrat" charset="0"/>
                <a:cs typeface="Montserrat" charset="0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Franklin Gothic Book" charset="0"/>
              <a:ea typeface="Montserrat" charset="0"/>
              <a:cs typeface="Montserrat" charset="0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ranklin Gothic Book" charset="0"/>
                    <a:ea typeface="Montserrat" charset="0"/>
                    <a:cs typeface="Montserrat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1B-4C06-B1D7-DC3563349D8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ranklin Gothic Book" charset="0"/>
                    <a:ea typeface="Montserrat" charset="0"/>
                    <a:cs typeface="Montserrat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1B-4C06-B1D7-DC3563349D8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ranklin Gothic Book" charset="0"/>
                    <a:ea typeface="Montserrat" charset="0"/>
                    <a:cs typeface="Montserrat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01B-4C06-B1D7-DC3563349D8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124145128"/>
        <c:axId val="2124148824"/>
      </c:barChart>
      <c:catAx>
        <c:axId val="2124145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charset="0"/>
                <a:ea typeface="Montserrat" charset="0"/>
                <a:cs typeface="Montserrat" charset="0"/>
              </a:defRPr>
            </a:pPr>
            <a:endParaRPr lang="en-US"/>
          </a:p>
        </c:txPr>
        <c:crossAx val="2124148824"/>
        <c:crosses val="autoZero"/>
        <c:auto val="1"/>
        <c:lblAlgn val="ctr"/>
        <c:lblOffset val="100"/>
        <c:noMultiLvlLbl val="0"/>
      </c:catAx>
      <c:valAx>
        <c:axId val="21241488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charset="0"/>
                <a:ea typeface="Montserrat" charset="0"/>
                <a:cs typeface="Montserrat" charset="0"/>
              </a:defRPr>
            </a:pPr>
            <a:endParaRPr lang="en-US"/>
          </a:p>
        </c:txPr>
        <c:crossAx val="2124145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Franklin Gothic Book" charset="0"/>
              <a:ea typeface="Montserrat" charset="0"/>
              <a:cs typeface="Montserrat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aseline="0">
          <a:latin typeface="Franklin Gothic Book" charset="0"/>
          <a:ea typeface="Montserrat" charset="0"/>
          <a:cs typeface="Montserrat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437903-81AA-2245-A291-D2D9D525E269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97CC1D-A9A6-C64E-9CDD-DC0A7A456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832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660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8420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74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728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8590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2377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756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4528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For example, if you have set the working hours as 8 hours, and the start time of timetable as 9:00 am, and the staff A checked-in at 8:00 am and checked-out at 5:00 pm (effective working hours are 9:00 am to 5:00 pm, totally 8 hours),  the attendance result for A will be calculated as normal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2214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Database offsite backup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4672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Come again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494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695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379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869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altLang="zh-CN" sz="1200" dirty="0" smtClean="0">
                <a:ea typeface="微软雅黑" panose="020B0503020204020204" pitchFamily="34" charset="-122"/>
              </a:rPr>
              <a:t>Joining the server, the platform can be operated 24 hours a day, and the system is more stable;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altLang="zh-CN" sz="1200" dirty="0" smtClean="0">
                <a:ea typeface="微软雅黑" panose="020B0503020204020204" pitchFamily="34" charset="-122"/>
              </a:rPr>
              <a:t>Data process Server, which allows the background to still receive data and images when the client is closed.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altLang="zh-CN" sz="1200" dirty="0" smtClean="0">
                <a:ea typeface="微软雅黑" panose="020B0503020204020204" pitchFamily="34" charset="-122"/>
              </a:rPr>
              <a:t>If the service is abnormal, it can be automatically restarted and returned to normal.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89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712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746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996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24619-E621-4052-907B-7D2A3E49B7A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739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"/>
          <a:stretch/>
        </p:blipFill>
        <p:spPr>
          <a:xfrm>
            <a:off x="0" y="-9904"/>
            <a:ext cx="9144000" cy="51534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91770" y="1762297"/>
            <a:ext cx="6753735" cy="980903"/>
          </a:xfrm>
        </p:spPr>
        <p:txBody>
          <a:bodyPr/>
          <a:lstStyle>
            <a:lvl1pPr marL="0" marR="0" indent="0" algn="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sz="2400" b="0" i="0" baseline="0" dirty="0">
                <a:solidFill>
                  <a:schemeClr val="bg2">
                    <a:lumMod val="50000"/>
                  </a:schemeClr>
                </a:solidFill>
              </a:rPr>
              <a:t>Click to edit Master </a:t>
            </a:r>
            <a:r>
              <a:rPr lang="en-US" sz="2400" b="0" i="0" baseline="0">
                <a:solidFill>
                  <a:schemeClr val="bg2">
                    <a:lumMod val="50000"/>
                  </a:schemeClr>
                </a:solidFill>
              </a:rPr>
              <a:t>title style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213023" y="4946208"/>
            <a:ext cx="4031673" cy="1789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550" baseline="0" dirty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© 2019 Hikvision USA Inc. and </a:t>
            </a:r>
            <a:r>
              <a:rPr lang="en-US" sz="550" baseline="0" dirty="0" err="1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Hikvision</a:t>
            </a:r>
            <a:r>
              <a:rPr lang="en-US" sz="550" baseline="0" dirty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 Canada Inc. All Rights Reserved. Confidential and Proprietary</a:t>
            </a:r>
            <a:endParaRPr lang="en-US" sz="550" baseline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D1F56C-0949-3E4A-B142-06ED9C08826D}"/>
              </a:ext>
            </a:extLst>
          </p:cNvPr>
          <p:cNvSpPr/>
          <p:nvPr userDrawn="1"/>
        </p:nvSpPr>
        <p:spPr>
          <a:xfrm>
            <a:off x="2228859" y="4321800"/>
            <a:ext cx="1730828" cy="367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C0B4C6-2186-9649-B98C-1566C112C1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51832" y="4448956"/>
            <a:ext cx="2793078" cy="11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459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8" name="Title 1"/>
          <p:cNvSpPr txBox="1">
            <a:spLocks/>
          </p:cNvSpPr>
          <p:nvPr userDrawn="1"/>
        </p:nvSpPr>
        <p:spPr>
          <a:xfrm>
            <a:off x="224378" y="522936"/>
            <a:ext cx="4343643" cy="3854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Bullet Page 2 Column</a:t>
            </a:r>
          </a:p>
        </p:txBody>
      </p:sp>
      <p:sp>
        <p:nvSpPr>
          <p:cNvPr id="48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78015" y="1396089"/>
            <a:ext cx="4290006" cy="1642723"/>
          </a:xfrm>
        </p:spPr>
        <p:txBody>
          <a:bodyPr wrap="square">
            <a:noAutofit/>
          </a:bodyPr>
          <a:lstStyle>
            <a:lvl1pPr marL="171450" marR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lvl="0"/>
            <a:endParaRPr lang="en-US" dirty="0"/>
          </a:p>
        </p:txBody>
      </p:sp>
      <p:sp>
        <p:nvSpPr>
          <p:cNvPr id="49" name="Text Placeholder 43"/>
          <p:cNvSpPr>
            <a:spLocks noGrp="1"/>
          </p:cNvSpPr>
          <p:nvPr>
            <p:ph type="body" sz="quarter" idx="15" hasCustomPrompt="1"/>
          </p:nvPr>
        </p:nvSpPr>
        <p:spPr>
          <a:xfrm>
            <a:off x="278015" y="1037607"/>
            <a:ext cx="4290006" cy="3584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 b="1" i="0" baseline="0"/>
            </a:lvl1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None/>
              <a:tabLst/>
              <a:defRPr/>
            </a:pPr>
            <a:r>
              <a:rPr lang="en-US" dirty="0"/>
              <a:t>Better Bullets 6 Max</a:t>
            </a:r>
          </a:p>
        </p:txBody>
      </p:sp>
      <p:sp>
        <p:nvSpPr>
          <p:cNvPr id="65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568021" y="1396089"/>
            <a:ext cx="4290006" cy="1642723"/>
          </a:xfrm>
        </p:spPr>
        <p:txBody>
          <a:bodyPr wrap="square">
            <a:noAutofit/>
          </a:bodyPr>
          <a:lstStyle>
            <a:lvl1pPr marL="171450" marR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lvl="0"/>
            <a:endParaRPr lang="en-US" dirty="0"/>
          </a:p>
        </p:txBody>
      </p:sp>
      <p:sp>
        <p:nvSpPr>
          <p:cNvPr id="66" name="Text Placeholder 43"/>
          <p:cNvSpPr>
            <a:spLocks noGrp="1"/>
          </p:cNvSpPr>
          <p:nvPr>
            <p:ph type="body" sz="quarter" idx="17" hasCustomPrompt="1"/>
          </p:nvPr>
        </p:nvSpPr>
        <p:spPr>
          <a:xfrm>
            <a:off x="4568021" y="1037607"/>
            <a:ext cx="4290006" cy="3584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 b="1" i="0" baseline="0"/>
            </a:lvl1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None/>
              <a:tabLst/>
              <a:defRPr/>
            </a:pPr>
            <a:r>
              <a:rPr lang="en-US" dirty="0"/>
              <a:t>Better Bullets 6 Max</a:t>
            </a:r>
          </a:p>
        </p:txBody>
      </p:sp>
    </p:spTree>
    <p:extLst>
      <p:ext uri="{BB962C8B-B14F-4D97-AF65-F5344CB8AC3E}">
        <p14:creationId xmlns:p14="http://schemas.microsoft.com/office/powerpoint/2010/main" val="1095776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with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itle 1"/>
          <p:cNvSpPr txBox="1">
            <a:spLocks/>
          </p:cNvSpPr>
          <p:nvPr userDrawn="1"/>
        </p:nvSpPr>
        <p:spPr>
          <a:xfrm>
            <a:off x="224378" y="522936"/>
            <a:ext cx="8633649" cy="3854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Bullet Page 2 Column with Image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78015" y="2888004"/>
            <a:ext cx="4120249" cy="1642723"/>
          </a:xfrm>
        </p:spPr>
        <p:txBody>
          <a:bodyPr wrap="square">
            <a:noAutofit/>
          </a:bodyPr>
          <a:lstStyle>
            <a:lvl1pPr marL="171450" marR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lvl="0"/>
            <a:endParaRPr lang="en-US" dirty="0"/>
          </a:p>
        </p:txBody>
      </p:sp>
      <p:sp>
        <p:nvSpPr>
          <p:cNvPr id="8" name="Text Placeholder 43"/>
          <p:cNvSpPr>
            <a:spLocks noGrp="1"/>
          </p:cNvSpPr>
          <p:nvPr>
            <p:ph type="body" sz="quarter" idx="15" hasCustomPrompt="1"/>
          </p:nvPr>
        </p:nvSpPr>
        <p:spPr>
          <a:xfrm>
            <a:off x="278015" y="2529522"/>
            <a:ext cx="4120249" cy="3584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 b="1" i="0" baseline="0"/>
            </a:lvl1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None/>
              <a:tabLst/>
              <a:defRPr/>
            </a:pPr>
            <a:r>
              <a:rPr lang="en-US" dirty="0"/>
              <a:t>Better Bullets 6 Max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568021" y="2888004"/>
            <a:ext cx="4290006" cy="1642723"/>
          </a:xfrm>
        </p:spPr>
        <p:txBody>
          <a:bodyPr wrap="square">
            <a:noAutofit/>
          </a:bodyPr>
          <a:lstStyle>
            <a:lvl1pPr marL="171450" marR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/>
              <a:t>Investment generally results in acquiring</a:t>
            </a:r>
          </a:p>
          <a:p>
            <a:pPr lvl="0"/>
            <a:endParaRPr lang="en-US" dirty="0"/>
          </a:p>
        </p:txBody>
      </p:sp>
      <p:sp>
        <p:nvSpPr>
          <p:cNvPr id="10" name="Text Placeholder 43"/>
          <p:cNvSpPr>
            <a:spLocks noGrp="1"/>
          </p:cNvSpPr>
          <p:nvPr>
            <p:ph type="body" sz="quarter" idx="17" hasCustomPrompt="1"/>
          </p:nvPr>
        </p:nvSpPr>
        <p:spPr>
          <a:xfrm>
            <a:off x="4568021" y="2529522"/>
            <a:ext cx="4290006" cy="3584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 b="1" i="0" baseline="0"/>
            </a:lvl1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None/>
              <a:tabLst/>
              <a:defRPr/>
            </a:pPr>
            <a:r>
              <a:rPr lang="en-US" dirty="0"/>
              <a:t>Better Bullets 6 Max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8"/>
          </p:nvPr>
        </p:nvSpPr>
        <p:spPr>
          <a:xfrm>
            <a:off x="277812" y="996950"/>
            <a:ext cx="4120451" cy="1374775"/>
          </a:xfrm>
        </p:spPr>
        <p:txBody>
          <a:bodyPr/>
          <a:lstStyle/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None/>
              <a:tabLst/>
              <a:defRPr/>
            </a:pPr>
            <a:endParaRPr lang="en-US" dirty="0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4568021" y="996950"/>
            <a:ext cx="4290006" cy="1374775"/>
          </a:xfrm>
        </p:spPr>
        <p:txBody>
          <a:bodyPr/>
          <a:lstStyle/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656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itle 1"/>
          <p:cNvSpPr txBox="1">
            <a:spLocks/>
          </p:cNvSpPr>
          <p:nvPr userDrawn="1"/>
        </p:nvSpPr>
        <p:spPr>
          <a:xfrm>
            <a:off x="224378" y="522936"/>
            <a:ext cx="8562112" cy="3854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Logo Page Layout</a:t>
            </a:r>
            <a:endParaRPr lang="en-US" dirty="0"/>
          </a:p>
        </p:txBody>
      </p:sp>
      <p:grpSp>
        <p:nvGrpSpPr>
          <p:cNvPr id="57" name="Group 56"/>
          <p:cNvGrpSpPr/>
          <p:nvPr userDrawn="1"/>
        </p:nvGrpSpPr>
        <p:grpSpPr>
          <a:xfrm>
            <a:off x="1407336" y="1506509"/>
            <a:ext cx="6329329" cy="2130482"/>
            <a:chOff x="1393585" y="1245741"/>
            <a:chExt cx="6329329" cy="2130482"/>
          </a:xfrm>
        </p:grpSpPr>
        <p:grpSp>
          <p:nvGrpSpPr>
            <p:cNvPr id="56" name="Group 55"/>
            <p:cNvGrpSpPr/>
            <p:nvPr userDrawn="1"/>
          </p:nvGrpSpPr>
          <p:grpSpPr>
            <a:xfrm>
              <a:off x="1393585" y="1245741"/>
              <a:ext cx="6329329" cy="369721"/>
              <a:chOff x="1393585" y="1245741"/>
              <a:chExt cx="6329329" cy="369721"/>
            </a:xfrm>
          </p:grpSpPr>
          <p:pic>
            <p:nvPicPr>
              <p:cNvPr id="25" name="Picture Placeholder 14"/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041209" y="1245741"/>
                <a:ext cx="1386457" cy="369721"/>
              </a:xfrm>
              <a:prstGeom prst="rect">
                <a:avLst/>
              </a:prstGeom>
            </p:spPr>
          </p:pic>
          <p:pic>
            <p:nvPicPr>
              <p:cNvPr id="26" name="Picture Placeholder 8"/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93585" y="1245741"/>
                <a:ext cx="1386457" cy="369721"/>
              </a:xfrm>
              <a:prstGeom prst="rect">
                <a:avLst/>
              </a:prstGeom>
            </p:spPr>
          </p:pic>
          <p:pic>
            <p:nvPicPr>
              <p:cNvPr id="31" name="Picture Placeholder 14"/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36457" y="1245741"/>
                <a:ext cx="1386457" cy="369721"/>
              </a:xfrm>
              <a:prstGeom prst="rect">
                <a:avLst/>
              </a:prstGeom>
            </p:spPr>
          </p:pic>
          <p:pic>
            <p:nvPicPr>
              <p:cNvPr id="32" name="Picture Placeholder 8"/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88833" y="1245741"/>
                <a:ext cx="1386457" cy="369721"/>
              </a:xfrm>
              <a:prstGeom prst="rect">
                <a:avLst/>
              </a:prstGeom>
            </p:spPr>
          </p:pic>
        </p:grpSp>
        <p:grpSp>
          <p:nvGrpSpPr>
            <p:cNvPr id="55" name="Group 54"/>
            <p:cNvGrpSpPr/>
            <p:nvPr userDrawn="1"/>
          </p:nvGrpSpPr>
          <p:grpSpPr>
            <a:xfrm>
              <a:off x="1393585" y="2126122"/>
              <a:ext cx="6329329" cy="369721"/>
              <a:chOff x="1393585" y="2105140"/>
              <a:chExt cx="6329329" cy="369721"/>
            </a:xfrm>
          </p:grpSpPr>
          <p:pic>
            <p:nvPicPr>
              <p:cNvPr id="46" name="Picture Placeholder 14"/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041209" y="2105140"/>
                <a:ext cx="1386457" cy="369721"/>
              </a:xfrm>
              <a:prstGeom prst="rect">
                <a:avLst/>
              </a:prstGeom>
            </p:spPr>
          </p:pic>
          <p:pic>
            <p:nvPicPr>
              <p:cNvPr id="47" name="Picture Placeholder 8"/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93585" y="2105140"/>
                <a:ext cx="1386457" cy="369721"/>
              </a:xfrm>
              <a:prstGeom prst="rect">
                <a:avLst/>
              </a:prstGeom>
            </p:spPr>
          </p:pic>
          <p:pic>
            <p:nvPicPr>
              <p:cNvPr id="48" name="Picture Placeholder 14"/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36457" y="2105140"/>
                <a:ext cx="1386457" cy="369721"/>
              </a:xfrm>
              <a:prstGeom prst="rect">
                <a:avLst/>
              </a:prstGeom>
            </p:spPr>
          </p:pic>
          <p:pic>
            <p:nvPicPr>
              <p:cNvPr id="49" name="Picture Placeholder 8"/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88833" y="2105140"/>
                <a:ext cx="1386457" cy="369721"/>
              </a:xfrm>
              <a:prstGeom prst="rect">
                <a:avLst/>
              </a:prstGeom>
            </p:spPr>
          </p:pic>
        </p:grpSp>
        <p:grpSp>
          <p:nvGrpSpPr>
            <p:cNvPr id="54" name="Group 53"/>
            <p:cNvGrpSpPr/>
            <p:nvPr userDrawn="1"/>
          </p:nvGrpSpPr>
          <p:grpSpPr>
            <a:xfrm>
              <a:off x="1393585" y="3006502"/>
              <a:ext cx="6329329" cy="369721"/>
              <a:chOff x="1393585" y="3006502"/>
              <a:chExt cx="6329329" cy="369721"/>
            </a:xfrm>
          </p:grpSpPr>
          <p:pic>
            <p:nvPicPr>
              <p:cNvPr id="50" name="Picture Placeholder 14"/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041209" y="3006502"/>
                <a:ext cx="1386457" cy="369721"/>
              </a:xfrm>
              <a:prstGeom prst="rect">
                <a:avLst/>
              </a:prstGeom>
            </p:spPr>
          </p:pic>
          <p:pic>
            <p:nvPicPr>
              <p:cNvPr id="51" name="Picture Placeholder 8"/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93585" y="3006502"/>
                <a:ext cx="1386457" cy="369721"/>
              </a:xfrm>
              <a:prstGeom prst="rect">
                <a:avLst/>
              </a:prstGeom>
            </p:spPr>
          </p:pic>
          <p:pic>
            <p:nvPicPr>
              <p:cNvPr id="52" name="Picture Placeholder 14"/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36457" y="3006502"/>
                <a:ext cx="1386457" cy="369721"/>
              </a:xfrm>
              <a:prstGeom prst="rect">
                <a:avLst/>
              </a:prstGeom>
            </p:spPr>
          </p:pic>
          <p:pic>
            <p:nvPicPr>
              <p:cNvPr id="53" name="Picture Placeholder 8"/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88833" y="3006502"/>
                <a:ext cx="1386457" cy="36972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67216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ctrTitle" hasCustomPrompt="1"/>
          </p:nvPr>
        </p:nvSpPr>
        <p:spPr>
          <a:xfrm>
            <a:off x="6094281" y="291441"/>
            <a:ext cx="2821361" cy="385449"/>
          </a:xfrm>
        </p:spPr>
        <p:txBody>
          <a:bodyPr anchor="b">
            <a:noAutofit/>
          </a:bodyPr>
          <a:lstStyle>
            <a:lvl1pPr algn="l">
              <a:defRPr sz="2400" baseline="0"/>
            </a:lvl1pPr>
          </a:lstStyle>
          <a:p>
            <a:r>
              <a:rPr lang="en-US" dirty="0"/>
              <a:t>Header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4281" y="690631"/>
            <a:ext cx="2819035" cy="3866152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  From its inception in 2001, </a:t>
            </a:r>
            <a:r>
              <a:rPr lang="en-US" dirty="0" err="1"/>
              <a:t>Hikvision</a:t>
            </a:r>
            <a:r>
              <a:rPr lang="en-US" dirty="0"/>
              <a:t> has played an active role in the ever-evolving video surveillance market, devoting eight percent of its annual revenue into research and development for continued product innovation.</a:t>
            </a: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38" hasCustomPrompt="1"/>
          </p:nvPr>
        </p:nvSpPr>
        <p:spPr>
          <a:xfrm>
            <a:off x="292142" y="291441"/>
            <a:ext cx="1338262" cy="1338263"/>
          </a:xfrm>
        </p:spPr>
        <p:txBody>
          <a:bodyPr wrap="none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2" name="Picture Placeholder 20"/>
          <p:cNvSpPr>
            <a:spLocks noGrp="1"/>
          </p:cNvSpPr>
          <p:nvPr>
            <p:ph type="pic" sz="quarter" idx="39" hasCustomPrompt="1"/>
          </p:nvPr>
        </p:nvSpPr>
        <p:spPr>
          <a:xfrm>
            <a:off x="1762006" y="291441"/>
            <a:ext cx="1338262" cy="1338263"/>
          </a:xfrm>
        </p:spPr>
        <p:txBody>
          <a:bodyPr wrap="none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3" name="Picture Placeholder 20"/>
          <p:cNvSpPr>
            <a:spLocks noGrp="1"/>
          </p:cNvSpPr>
          <p:nvPr>
            <p:ph type="pic" sz="quarter" idx="40" hasCustomPrompt="1"/>
          </p:nvPr>
        </p:nvSpPr>
        <p:spPr>
          <a:xfrm>
            <a:off x="3231870" y="291441"/>
            <a:ext cx="1338262" cy="1338263"/>
          </a:xfrm>
        </p:spPr>
        <p:txBody>
          <a:bodyPr wrap="none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4" name="Picture Placeholder 20"/>
          <p:cNvSpPr>
            <a:spLocks noGrp="1"/>
          </p:cNvSpPr>
          <p:nvPr>
            <p:ph type="pic" sz="quarter" idx="41" hasCustomPrompt="1"/>
          </p:nvPr>
        </p:nvSpPr>
        <p:spPr>
          <a:xfrm>
            <a:off x="4701734" y="291441"/>
            <a:ext cx="1338262" cy="1338263"/>
          </a:xfrm>
        </p:spPr>
        <p:txBody>
          <a:bodyPr wrap="none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5" name="Picture Placeholder 20"/>
          <p:cNvSpPr>
            <a:spLocks noGrp="1"/>
          </p:cNvSpPr>
          <p:nvPr>
            <p:ph type="pic" sz="quarter" idx="42" hasCustomPrompt="1"/>
          </p:nvPr>
        </p:nvSpPr>
        <p:spPr>
          <a:xfrm>
            <a:off x="292142" y="1754980"/>
            <a:ext cx="1338262" cy="1338263"/>
          </a:xfrm>
        </p:spPr>
        <p:txBody>
          <a:bodyPr wrap="none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6" name="Picture Placeholder 20"/>
          <p:cNvSpPr>
            <a:spLocks noGrp="1"/>
          </p:cNvSpPr>
          <p:nvPr>
            <p:ph type="pic" sz="quarter" idx="43" hasCustomPrompt="1"/>
          </p:nvPr>
        </p:nvSpPr>
        <p:spPr>
          <a:xfrm>
            <a:off x="1762006" y="1754980"/>
            <a:ext cx="1338262" cy="1338263"/>
          </a:xfrm>
        </p:spPr>
        <p:txBody>
          <a:bodyPr wrap="none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7" name="Picture Placeholder 20"/>
          <p:cNvSpPr>
            <a:spLocks noGrp="1"/>
          </p:cNvSpPr>
          <p:nvPr>
            <p:ph type="pic" sz="quarter" idx="44" hasCustomPrompt="1"/>
          </p:nvPr>
        </p:nvSpPr>
        <p:spPr>
          <a:xfrm>
            <a:off x="3231870" y="1754980"/>
            <a:ext cx="1338262" cy="1338263"/>
          </a:xfrm>
        </p:spPr>
        <p:txBody>
          <a:bodyPr wrap="none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8" name="Picture Placeholder 20"/>
          <p:cNvSpPr>
            <a:spLocks noGrp="1"/>
          </p:cNvSpPr>
          <p:nvPr>
            <p:ph type="pic" sz="quarter" idx="45" hasCustomPrompt="1"/>
          </p:nvPr>
        </p:nvSpPr>
        <p:spPr>
          <a:xfrm>
            <a:off x="4701734" y="1754980"/>
            <a:ext cx="1338262" cy="1338263"/>
          </a:xfrm>
        </p:spPr>
        <p:txBody>
          <a:bodyPr wrap="none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9" name="Picture Placeholder 20"/>
          <p:cNvSpPr>
            <a:spLocks noGrp="1"/>
          </p:cNvSpPr>
          <p:nvPr>
            <p:ph type="pic" sz="quarter" idx="46" hasCustomPrompt="1"/>
          </p:nvPr>
        </p:nvSpPr>
        <p:spPr>
          <a:xfrm>
            <a:off x="292142" y="3218520"/>
            <a:ext cx="1338262" cy="1338263"/>
          </a:xfrm>
        </p:spPr>
        <p:txBody>
          <a:bodyPr wrap="none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0" name="Picture Placeholder 20"/>
          <p:cNvSpPr>
            <a:spLocks noGrp="1"/>
          </p:cNvSpPr>
          <p:nvPr>
            <p:ph type="pic" sz="quarter" idx="47" hasCustomPrompt="1"/>
          </p:nvPr>
        </p:nvSpPr>
        <p:spPr>
          <a:xfrm>
            <a:off x="1762006" y="3218520"/>
            <a:ext cx="1338262" cy="1338263"/>
          </a:xfrm>
        </p:spPr>
        <p:txBody>
          <a:bodyPr wrap="none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1" name="Picture Placeholder 20"/>
          <p:cNvSpPr>
            <a:spLocks noGrp="1"/>
          </p:cNvSpPr>
          <p:nvPr>
            <p:ph type="pic" sz="quarter" idx="48" hasCustomPrompt="1"/>
          </p:nvPr>
        </p:nvSpPr>
        <p:spPr>
          <a:xfrm>
            <a:off x="3231870" y="3218520"/>
            <a:ext cx="1338262" cy="1338263"/>
          </a:xfrm>
        </p:spPr>
        <p:txBody>
          <a:bodyPr wrap="none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2" name="Picture Placeholder 20"/>
          <p:cNvSpPr>
            <a:spLocks noGrp="1"/>
          </p:cNvSpPr>
          <p:nvPr>
            <p:ph type="pic" sz="quarter" idx="49" hasCustomPrompt="1"/>
          </p:nvPr>
        </p:nvSpPr>
        <p:spPr>
          <a:xfrm>
            <a:off x="4701734" y="3218520"/>
            <a:ext cx="1338262" cy="1338263"/>
          </a:xfrm>
        </p:spPr>
        <p:txBody>
          <a:bodyPr wrap="none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591043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icture with Lef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233179" y="217289"/>
            <a:ext cx="710988" cy="259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6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506"/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224378" y="522936"/>
            <a:ext cx="4343643" cy="385449"/>
          </a:xfrm>
        </p:spPr>
        <p:txBody>
          <a:bodyPr anchor="b">
            <a:noAutofit/>
          </a:bodyPr>
          <a:lstStyle>
            <a:lvl1pPr algn="l">
              <a:defRPr sz="2400" baseline="0"/>
            </a:lvl1pPr>
          </a:lstStyle>
          <a:p>
            <a:r>
              <a:rPr lang="en-US" dirty="0"/>
              <a:t>Right Image Layout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24379" y="1061967"/>
            <a:ext cx="4343643" cy="3597439"/>
          </a:xfrm>
        </p:spPr>
        <p:txBody>
          <a:bodyPr>
            <a:noAutofit/>
          </a:bodyPr>
          <a:lstStyle>
            <a:lvl1pPr marL="0" indent="0"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  From its inception in 2001, </a:t>
            </a:r>
            <a:r>
              <a:rPr lang="en-US" dirty="0" err="1"/>
              <a:t>Hikvision</a:t>
            </a:r>
            <a:r>
              <a:rPr lang="en-US" dirty="0"/>
              <a:t> has played an active role in the ever-evolving video surveillance market, devoting eight percent of its annual revenue into research and development for continued product innovation.</a:t>
            </a:r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4568021" y="522936"/>
            <a:ext cx="4384786" cy="381132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575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39" hasCustomPrompt="1"/>
          </p:nvPr>
        </p:nvSpPr>
        <p:spPr>
          <a:xfrm>
            <a:off x="7145268" y="4423651"/>
            <a:ext cx="1807540" cy="235755"/>
          </a:xfrm>
        </p:spPr>
        <p:txBody>
          <a:bodyPr wrap="square">
            <a:noAutofit/>
          </a:bodyPr>
          <a:lstStyle>
            <a:lvl1pPr marL="0" indent="0">
              <a:buNone/>
              <a:defRPr sz="7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Caption Here</a:t>
            </a:r>
          </a:p>
        </p:txBody>
      </p:sp>
    </p:spTree>
    <p:extLst>
      <p:ext uri="{BB962C8B-B14F-4D97-AF65-F5344CB8AC3E}">
        <p14:creationId xmlns:p14="http://schemas.microsoft.com/office/powerpoint/2010/main" val="5590089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 flipH="1">
            <a:off x="4972573" y="1608151"/>
            <a:ext cx="3885454" cy="2236655"/>
            <a:chOff x="5898415" y="1976415"/>
            <a:chExt cx="5654530" cy="3255020"/>
          </a:xfrm>
        </p:grpSpPr>
        <p:sp>
          <p:nvSpPr>
            <p:cNvPr id="7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Roboto Light"/>
              </a:endParaRPr>
            </a:p>
          </p:txBody>
        </p:sp>
        <p:sp>
          <p:nvSpPr>
            <p:cNvPr id="8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Roboto Light"/>
              </a:endParaRPr>
            </a:p>
          </p:txBody>
        </p:sp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Roboto Light"/>
              </a:endParaRPr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Roboto Light"/>
              </a:endParaRPr>
            </a:p>
          </p:txBody>
        </p:sp>
        <p:sp>
          <p:nvSpPr>
            <p:cNvPr id="11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Roboto Light"/>
              </a:endParaRPr>
            </a:p>
          </p:txBody>
        </p:sp>
        <p:sp>
          <p:nvSpPr>
            <p:cNvPr id="12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Roboto Light"/>
              </a:endParaRPr>
            </a:p>
          </p:txBody>
        </p:sp>
        <p:sp>
          <p:nvSpPr>
            <p:cNvPr id="13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Roboto Light"/>
              </a:endParaRPr>
            </a:p>
          </p:txBody>
        </p:sp>
        <p:sp>
          <p:nvSpPr>
            <p:cNvPr id="14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Roboto Light"/>
              </a:endParaRPr>
            </a:p>
          </p:txBody>
        </p:sp>
        <p:sp>
          <p:nvSpPr>
            <p:cNvPr id="15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Roboto Light"/>
              </a:endParaRPr>
            </a:p>
          </p:txBody>
        </p:sp>
        <p:sp>
          <p:nvSpPr>
            <p:cNvPr id="16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Roboto Light"/>
              </a:endParaRPr>
            </a:p>
          </p:txBody>
        </p:sp>
        <p:sp>
          <p:nvSpPr>
            <p:cNvPr id="17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Roboto Light"/>
              </a:endParaRPr>
            </a:p>
          </p:txBody>
        </p:sp>
        <p:sp>
          <p:nvSpPr>
            <p:cNvPr id="18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Roboto Light"/>
              </a:endParaRPr>
            </a:p>
          </p:txBody>
        </p:sp>
      </p:grpSp>
      <p:sp>
        <p:nvSpPr>
          <p:cNvPr id="85" name="Picture Placeholder 83"/>
          <p:cNvSpPr>
            <a:spLocks noGrp="1"/>
          </p:cNvSpPr>
          <p:nvPr>
            <p:ph type="pic" sz="quarter" idx="14"/>
          </p:nvPr>
        </p:nvSpPr>
        <p:spPr>
          <a:xfrm>
            <a:off x="5430915" y="1758737"/>
            <a:ext cx="2922132" cy="1828250"/>
          </a:xfrm>
        </p:spPr>
        <p:txBody>
          <a:bodyPr/>
          <a:lstStyle/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None/>
              <a:tabLst/>
              <a:defRPr/>
            </a:pPr>
            <a:endParaRPr lang="en-US"/>
          </a:p>
        </p:txBody>
      </p:sp>
      <p:sp>
        <p:nvSpPr>
          <p:cNvPr id="8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24379" y="1061967"/>
            <a:ext cx="4343643" cy="3597439"/>
          </a:xfrm>
        </p:spPr>
        <p:txBody>
          <a:bodyPr>
            <a:noAutofit/>
          </a:bodyPr>
          <a:lstStyle>
            <a:lvl1pPr marL="0" indent="0"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  From its inception in 2001, </a:t>
            </a:r>
            <a:r>
              <a:rPr lang="en-US" dirty="0" err="1"/>
              <a:t>Hikvision</a:t>
            </a:r>
            <a:r>
              <a:rPr lang="en-US" dirty="0"/>
              <a:t> has played an active role in the ever-evolving video surveillance market, devoting eight percent of its annual revenue into research and development for continued product innovation.</a:t>
            </a:r>
          </a:p>
        </p:txBody>
      </p:sp>
      <p:sp>
        <p:nvSpPr>
          <p:cNvPr id="89" name="Title 1"/>
          <p:cNvSpPr>
            <a:spLocks noGrp="1"/>
          </p:cNvSpPr>
          <p:nvPr>
            <p:ph type="ctrTitle" hasCustomPrompt="1"/>
          </p:nvPr>
        </p:nvSpPr>
        <p:spPr>
          <a:xfrm>
            <a:off x="224378" y="522936"/>
            <a:ext cx="5696482" cy="385449"/>
          </a:xfrm>
        </p:spPr>
        <p:txBody>
          <a:bodyPr anchor="b">
            <a:noAutofit/>
          </a:bodyPr>
          <a:lstStyle>
            <a:lvl1pPr algn="l">
              <a:defRPr sz="2400" baseline="0"/>
            </a:lvl1pPr>
          </a:lstStyle>
          <a:p>
            <a:r>
              <a:rPr lang="en-US" dirty="0"/>
              <a:t>Laptop Image Layout</a:t>
            </a:r>
          </a:p>
        </p:txBody>
      </p:sp>
    </p:spTree>
    <p:extLst>
      <p:ext uri="{BB962C8B-B14F-4D97-AF65-F5344CB8AC3E}">
        <p14:creationId xmlns:p14="http://schemas.microsoft.com/office/powerpoint/2010/main" val="605562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6115050" y="830325"/>
            <a:ext cx="2625203" cy="3279428"/>
            <a:chOff x="14431023" y="5726186"/>
            <a:chExt cx="4012938" cy="5012999"/>
          </a:xfrm>
        </p:grpSpPr>
        <p:sp>
          <p:nvSpPr>
            <p:cNvPr id="7" name="Freeform 412"/>
            <p:cNvSpPr>
              <a:spLocks noChangeArrowheads="1"/>
            </p:cNvSpPr>
            <p:nvPr/>
          </p:nvSpPr>
          <p:spPr bwMode="auto">
            <a:xfrm>
              <a:off x="14431023" y="10451866"/>
              <a:ext cx="4012938" cy="287319"/>
            </a:xfrm>
            <a:custGeom>
              <a:avLst/>
              <a:gdLst>
                <a:gd name="T0" fmla="*/ 0 w 11153"/>
                <a:gd name="T1" fmla="*/ 0 h 801"/>
                <a:gd name="T2" fmla="*/ 11152 w 11153"/>
                <a:gd name="T3" fmla="*/ 0 h 801"/>
                <a:gd name="T4" fmla="*/ 11152 w 11153"/>
                <a:gd name="T5" fmla="*/ 800 h 801"/>
                <a:gd name="T6" fmla="*/ 0 w 11153"/>
                <a:gd name="T7" fmla="*/ 800 h 801"/>
                <a:gd name="T8" fmla="*/ 0 w 11153"/>
                <a:gd name="T9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53" h="801">
                  <a:moveTo>
                    <a:pt x="0" y="0"/>
                  </a:moveTo>
                  <a:lnTo>
                    <a:pt x="11152" y="0"/>
                  </a:lnTo>
                  <a:lnTo>
                    <a:pt x="11152" y="800"/>
                  </a:lnTo>
                  <a:lnTo>
                    <a:pt x="0" y="800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Freeform 415"/>
            <p:cNvSpPr>
              <a:spLocks noChangeArrowheads="1"/>
            </p:cNvSpPr>
            <p:nvPr/>
          </p:nvSpPr>
          <p:spPr bwMode="auto">
            <a:xfrm>
              <a:off x="14843746" y="5726186"/>
              <a:ext cx="3303372" cy="4868545"/>
            </a:xfrm>
            <a:custGeom>
              <a:avLst/>
              <a:gdLst>
                <a:gd name="T0" fmla="*/ 0 w 9183"/>
                <a:gd name="T1" fmla="*/ 0 h 13530"/>
                <a:gd name="T2" fmla="*/ 9182 w 9183"/>
                <a:gd name="T3" fmla="*/ 0 h 13530"/>
                <a:gd name="T4" fmla="*/ 9182 w 9183"/>
                <a:gd name="T5" fmla="*/ 13529 h 13530"/>
                <a:gd name="T6" fmla="*/ 0 w 9183"/>
                <a:gd name="T7" fmla="*/ 13529 h 13530"/>
                <a:gd name="T8" fmla="*/ 0 w 9183"/>
                <a:gd name="T9" fmla="*/ 0 h 13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83" h="13530">
                  <a:moveTo>
                    <a:pt x="0" y="0"/>
                  </a:moveTo>
                  <a:lnTo>
                    <a:pt x="9182" y="0"/>
                  </a:lnTo>
                  <a:lnTo>
                    <a:pt x="9182" y="13529"/>
                  </a:lnTo>
                  <a:lnTo>
                    <a:pt x="0" y="13529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Freeform 416"/>
            <p:cNvSpPr>
              <a:spLocks noChangeArrowheads="1"/>
            </p:cNvSpPr>
            <p:nvPr/>
          </p:nvSpPr>
          <p:spPr bwMode="auto">
            <a:xfrm>
              <a:off x="14873907" y="5745235"/>
              <a:ext cx="3235114" cy="4809811"/>
            </a:xfrm>
            <a:custGeom>
              <a:avLst/>
              <a:gdLst>
                <a:gd name="T0" fmla="*/ 8359 w 8992"/>
                <a:gd name="T1" fmla="*/ 0 h 13368"/>
                <a:gd name="T2" fmla="*/ 8991 w 8992"/>
                <a:gd name="T3" fmla="*/ 639 h 13368"/>
                <a:gd name="T4" fmla="*/ 8991 w 8992"/>
                <a:gd name="T5" fmla="*/ 12734 h 13368"/>
                <a:gd name="T6" fmla="*/ 8353 w 8992"/>
                <a:gd name="T7" fmla="*/ 13367 h 13368"/>
                <a:gd name="T8" fmla="*/ 633 w 8992"/>
                <a:gd name="T9" fmla="*/ 13361 h 13368"/>
                <a:gd name="T10" fmla="*/ 0 w 8992"/>
                <a:gd name="T11" fmla="*/ 12728 h 13368"/>
                <a:gd name="T12" fmla="*/ 0 w 8992"/>
                <a:gd name="T13" fmla="*/ 633 h 13368"/>
                <a:gd name="T14" fmla="*/ 639 w 8992"/>
                <a:gd name="T15" fmla="*/ 0 h 13368"/>
                <a:gd name="T16" fmla="*/ 8359 w 8992"/>
                <a:gd name="T17" fmla="*/ 0 h 13368"/>
                <a:gd name="T18" fmla="*/ 8359 w 8992"/>
                <a:gd name="T19" fmla="*/ 0 h 1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92" h="13368">
                  <a:moveTo>
                    <a:pt x="8359" y="0"/>
                  </a:moveTo>
                  <a:cubicBezTo>
                    <a:pt x="8710" y="0"/>
                    <a:pt x="8991" y="287"/>
                    <a:pt x="8991" y="639"/>
                  </a:cubicBezTo>
                  <a:cubicBezTo>
                    <a:pt x="8991" y="639"/>
                    <a:pt x="8991" y="639"/>
                    <a:pt x="8991" y="12734"/>
                  </a:cubicBezTo>
                  <a:cubicBezTo>
                    <a:pt x="8991" y="13081"/>
                    <a:pt x="8704" y="13367"/>
                    <a:pt x="8353" y="13367"/>
                  </a:cubicBezTo>
                  <a:cubicBezTo>
                    <a:pt x="8353" y="13367"/>
                    <a:pt x="8353" y="13367"/>
                    <a:pt x="633" y="13361"/>
                  </a:cubicBezTo>
                  <a:cubicBezTo>
                    <a:pt x="281" y="13361"/>
                    <a:pt x="0" y="13081"/>
                    <a:pt x="0" y="12728"/>
                  </a:cubicBezTo>
                  <a:cubicBezTo>
                    <a:pt x="0" y="12728"/>
                    <a:pt x="0" y="12728"/>
                    <a:pt x="0" y="633"/>
                  </a:cubicBezTo>
                  <a:cubicBezTo>
                    <a:pt x="6" y="287"/>
                    <a:pt x="286" y="0"/>
                    <a:pt x="639" y="0"/>
                  </a:cubicBezTo>
                  <a:cubicBezTo>
                    <a:pt x="639" y="0"/>
                    <a:pt x="639" y="0"/>
                    <a:pt x="8359" y="0"/>
                  </a:cubicBezTo>
                  <a:lnTo>
                    <a:pt x="8359" y="0"/>
                  </a:lnTo>
                </a:path>
              </a:pathLst>
            </a:custGeom>
            <a:solidFill>
              <a:srgbClr val="ECEC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Freeform 417"/>
            <p:cNvSpPr>
              <a:spLocks noChangeArrowheads="1"/>
            </p:cNvSpPr>
            <p:nvPr/>
          </p:nvSpPr>
          <p:spPr bwMode="auto">
            <a:xfrm>
              <a:off x="14956451" y="6216692"/>
              <a:ext cx="3081137" cy="3866898"/>
            </a:xfrm>
            <a:custGeom>
              <a:avLst/>
              <a:gdLst>
                <a:gd name="T0" fmla="*/ 8555 w 8562"/>
                <a:gd name="T1" fmla="*/ 10734 h 10747"/>
                <a:gd name="T2" fmla="*/ 8555 w 8562"/>
                <a:gd name="T3" fmla="*/ 10734 h 10747"/>
                <a:gd name="T4" fmla="*/ 8543 w 8562"/>
                <a:gd name="T5" fmla="*/ 10746 h 10747"/>
                <a:gd name="T6" fmla="*/ 12 w 8562"/>
                <a:gd name="T7" fmla="*/ 10746 h 10747"/>
                <a:gd name="T8" fmla="*/ 0 w 8562"/>
                <a:gd name="T9" fmla="*/ 10734 h 10747"/>
                <a:gd name="T10" fmla="*/ 6 w 8562"/>
                <a:gd name="T11" fmla="*/ 12 h 10747"/>
                <a:gd name="T12" fmla="*/ 18 w 8562"/>
                <a:gd name="T13" fmla="*/ 0 h 10747"/>
                <a:gd name="T14" fmla="*/ 8549 w 8562"/>
                <a:gd name="T15" fmla="*/ 0 h 10747"/>
                <a:gd name="T16" fmla="*/ 8561 w 8562"/>
                <a:gd name="T17" fmla="*/ 12 h 10747"/>
                <a:gd name="T18" fmla="*/ 8555 w 8562"/>
                <a:gd name="T19" fmla="*/ 10734 h 10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62" h="10747">
                  <a:moveTo>
                    <a:pt x="8555" y="10734"/>
                  </a:moveTo>
                  <a:lnTo>
                    <a:pt x="8555" y="10734"/>
                  </a:lnTo>
                  <a:cubicBezTo>
                    <a:pt x="8555" y="10740"/>
                    <a:pt x="8549" y="10746"/>
                    <a:pt x="8543" y="10746"/>
                  </a:cubicBezTo>
                  <a:cubicBezTo>
                    <a:pt x="12" y="10746"/>
                    <a:pt x="12" y="10746"/>
                    <a:pt x="12" y="10746"/>
                  </a:cubicBezTo>
                  <a:cubicBezTo>
                    <a:pt x="6" y="10746"/>
                    <a:pt x="0" y="10740"/>
                    <a:pt x="0" y="10734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6"/>
                    <a:pt x="12" y="0"/>
                    <a:pt x="18" y="0"/>
                  </a:cubicBezTo>
                  <a:cubicBezTo>
                    <a:pt x="8549" y="0"/>
                    <a:pt x="8549" y="0"/>
                    <a:pt x="8549" y="0"/>
                  </a:cubicBezTo>
                  <a:cubicBezTo>
                    <a:pt x="8555" y="0"/>
                    <a:pt x="8561" y="6"/>
                    <a:pt x="8561" y="12"/>
                  </a:cubicBezTo>
                  <a:lnTo>
                    <a:pt x="8555" y="10734"/>
                  </a:lnTo>
                </a:path>
              </a:pathLst>
            </a:custGeom>
            <a:solidFill>
              <a:srgbClr val="4E4E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Freeform 418"/>
            <p:cNvSpPr>
              <a:spLocks noChangeArrowheads="1"/>
            </p:cNvSpPr>
            <p:nvPr/>
          </p:nvSpPr>
          <p:spPr bwMode="auto">
            <a:xfrm>
              <a:off x="16359710" y="10177246"/>
              <a:ext cx="263508" cy="261920"/>
            </a:xfrm>
            <a:custGeom>
              <a:avLst/>
              <a:gdLst>
                <a:gd name="T0" fmla="*/ 0 w 735"/>
                <a:gd name="T1" fmla="*/ 0 h 730"/>
                <a:gd name="T2" fmla="*/ 734 w 735"/>
                <a:gd name="T3" fmla="*/ 0 h 730"/>
                <a:gd name="T4" fmla="*/ 734 w 735"/>
                <a:gd name="T5" fmla="*/ 729 h 730"/>
                <a:gd name="T6" fmla="*/ 0 w 735"/>
                <a:gd name="T7" fmla="*/ 729 h 730"/>
                <a:gd name="T8" fmla="*/ 0 w 735"/>
                <a:gd name="T9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5" h="730">
                  <a:moveTo>
                    <a:pt x="0" y="0"/>
                  </a:moveTo>
                  <a:lnTo>
                    <a:pt x="734" y="0"/>
                  </a:lnTo>
                  <a:lnTo>
                    <a:pt x="734" y="729"/>
                  </a:lnTo>
                  <a:lnTo>
                    <a:pt x="0" y="729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Freeform 419"/>
            <p:cNvSpPr>
              <a:spLocks noChangeArrowheads="1"/>
            </p:cNvSpPr>
            <p:nvPr/>
          </p:nvSpPr>
          <p:spPr bwMode="auto">
            <a:xfrm>
              <a:off x="16369234" y="10188358"/>
              <a:ext cx="244459" cy="244459"/>
            </a:xfrm>
            <a:custGeom>
              <a:avLst/>
              <a:gdLst>
                <a:gd name="T0" fmla="*/ 681 w 682"/>
                <a:gd name="T1" fmla="*/ 340 h 682"/>
                <a:gd name="T2" fmla="*/ 681 w 682"/>
                <a:gd name="T3" fmla="*/ 340 h 682"/>
                <a:gd name="T4" fmla="*/ 341 w 682"/>
                <a:gd name="T5" fmla="*/ 681 h 682"/>
                <a:gd name="T6" fmla="*/ 0 w 682"/>
                <a:gd name="T7" fmla="*/ 340 h 682"/>
                <a:gd name="T8" fmla="*/ 341 w 682"/>
                <a:gd name="T9" fmla="*/ 0 h 682"/>
                <a:gd name="T10" fmla="*/ 681 w 682"/>
                <a:gd name="T11" fmla="*/ 34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2" h="682">
                  <a:moveTo>
                    <a:pt x="681" y="340"/>
                  </a:moveTo>
                  <a:lnTo>
                    <a:pt x="681" y="340"/>
                  </a:lnTo>
                  <a:cubicBezTo>
                    <a:pt x="681" y="526"/>
                    <a:pt x="526" y="681"/>
                    <a:pt x="341" y="681"/>
                  </a:cubicBezTo>
                  <a:cubicBezTo>
                    <a:pt x="150" y="681"/>
                    <a:pt x="0" y="526"/>
                    <a:pt x="0" y="340"/>
                  </a:cubicBezTo>
                  <a:cubicBezTo>
                    <a:pt x="0" y="150"/>
                    <a:pt x="150" y="0"/>
                    <a:pt x="341" y="0"/>
                  </a:cubicBezTo>
                  <a:cubicBezTo>
                    <a:pt x="526" y="0"/>
                    <a:pt x="681" y="150"/>
                    <a:pt x="681" y="340"/>
                  </a:cubicBezTo>
                </a:path>
              </a:pathLst>
            </a:custGeom>
            <a:solidFill>
              <a:srgbClr val="CDCC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Freeform 420"/>
            <p:cNvSpPr>
              <a:spLocks noChangeArrowheads="1"/>
            </p:cNvSpPr>
            <p:nvPr/>
          </p:nvSpPr>
          <p:spPr bwMode="auto">
            <a:xfrm>
              <a:off x="16493051" y="10310587"/>
              <a:ext cx="120642" cy="122230"/>
            </a:xfrm>
            <a:custGeom>
              <a:avLst/>
              <a:gdLst>
                <a:gd name="T0" fmla="*/ 0 w 341"/>
                <a:gd name="T1" fmla="*/ 0 h 342"/>
                <a:gd name="T2" fmla="*/ 340 w 341"/>
                <a:gd name="T3" fmla="*/ 0 h 342"/>
                <a:gd name="T4" fmla="*/ 340 w 341"/>
                <a:gd name="T5" fmla="*/ 341 h 342"/>
                <a:gd name="T6" fmla="*/ 0 w 341"/>
                <a:gd name="T7" fmla="*/ 341 h 342"/>
                <a:gd name="T8" fmla="*/ 0 w 341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342">
                  <a:moveTo>
                    <a:pt x="0" y="0"/>
                  </a:moveTo>
                  <a:lnTo>
                    <a:pt x="340" y="0"/>
                  </a:lnTo>
                  <a:lnTo>
                    <a:pt x="340" y="341"/>
                  </a:lnTo>
                  <a:lnTo>
                    <a:pt x="0" y="341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Freeform 421"/>
            <p:cNvSpPr>
              <a:spLocks noChangeArrowheads="1"/>
            </p:cNvSpPr>
            <p:nvPr/>
          </p:nvSpPr>
          <p:spPr bwMode="auto">
            <a:xfrm>
              <a:off x="16369234" y="10309000"/>
              <a:ext cx="244459" cy="123817"/>
            </a:xfrm>
            <a:custGeom>
              <a:avLst/>
              <a:gdLst>
                <a:gd name="T0" fmla="*/ 0 w 682"/>
                <a:gd name="T1" fmla="*/ 0 h 347"/>
                <a:gd name="T2" fmla="*/ 681 w 682"/>
                <a:gd name="T3" fmla="*/ 0 h 347"/>
                <a:gd name="T4" fmla="*/ 681 w 682"/>
                <a:gd name="T5" fmla="*/ 346 h 347"/>
                <a:gd name="T6" fmla="*/ 0 w 682"/>
                <a:gd name="T7" fmla="*/ 346 h 347"/>
                <a:gd name="T8" fmla="*/ 0 w 682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347">
                  <a:moveTo>
                    <a:pt x="0" y="0"/>
                  </a:moveTo>
                  <a:lnTo>
                    <a:pt x="681" y="0"/>
                  </a:lnTo>
                  <a:lnTo>
                    <a:pt x="681" y="346"/>
                  </a:lnTo>
                  <a:lnTo>
                    <a:pt x="0" y="346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Freeform 433"/>
            <p:cNvSpPr>
              <a:spLocks noChangeArrowheads="1"/>
            </p:cNvSpPr>
            <p:nvPr/>
          </p:nvSpPr>
          <p:spPr bwMode="auto">
            <a:xfrm>
              <a:off x="16458128" y="5967471"/>
              <a:ext cx="68258" cy="68258"/>
            </a:xfrm>
            <a:custGeom>
              <a:avLst/>
              <a:gdLst>
                <a:gd name="T0" fmla="*/ 0 w 192"/>
                <a:gd name="T1" fmla="*/ 0 h 192"/>
                <a:gd name="T2" fmla="*/ 191 w 192"/>
                <a:gd name="T3" fmla="*/ 0 h 192"/>
                <a:gd name="T4" fmla="*/ 191 w 192"/>
                <a:gd name="T5" fmla="*/ 191 h 192"/>
                <a:gd name="T6" fmla="*/ 0 w 192"/>
                <a:gd name="T7" fmla="*/ 191 h 192"/>
                <a:gd name="T8" fmla="*/ 0 w 192"/>
                <a:gd name="T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2">
                  <a:moveTo>
                    <a:pt x="0" y="0"/>
                  </a:moveTo>
                  <a:lnTo>
                    <a:pt x="191" y="0"/>
                  </a:lnTo>
                  <a:lnTo>
                    <a:pt x="191" y="191"/>
                  </a:lnTo>
                  <a:lnTo>
                    <a:pt x="0" y="191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Freeform 434"/>
            <p:cNvSpPr>
              <a:spLocks noChangeArrowheads="1"/>
            </p:cNvSpPr>
            <p:nvPr/>
          </p:nvSpPr>
          <p:spPr bwMode="auto">
            <a:xfrm>
              <a:off x="16462891" y="5970645"/>
              <a:ext cx="58734" cy="58734"/>
            </a:xfrm>
            <a:custGeom>
              <a:avLst/>
              <a:gdLst>
                <a:gd name="T0" fmla="*/ 0 w 168"/>
                <a:gd name="T1" fmla="*/ 0 h 168"/>
                <a:gd name="T2" fmla="*/ 167 w 168"/>
                <a:gd name="T3" fmla="*/ 0 h 168"/>
                <a:gd name="T4" fmla="*/ 167 w 168"/>
                <a:gd name="T5" fmla="*/ 167 h 168"/>
                <a:gd name="T6" fmla="*/ 0 w 168"/>
                <a:gd name="T7" fmla="*/ 167 h 168"/>
                <a:gd name="T8" fmla="*/ 0 w 168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68">
                  <a:moveTo>
                    <a:pt x="0" y="0"/>
                  </a:moveTo>
                  <a:lnTo>
                    <a:pt x="167" y="0"/>
                  </a:lnTo>
                  <a:lnTo>
                    <a:pt x="167" y="167"/>
                  </a:lnTo>
                  <a:lnTo>
                    <a:pt x="0" y="167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Freeform 435"/>
            <p:cNvSpPr>
              <a:spLocks noChangeArrowheads="1"/>
            </p:cNvSpPr>
            <p:nvPr/>
          </p:nvSpPr>
          <p:spPr bwMode="auto">
            <a:xfrm>
              <a:off x="16480352" y="5988107"/>
              <a:ext cx="25398" cy="26986"/>
            </a:xfrm>
            <a:custGeom>
              <a:avLst/>
              <a:gdLst>
                <a:gd name="T0" fmla="*/ 0 w 73"/>
                <a:gd name="T1" fmla="*/ 0 h 78"/>
                <a:gd name="T2" fmla="*/ 72 w 73"/>
                <a:gd name="T3" fmla="*/ 0 h 78"/>
                <a:gd name="T4" fmla="*/ 72 w 73"/>
                <a:gd name="T5" fmla="*/ 77 h 78"/>
                <a:gd name="T6" fmla="*/ 0 w 73"/>
                <a:gd name="T7" fmla="*/ 77 h 78"/>
                <a:gd name="T8" fmla="*/ 0 w 73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8">
                  <a:moveTo>
                    <a:pt x="0" y="0"/>
                  </a:moveTo>
                  <a:lnTo>
                    <a:pt x="72" y="0"/>
                  </a:lnTo>
                  <a:lnTo>
                    <a:pt x="72" y="77"/>
                  </a:lnTo>
                  <a:lnTo>
                    <a:pt x="0" y="77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Freeform 436"/>
            <p:cNvSpPr>
              <a:spLocks noChangeArrowheads="1"/>
            </p:cNvSpPr>
            <p:nvPr/>
          </p:nvSpPr>
          <p:spPr bwMode="auto">
            <a:xfrm>
              <a:off x="16481939" y="5991282"/>
              <a:ext cx="20636" cy="20636"/>
            </a:xfrm>
            <a:custGeom>
              <a:avLst/>
              <a:gdLst>
                <a:gd name="T0" fmla="*/ 0 w 61"/>
                <a:gd name="T1" fmla="*/ 0 h 60"/>
                <a:gd name="T2" fmla="*/ 60 w 61"/>
                <a:gd name="T3" fmla="*/ 0 h 60"/>
                <a:gd name="T4" fmla="*/ 60 w 61"/>
                <a:gd name="T5" fmla="*/ 59 h 60"/>
                <a:gd name="T6" fmla="*/ 0 w 61"/>
                <a:gd name="T7" fmla="*/ 59 h 60"/>
                <a:gd name="T8" fmla="*/ 0 w 61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0">
                  <a:moveTo>
                    <a:pt x="0" y="0"/>
                  </a:moveTo>
                  <a:lnTo>
                    <a:pt x="60" y="0"/>
                  </a:lnTo>
                  <a:lnTo>
                    <a:pt x="60" y="59"/>
                  </a:lnTo>
                  <a:lnTo>
                    <a:pt x="0" y="59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Freeform 437"/>
            <p:cNvSpPr>
              <a:spLocks noChangeArrowheads="1"/>
            </p:cNvSpPr>
            <p:nvPr/>
          </p:nvSpPr>
          <p:spPr bwMode="auto">
            <a:xfrm>
              <a:off x="16483527" y="5992869"/>
              <a:ext cx="15874" cy="15874"/>
            </a:xfrm>
            <a:custGeom>
              <a:avLst/>
              <a:gdLst>
                <a:gd name="T0" fmla="*/ 0 w 49"/>
                <a:gd name="T1" fmla="*/ 0 h 48"/>
                <a:gd name="T2" fmla="*/ 48 w 49"/>
                <a:gd name="T3" fmla="*/ 0 h 48"/>
                <a:gd name="T4" fmla="*/ 48 w 49"/>
                <a:gd name="T5" fmla="*/ 47 h 48"/>
                <a:gd name="T6" fmla="*/ 0 w 49"/>
                <a:gd name="T7" fmla="*/ 47 h 48"/>
                <a:gd name="T8" fmla="*/ 0 w 4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0" y="0"/>
                  </a:moveTo>
                  <a:lnTo>
                    <a:pt x="48" y="0"/>
                  </a:lnTo>
                  <a:lnTo>
                    <a:pt x="48" y="47"/>
                  </a:lnTo>
                  <a:lnTo>
                    <a:pt x="0" y="47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" name="Picture Placeholder 83"/>
          <p:cNvSpPr>
            <a:spLocks noGrp="1"/>
          </p:cNvSpPr>
          <p:nvPr>
            <p:ph type="pic" sz="quarter" idx="13"/>
          </p:nvPr>
        </p:nvSpPr>
        <p:spPr>
          <a:xfrm>
            <a:off x="6464773" y="1136842"/>
            <a:ext cx="2009637" cy="2518067"/>
          </a:xfrm>
        </p:spPr>
        <p:txBody>
          <a:bodyPr/>
          <a:lstStyle/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None/>
              <a:tabLst/>
              <a:defRPr/>
            </a:pPr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ctrTitle" hasCustomPrompt="1"/>
          </p:nvPr>
        </p:nvSpPr>
        <p:spPr>
          <a:xfrm>
            <a:off x="224378" y="522936"/>
            <a:ext cx="5696482" cy="385449"/>
          </a:xfrm>
        </p:spPr>
        <p:txBody>
          <a:bodyPr anchor="b">
            <a:noAutofit/>
          </a:bodyPr>
          <a:lstStyle>
            <a:lvl1pPr algn="l">
              <a:defRPr sz="2400" baseline="0"/>
            </a:lvl1pPr>
          </a:lstStyle>
          <a:p>
            <a:r>
              <a:rPr lang="en-US" dirty="0"/>
              <a:t>Right Image Layout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24379" y="1061967"/>
            <a:ext cx="5696481" cy="3597439"/>
          </a:xfrm>
        </p:spPr>
        <p:txBody>
          <a:bodyPr>
            <a:noAutofit/>
          </a:bodyPr>
          <a:lstStyle>
            <a:lvl1pPr marL="0" indent="0"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  From its inception in 2001, </a:t>
            </a:r>
            <a:r>
              <a:rPr lang="en-US" dirty="0" err="1"/>
              <a:t>Hikvision</a:t>
            </a:r>
            <a:r>
              <a:rPr lang="en-US" dirty="0"/>
              <a:t> has played an active role in the ever-evolving video surveillance market, devoting eight percent of its annual revenue into research and development for continued product innovation.</a:t>
            </a:r>
          </a:p>
        </p:txBody>
      </p:sp>
    </p:spTree>
    <p:extLst>
      <p:ext uri="{BB962C8B-B14F-4D97-AF65-F5344CB8AC3E}">
        <p14:creationId xmlns:p14="http://schemas.microsoft.com/office/powerpoint/2010/main" val="13982885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191193" y="522936"/>
            <a:ext cx="8743762" cy="385449"/>
          </a:xfrm>
        </p:spPr>
        <p:txBody>
          <a:bodyPr anchor="b">
            <a:noAutofit/>
          </a:bodyPr>
          <a:lstStyle>
            <a:lvl1pPr algn="l">
              <a:defRPr sz="2400" baseline="0"/>
            </a:lvl1pPr>
          </a:lstStyle>
          <a:p>
            <a:r>
              <a:rPr lang="en-US" dirty="0"/>
              <a:t>Video Page</a:t>
            </a:r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1662113" y="1131888"/>
            <a:ext cx="5819775" cy="3263900"/>
          </a:xfrm>
        </p:spPr>
        <p:txBody>
          <a:bodyPr/>
          <a:lstStyle/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8204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4" hasCustomPrompt="1"/>
          </p:nvPr>
        </p:nvSpPr>
        <p:spPr>
          <a:xfrm>
            <a:off x="191193" y="1060953"/>
            <a:ext cx="4343643" cy="317633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575" baseline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pPr lvl="0"/>
            <a:r>
              <a:rPr lang="en-US" noProof="0" dirty="0"/>
              <a:t>2 UP Images with Caption</a:t>
            </a:r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191193" y="522936"/>
            <a:ext cx="8743762" cy="385449"/>
          </a:xfrm>
        </p:spPr>
        <p:txBody>
          <a:bodyPr anchor="b">
            <a:noAutofit/>
          </a:bodyPr>
          <a:lstStyle>
            <a:lvl1pPr algn="l">
              <a:defRPr sz="2400" baseline="0"/>
            </a:lvl1pPr>
          </a:lstStyle>
          <a:p>
            <a:r>
              <a:rPr lang="en-US" dirty="0"/>
              <a:t>Two Images</a:t>
            </a:r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5" hasCustomPrompt="1"/>
          </p:nvPr>
        </p:nvSpPr>
        <p:spPr>
          <a:xfrm>
            <a:off x="4624498" y="1060953"/>
            <a:ext cx="4343643" cy="317633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575" baseline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pPr lvl="0"/>
            <a:r>
              <a:rPr lang="en-US" noProof="0" dirty="0"/>
              <a:t>2 UP Images with Caption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39" hasCustomPrompt="1"/>
          </p:nvPr>
        </p:nvSpPr>
        <p:spPr>
          <a:xfrm>
            <a:off x="191193" y="4266521"/>
            <a:ext cx="1807540" cy="235755"/>
          </a:xfrm>
        </p:spPr>
        <p:txBody>
          <a:bodyPr wrap="square">
            <a:noAutofit/>
          </a:bodyPr>
          <a:lstStyle>
            <a:lvl1pPr marL="0" indent="0">
              <a:buNone/>
              <a:defRPr sz="7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Caption Here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40" hasCustomPrompt="1"/>
          </p:nvPr>
        </p:nvSpPr>
        <p:spPr>
          <a:xfrm>
            <a:off x="7160600" y="4266521"/>
            <a:ext cx="1807540" cy="235755"/>
          </a:xfrm>
        </p:spPr>
        <p:txBody>
          <a:bodyPr wrap="square">
            <a:noAutofit/>
          </a:bodyPr>
          <a:lstStyle>
            <a:lvl1pPr marL="0" indent="0">
              <a:buNone/>
              <a:defRPr sz="7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Caption Here</a:t>
            </a:r>
          </a:p>
        </p:txBody>
      </p:sp>
    </p:spTree>
    <p:extLst>
      <p:ext uri="{BB962C8B-B14F-4D97-AF65-F5344CB8AC3E}">
        <p14:creationId xmlns:p14="http://schemas.microsoft.com/office/powerpoint/2010/main" val="18683296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onry Lef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632035" y="3123484"/>
            <a:ext cx="2286000" cy="1371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975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2632035" y="758952"/>
            <a:ext cx="2286000" cy="228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975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263739" y="758952"/>
            <a:ext cx="2286000" cy="1371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975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263739" y="2209084"/>
            <a:ext cx="2286000" cy="228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975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036907" y="1404085"/>
            <a:ext cx="3888723" cy="385449"/>
          </a:xfrm>
        </p:spPr>
        <p:txBody>
          <a:bodyPr anchor="b">
            <a:noAutofit/>
          </a:bodyPr>
          <a:lstStyle>
            <a:lvl1pPr algn="ctr">
              <a:defRPr sz="2400" baseline="0"/>
            </a:lvl1pPr>
          </a:lstStyle>
          <a:p>
            <a:r>
              <a:rPr lang="en-US" dirty="0"/>
              <a:t>Masonry Left Layout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777274" y="1953490"/>
            <a:ext cx="40798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036907" y="2117447"/>
            <a:ext cx="3888723" cy="1616494"/>
          </a:xfrm>
        </p:spPr>
        <p:txBody>
          <a:bodyPr>
            <a:noAutofit/>
          </a:bodyPr>
          <a:lstStyle>
            <a:lvl1pPr marL="0" indent="0" algn="ctr">
              <a:buNone/>
              <a:defRPr sz="1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  From its inception in 2001, </a:t>
            </a:r>
            <a:r>
              <a:rPr lang="en-US" dirty="0" err="1"/>
              <a:t>Hikvision</a:t>
            </a:r>
            <a:r>
              <a:rPr lang="en-US" dirty="0"/>
              <a:t> has played an active role in the ever-evolving video surveillance market, devoting eight percent of its annual revenue into research and development for continued product innovation.</a:t>
            </a:r>
          </a:p>
        </p:txBody>
      </p:sp>
      <p:sp>
        <p:nvSpPr>
          <p:cNvPr id="14" name="Title 1"/>
          <p:cNvSpPr txBox="1">
            <a:spLocks/>
          </p:cNvSpPr>
          <p:nvPr userDrawn="1"/>
        </p:nvSpPr>
        <p:spPr>
          <a:xfrm>
            <a:off x="228357" y="281867"/>
            <a:ext cx="8687286" cy="3854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fontAlgn="ctr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Long Header with Right Image Layout</a:t>
            </a:r>
          </a:p>
        </p:txBody>
      </p:sp>
    </p:spTree>
    <p:extLst>
      <p:ext uri="{BB962C8B-B14F-4D97-AF65-F5344CB8AC3E}">
        <p14:creationId xmlns:p14="http://schemas.microsoft.com/office/powerpoint/2010/main" val="176189824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Date Placeholder 50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52" name="Footer Placeholder 51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3" name="Slide Number Placeholder 52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9360"/>
            <a:ext cx="3868057" cy="49855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00817" y="842790"/>
            <a:ext cx="686085" cy="738664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48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01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1177300" y="1015510"/>
            <a:ext cx="2103120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77302" y="1337545"/>
            <a:ext cx="2967978" cy="362744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Brief Description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400817" y="1716550"/>
            <a:ext cx="686085" cy="738664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48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02</a:t>
            </a: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1177300" y="1889270"/>
            <a:ext cx="2103120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1177302" y="2211305"/>
            <a:ext cx="2967978" cy="362744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Brief Description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400817" y="2590310"/>
            <a:ext cx="686085" cy="738664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48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03</a:t>
            </a:r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8" hasCustomPrompt="1"/>
          </p:nvPr>
        </p:nvSpPr>
        <p:spPr>
          <a:xfrm>
            <a:off x="1177300" y="2763030"/>
            <a:ext cx="2103120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9" hasCustomPrompt="1"/>
          </p:nvPr>
        </p:nvSpPr>
        <p:spPr>
          <a:xfrm>
            <a:off x="1177302" y="3085065"/>
            <a:ext cx="2967978" cy="362744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Brief Description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400817" y="3447777"/>
            <a:ext cx="686085" cy="738664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48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04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1177300" y="3620497"/>
            <a:ext cx="2103120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21" hasCustomPrompt="1"/>
          </p:nvPr>
        </p:nvSpPr>
        <p:spPr>
          <a:xfrm>
            <a:off x="1177302" y="3942532"/>
            <a:ext cx="2967978" cy="362744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Brief Description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4770887" y="842790"/>
            <a:ext cx="686085" cy="738664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48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05</a:t>
            </a:r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5547370" y="1015510"/>
            <a:ext cx="2103120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23" hasCustomPrompt="1"/>
          </p:nvPr>
        </p:nvSpPr>
        <p:spPr>
          <a:xfrm>
            <a:off x="5547372" y="1337545"/>
            <a:ext cx="2967978" cy="362744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Brief Description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4770887" y="1716550"/>
            <a:ext cx="686085" cy="738664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48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06</a:t>
            </a:r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24" hasCustomPrompt="1"/>
          </p:nvPr>
        </p:nvSpPr>
        <p:spPr>
          <a:xfrm>
            <a:off x="5547370" y="1889270"/>
            <a:ext cx="2103120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idx="25" hasCustomPrompt="1"/>
          </p:nvPr>
        </p:nvSpPr>
        <p:spPr>
          <a:xfrm>
            <a:off x="5547372" y="2211305"/>
            <a:ext cx="2967978" cy="362744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Brief Description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4770887" y="2590310"/>
            <a:ext cx="686085" cy="738664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48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07</a:t>
            </a:r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26" hasCustomPrompt="1"/>
          </p:nvPr>
        </p:nvSpPr>
        <p:spPr>
          <a:xfrm>
            <a:off x="5547370" y="2763030"/>
            <a:ext cx="2103120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28" name="Text Placeholder 2"/>
          <p:cNvSpPr>
            <a:spLocks noGrp="1"/>
          </p:cNvSpPr>
          <p:nvPr>
            <p:ph type="body" idx="27" hasCustomPrompt="1"/>
          </p:nvPr>
        </p:nvSpPr>
        <p:spPr>
          <a:xfrm>
            <a:off x="5547372" y="3085065"/>
            <a:ext cx="2967978" cy="362744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Brief Description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4770887" y="3447777"/>
            <a:ext cx="686085" cy="738664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48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08</a:t>
            </a:r>
          </a:p>
        </p:txBody>
      </p:sp>
      <p:sp>
        <p:nvSpPr>
          <p:cNvPr id="30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5547370" y="3620497"/>
            <a:ext cx="2103120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29" hasCustomPrompt="1"/>
          </p:nvPr>
        </p:nvSpPr>
        <p:spPr>
          <a:xfrm>
            <a:off x="5547372" y="3942532"/>
            <a:ext cx="2967978" cy="362744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Brief Description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 hasCustomPrompt="1"/>
          </p:nvPr>
        </p:nvSpPr>
        <p:spPr>
          <a:xfrm>
            <a:off x="343962" y="350523"/>
            <a:ext cx="3524095" cy="294760"/>
          </a:xfr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2400" b="1" i="0" baseline="0">
                <a:solidFill>
                  <a:schemeClr val="bg1"/>
                </a:solidFill>
              </a:defRPr>
            </a:lvl1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None/>
              <a:tabLst/>
              <a:defRPr/>
            </a:pPr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950996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graphicFrame>
        <p:nvGraphicFramePr>
          <p:cNvPr id="6" name="Chart 5"/>
          <p:cNvGraphicFramePr/>
          <p:nvPr userDrawn="1">
            <p:extLst>
              <p:ext uri="{D42A27DB-BD31-4B8C-83A1-F6EECF244321}">
                <p14:modId xmlns:p14="http://schemas.microsoft.com/office/powerpoint/2010/main" val="68591603"/>
              </p:ext>
            </p:extLst>
          </p:nvPr>
        </p:nvGraphicFramePr>
        <p:xfrm>
          <a:off x="2840818" y="806211"/>
          <a:ext cx="6303182" cy="34375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197382" y="1062590"/>
            <a:ext cx="2405703" cy="595235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Paragraph In One Column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197383" y="1657825"/>
            <a:ext cx="2405702" cy="2963994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rgbClr val="595959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  From its inception in 2001, </a:t>
            </a:r>
            <a:r>
              <a:rPr lang="en-US" dirty="0" err="1"/>
              <a:t>Hikvision</a:t>
            </a:r>
            <a:r>
              <a:rPr lang="en-US" dirty="0"/>
              <a:t> has played an active role in the ever-evolving video surveillance market, devoting eight percent of its annual revenue into research and development for continued product innovation.</a:t>
            </a:r>
          </a:p>
        </p:txBody>
      </p:sp>
      <p:sp>
        <p:nvSpPr>
          <p:cNvPr id="11" name="Title 1"/>
          <p:cNvSpPr txBox="1">
            <a:spLocks/>
          </p:cNvSpPr>
          <p:nvPr userDrawn="1"/>
        </p:nvSpPr>
        <p:spPr>
          <a:xfrm>
            <a:off x="228357" y="281867"/>
            <a:ext cx="8687286" cy="3854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fontAlgn="ctr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Long Header with Right Image Layout</a:t>
            </a:r>
          </a:p>
        </p:txBody>
      </p:sp>
    </p:spTree>
    <p:extLst>
      <p:ext uri="{BB962C8B-B14F-4D97-AF65-F5344CB8AC3E}">
        <p14:creationId xmlns:p14="http://schemas.microsoft.com/office/powerpoint/2010/main" val="17441108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!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00"/>
            <a:ext cx="9144000" cy="571500"/>
          </a:xfrm>
          <a:prstGeom prst="rect">
            <a:avLst/>
          </a:prstGeom>
        </p:spPr>
      </p:pic>
      <p:sp>
        <p:nvSpPr>
          <p:cNvPr id="51" name="Date Placeholder 50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52" name="Footer Placeholder 51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3" name="Slide Number Placeholder 52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573936" y="2004443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err="1">
                <a:solidFill>
                  <a:schemeClr val="bg2">
                    <a:lumMod val="25000"/>
                  </a:schemeClr>
                </a:solidFill>
                <a:latin typeface="+mj-lt"/>
                <a:cs typeface="Open Sans"/>
              </a:rPr>
              <a:t>Hikvision</a:t>
            </a:r>
            <a:r>
              <a:rPr lang="en-US" sz="2000" b="1" dirty="0">
                <a:solidFill>
                  <a:schemeClr val="bg2">
                    <a:lumMod val="25000"/>
                  </a:schemeClr>
                </a:solidFill>
                <a:latin typeface="+mj-lt"/>
                <a:cs typeface="Open Sans"/>
              </a:rPr>
              <a:t> USA Inc.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+mj-lt"/>
              <a:cs typeface="Open Sans"/>
            </a:endParaRPr>
          </a:p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18638 Railroad Street</a:t>
            </a:r>
          </a:p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City of Industry, CA 91748</a:t>
            </a:r>
          </a:p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Tel: +1 909-895-0400</a:t>
            </a:r>
          </a:p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Toll-Free: +1 866-200-6690 (U.S. and Canada) </a:t>
            </a:r>
          </a:p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Fax: +1 909-595-2788</a:t>
            </a:r>
          </a:p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Email: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sales.usa@hikvision.com</a:t>
            </a:r>
            <a:endParaRPr lang="en-US" sz="1400" dirty="0">
              <a:solidFill>
                <a:schemeClr val="bg2">
                  <a:lumMod val="25000"/>
                </a:schemeClr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endParaRPr lang="en-US" sz="1400" dirty="0">
              <a:solidFill>
                <a:srgbClr val="505150"/>
              </a:solidFill>
              <a:latin typeface="Open Sans"/>
              <a:cs typeface="Open Sans"/>
            </a:endParaRPr>
          </a:p>
          <a:p>
            <a:r>
              <a:rPr lang="en-US" sz="1400" b="1" dirty="0" err="1">
                <a:solidFill>
                  <a:srgbClr val="E1302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www.hikvision.com</a:t>
            </a:r>
            <a:endParaRPr lang="en-US" sz="1400" b="1" dirty="0">
              <a:solidFill>
                <a:srgbClr val="E1302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24378" y="522936"/>
            <a:ext cx="4343643" cy="385449"/>
          </a:xfrm>
        </p:spPr>
        <p:txBody>
          <a:bodyPr anchor="b">
            <a:noAutofit/>
          </a:bodyPr>
          <a:lstStyle>
            <a:lvl1pPr algn="l">
              <a:defRPr sz="2400" baseline="0"/>
            </a:lvl1pPr>
          </a:lstStyle>
          <a:p>
            <a:r>
              <a:rPr lang="en-US" dirty="0"/>
              <a:t>Thank You!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213023" y="4946208"/>
            <a:ext cx="4031673" cy="1789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550" baseline="0" dirty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© 2019 Hikvision USA Inc. and </a:t>
            </a:r>
            <a:r>
              <a:rPr lang="en-US" sz="550" baseline="0" dirty="0" err="1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Hikvision</a:t>
            </a:r>
            <a:r>
              <a:rPr lang="en-US" sz="550" baseline="0" dirty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 Canada Inc. All Rights Reserved. Confidential and Proprietary</a:t>
            </a:r>
            <a:endParaRPr lang="en-US" sz="550" baseline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0DA44BC-8C30-C245-9240-DFF15603D81F}"/>
              </a:ext>
            </a:extLst>
          </p:cNvPr>
          <p:cNvSpPr/>
          <p:nvPr userDrawn="1"/>
        </p:nvSpPr>
        <p:spPr>
          <a:xfrm>
            <a:off x="200863" y="4792608"/>
            <a:ext cx="1217145" cy="1789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093897A-FE7A-FC47-A7A2-495F07D851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0435" y="4842329"/>
            <a:ext cx="1964136" cy="7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084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7784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40196"/>
            <a:ext cx="78867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DADA-970A-3740-AC7D-11E46EC23A98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5370C-EA36-214C-89B7-110775132D5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228357" y="281867"/>
            <a:ext cx="8687286" cy="385449"/>
          </a:xfrm>
        </p:spPr>
        <p:txBody>
          <a:bodyPr anchor="b">
            <a:noAutofit/>
          </a:bodyPr>
          <a:lstStyle>
            <a:lvl1pPr algn="l" fontAlgn="ctr">
              <a:defRPr sz="2400" baseline="0"/>
            </a:lvl1pPr>
          </a:lstStyle>
          <a:p>
            <a:r>
              <a:rPr lang="en-US" dirty="0"/>
              <a:t>Long Header with Centered Video</a:t>
            </a:r>
          </a:p>
        </p:txBody>
      </p:sp>
    </p:spTree>
    <p:extLst>
      <p:ext uri="{BB962C8B-B14F-4D97-AF65-F5344CB8AC3E}">
        <p14:creationId xmlns:p14="http://schemas.microsoft.com/office/powerpoint/2010/main" val="5896488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DADA-970A-3740-AC7D-11E46EC23A98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5370C-EA36-214C-89B7-110775132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3769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DADA-970A-3740-AC7D-11E46EC23A98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5370C-EA36-214C-89B7-110775132D5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228357" y="281867"/>
            <a:ext cx="8687286" cy="3854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fontAlgn="ctr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Long Header with Centered Video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7083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457201" y="1111086"/>
            <a:ext cx="2011680" cy="2056735"/>
            <a:chOff x="457201" y="1410344"/>
            <a:chExt cx="2011680" cy="2056735"/>
          </a:xfrm>
        </p:grpSpPr>
        <p:cxnSp>
          <p:nvCxnSpPr>
            <p:cNvPr id="7" name="Straight Connector 6"/>
            <p:cNvCxnSpPr/>
            <p:nvPr userDrawn="1"/>
          </p:nvCxnSpPr>
          <p:spPr>
            <a:xfrm>
              <a:off x="1273470" y="2837562"/>
              <a:ext cx="3791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8"/>
            <p:cNvSpPr/>
            <p:nvPr userDrawn="1"/>
          </p:nvSpPr>
          <p:spPr>
            <a:xfrm>
              <a:off x="985735" y="1410344"/>
              <a:ext cx="954612" cy="95461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itle 1"/>
            <p:cNvSpPr txBox="1">
              <a:spLocks/>
            </p:cNvSpPr>
            <p:nvPr userDrawn="1"/>
          </p:nvSpPr>
          <p:spPr>
            <a:xfrm>
              <a:off x="954397" y="2509732"/>
              <a:ext cx="1017289" cy="25095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85000" lnSpcReduction="20000"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000" b="1" i="0" kern="1200" baseline="0">
                  <a:solidFill>
                    <a:schemeClr val="bg2">
                      <a:lumMod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600" b="0" i="0" baseline="0" dirty="0"/>
                <a:t>Icon Title</a:t>
              </a: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457201" y="2866915"/>
              <a:ext cx="2011680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Lorem Ipsum Lorem Ipsum Lorem </a:t>
              </a:r>
              <a:r>
                <a:rPr lang="en-US" sz="1100" baseline="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IpsumLorem</a:t>
              </a:r>
              <a:r>
                <a:rPr lang="en-US" sz="11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Ipsum </a:t>
              </a:r>
            </a:p>
          </p:txBody>
        </p:sp>
      </p:grp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228357" y="522936"/>
            <a:ext cx="8687286" cy="385449"/>
          </a:xfrm>
        </p:spPr>
        <p:txBody>
          <a:bodyPr anchor="b">
            <a:noAutofit/>
          </a:bodyPr>
          <a:lstStyle>
            <a:lvl1pPr algn="l">
              <a:defRPr sz="2400" baseline="0"/>
            </a:lvl1pPr>
          </a:lstStyle>
          <a:p>
            <a:r>
              <a:rPr lang="en-US" dirty="0"/>
              <a:t>Header with Icons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2493819" y="1111086"/>
            <a:ext cx="2011680" cy="2056735"/>
            <a:chOff x="457201" y="1410344"/>
            <a:chExt cx="2011680" cy="2056735"/>
          </a:xfrm>
        </p:grpSpPr>
        <p:cxnSp>
          <p:nvCxnSpPr>
            <p:cNvPr id="20" name="Straight Connector 19"/>
            <p:cNvCxnSpPr/>
            <p:nvPr userDrawn="1"/>
          </p:nvCxnSpPr>
          <p:spPr>
            <a:xfrm>
              <a:off x="1273470" y="2837562"/>
              <a:ext cx="3791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/>
            <p:cNvSpPr/>
            <p:nvPr userDrawn="1"/>
          </p:nvSpPr>
          <p:spPr>
            <a:xfrm>
              <a:off x="985735" y="1410344"/>
              <a:ext cx="954612" cy="95461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itle 1"/>
            <p:cNvSpPr txBox="1">
              <a:spLocks/>
            </p:cNvSpPr>
            <p:nvPr userDrawn="1"/>
          </p:nvSpPr>
          <p:spPr>
            <a:xfrm>
              <a:off x="954397" y="2509732"/>
              <a:ext cx="1017289" cy="25095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85000" lnSpcReduction="20000"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000" b="1" i="0" kern="1200" baseline="0">
                  <a:solidFill>
                    <a:schemeClr val="bg2">
                      <a:lumMod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600" b="0" i="0" baseline="0" dirty="0"/>
                <a:t>Icon Title</a:t>
              </a:r>
            </a:p>
          </p:txBody>
        </p:sp>
        <p:sp>
          <p:nvSpPr>
            <p:cNvPr id="23" name="TextBox 22"/>
            <p:cNvSpPr txBox="1"/>
            <p:nvPr userDrawn="1"/>
          </p:nvSpPr>
          <p:spPr>
            <a:xfrm>
              <a:off x="457201" y="2866915"/>
              <a:ext cx="2011680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Lorem Ipsum Lorem Ipsum Lorem </a:t>
              </a:r>
              <a:r>
                <a:rPr lang="en-US" sz="1100" baseline="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IpsumLorem</a:t>
              </a:r>
              <a:r>
                <a:rPr lang="en-US" sz="11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Ipsum </a:t>
              </a:r>
            </a:p>
          </p:txBody>
        </p:sp>
      </p:grpSp>
      <p:grpSp>
        <p:nvGrpSpPr>
          <p:cNvPr id="24" name="Group 23"/>
          <p:cNvGrpSpPr/>
          <p:nvPr userDrawn="1"/>
        </p:nvGrpSpPr>
        <p:grpSpPr>
          <a:xfrm>
            <a:off x="4530437" y="1111086"/>
            <a:ext cx="2011680" cy="2056735"/>
            <a:chOff x="457201" y="1410344"/>
            <a:chExt cx="2011680" cy="2056735"/>
          </a:xfrm>
        </p:grpSpPr>
        <p:cxnSp>
          <p:nvCxnSpPr>
            <p:cNvPr id="25" name="Straight Connector 24"/>
            <p:cNvCxnSpPr/>
            <p:nvPr userDrawn="1"/>
          </p:nvCxnSpPr>
          <p:spPr>
            <a:xfrm>
              <a:off x="1273470" y="2837562"/>
              <a:ext cx="3791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5"/>
            <p:cNvSpPr/>
            <p:nvPr userDrawn="1"/>
          </p:nvSpPr>
          <p:spPr>
            <a:xfrm>
              <a:off x="985735" y="1410344"/>
              <a:ext cx="954612" cy="95461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itle 1"/>
            <p:cNvSpPr txBox="1">
              <a:spLocks/>
            </p:cNvSpPr>
            <p:nvPr userDrawn="1"/>
          </p:nvSpPr>
          <p:spPr>
            <a:xfrm>
              <a:off x="954397" y="2509732"/>
              <a:ext cx="1017289" cy="25095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85000" lnSpcReduction="20000"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000" b="1" i="0" kern="1200" baseline="0">
                  <a:solidFill>
                    <a:schemeClr val="bg2">
                      <a:lumMod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600" b="0" i="0" baseline="0" dirty="0"/>
                <a:t>Icon Title</a:t>
              </a:r>
            </a:p>
          </p:txBody>
        </p:sp>
        <p:sp>
          <p:nvSpPr>
            <p:cNvPr id="28" name="TextBox 27"/>
            <p:cNvSpPr txBox="1"/>
            <p:nvPr userDrawn="1"/>
          </p:nvSpPr>
          <p:spPr>
            <a:xfrm>
              <a:off x="457201" y="2866915"/>
              <a:ext cx="2011680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Lorem Ipsum Lorem Ipsum Lorem </a:t>
              </a:r>
              <a:r>
                <a:rPr lang="en-US" sz="1100" baseline="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IpsumLorem</a:t>
              </a:r>
              <a:r>
                <a:rPr lang="en-US" sz="11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Ipsum </a:t>
              </a:r>
            </a:p>
          </p:txBody>
        </p:sp>
      </p:grpSp>
      <p:grpSp>
        <p:nvGrpSpPr>
          <p:cNvPr id="29" name="Group 28"/>
          <p:cNvGrpSpPr/>
          <p:nvPr userDrawn="1"/>
        </p:nvGrpSpPr>
        <p:grpSpPr>
          <a:xfrm>
            <a:off x="6567055" y="1111086"/>
            <a:ext cx="2011680" cy="2056735"/>
            <a:chOff x="457201" y="1410344"/>
            <a:chExt cx="2011680" cy="2056735"/>
          </a:xfrm>
        </p:grpSpPr>
        <p:cxnSp>
          <p:nvCxnSpPr>
            <p:cNvPr id="30" name="Straight Connector 29"/>
            <p:cNvCxnSpPr/>
            <p:nvPr userDrawn="1"/>
          </p:nvCxnSpPr>
          <p:spPr>
            <a:xfrm>
              <a:off x="1273470" y="2837562"/>
              <a:ext cx="3791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/>
            <p:cNvSpPr/>
            <p:nvPr userDrawn="1"/>
          </p:nvSpPr>
          <p:spPr>
            <a:xfrm>
              <a:off x="985735" y="1410344"/>
              <a:ext cx="954612" cy="95461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itle 1"/>
            <p:cNvSpPr txBox="1">
              <a:spLocks/>
            </p:cNvSpPr>
            <p:nvPr userDrawn="1"/>
          </p:nvSpPr>
          <p:spPr>
            <a:xfrm>
              <a:off x="954397" y="2509732"/>
              <a:ext cx="1017289" cy="25095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85000" lnSpcReduction="20000"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000" b="1" i="0" kern="1200" baseline="0">
                  <a:solidFill>
                    <a:schemeClr val="bg2">
                      <a:lumMod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600" b="0" i="0" baseline="0" dirty="0"/>
                <a:t>Icon Title</a:t>
              </a:r>
            </a:p>
          </p:txBody>
        </p:sp>
        <p:sp>
          <p:nvSpPr>
            <p:cNvPr id="33" name="TextBox 32"/>
            <p:cNvSpPr txBox="1"/>
            <p:nvPr userDrawn="1"/>
          </p:nvSpPr>
          <p:spPr>
            <a:xfrm>
              <a:off x="457201" y="2866915"/>
              <a:ext cx="2011680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Lorem Ipsum Lorem Ipsum Lorem </a:t>
              </a:r>
              <a:r>
                <a:rPr lang="en-US" sz="1100" baseline="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IpsumLorem</a:t>
              </a:r>
              <a:r>
                <a:rPr lang="en-US" sz="1100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Ipsum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85971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DADA-970A-3740-AC7D-11E46EC23A98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5370C-EA36-214C-89B7-110775132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5142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DADA-970A-3740-AC7D-11E46EC23A98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5370C-EA36-214C-89B7-110775132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851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E9AA525-9DF9-354F-AD2B-ED1301E04506}"/>
              </a:ext>
            </a:extLst>
          </p:cNvPr>
          <p:cNvSpPr txBox="1"/>
          <p:nvPr userDrawn="1"/>
        </p:nvSpPr>
        <p:spPr>
          <a:xfrm>
            <a:off x="213023" y="4946208"/>
            <a:ext cx="4031673" cy="1789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550" baseline="0" dirty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© 2019 Hikvision USA Inc. and </a:t>
            </a:r>
            <a:r>
              <a:rPr lang="en-US" sz="550" baseline="0" dirty="0" err="1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Hikvision</a:t>
            </a:r>
            <a:r>
              <a:rPr lang="en-US" sz="550" baseline="0" dirty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 Canada Inc. All Rights Reserved. Confidential and Proprietary</a:t>
            </a:r>
            <a:endParaRPr lang="en-US" sz="550" baseline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765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191193" y="894587"/>
            <a:ext cx="686085" cy="555072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36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01/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976577" y="1015510"/>
            <a:ext cx="3595423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31" name="TextBox 30"/>
          <p:cNvSpPr txBox="1"/>
          <p:nvPr userDrawn="1"/>
        </p:nvSpPr>
        <p:spPr>
          <a:xfrm>
            <a:off x="4554148" y="894587"/>
            <a:ext cx="686085" cy="555072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36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06/</a:t>
            </a:r>
          </a:p>
        </p:txBody>
      </p:sp>
      <p:sp>
        <p:nvSpPr>
          <p:cNvPr id="32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5339532" y="1015510"/>
            <a:ext cx="3595423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33" name="TextBox 32"/>
          <p:cNvSpPr txBox="1"/>
          <p:nvPr userDrawn="1"/>
        </p:nvSpPr>
        <p:spPr>
          <a:xfrm>
            <a:off x="191193" y="1533924"/>
            <a:ext cx="686085" cy="555072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36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02/</a:t>
            </a:r>
          </a:p>
        </p:txBody>
      </p:sp>
      <p:sp>
        <p:nvSpPr>
          <p:cNvPr id="34" name="Text Placeholder 15"/>
          <p:cNvSpPr>
            <a:spLocks noGrp="1"/>
          </p:cNvSpPr>
          <p:nvPr>
            <p:ph type="body" sz="quarter" idx="17" hasCustomPrompt="1"/>
          </p:nvPr>
        </p:nvSpPr>
        <p:spPr>
          <a:xfrm>
            <a:off x="976577" y="1654847"/>
            <a:ext cx="3595423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35" name="TextBox 34"/>
          <p:cNvSpPr txBox="1"/>
          <p:nvPr userDrawn="1"/>
        </p:nvSpPr>
        <p:spPr>
          <a:xfrm>
            <a:off x="4554148" y="1533924"/>
            <a:ext cx="686085" cy="555072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36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07/</a:t>
            </a:r>
          </a:p>
        </p:txBody>
      </p:sp>
      <p:sp>
        <p:nvSpPr>
          <p:cNvPr id="36" name="Text Placeholder 15"/>
          <p:cNvSpPr>
            <a:spLocks noGrp="1"/>
          </p:cNvSpPr>
          <p:nvPr>
            <p:ph type="body" sz="quarter" idx="18" hasCustomPrompt="1"/>
          </p:nvPr>
        </p:nvSpPr>
        <p:spPr>
          <a:xfrm>
            <a:off x="5339532" y="1654847"/>
            <a:ext cx="3595423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56" name="TextBox 55"/>
          <p:cNvSpPr txBox="1"/>
          <p:nvPr userDrawn="1"/>
        </p:nvSpPr>
        <p:spPr>
          <a:xfrm>
            <a:off x="191193" y="2238488"/>
            <a:ext cx="686085" cy="555072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36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03/</a:t>
            </a:r>
          </a:p>
        </p:txBody>
      </p:sp>
      <p:sp>
        <p:nvSpPr>
          <p:cNvPr id="57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976577" y="2359411"/>
            <a:ext cx="3595423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58" name="TextBox 57"/>
          <p:cNvSpPr txBox="1"/>
          <p:nvPr userDrawn="1"/>
        </p:nvSpPr>
        <p:spPr>
          <a:xfrm>
            <a:off x="4554148" y="2238488"/>
            <a:ext cx="686085" cy="555072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36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08/</a:t>
            </a:r>
          </a:p>
        </p:txBody>
      </p:sp>
      <p:sp>
        <p:nvSpPr>
          <p:cNvPr id="59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5339532" y="2359411"/>
            <a:ext cx="3595423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60" name="TextBox 59"/>
          <p:cNvSpPr txBox="1"/>
          <p:nvPr userDrawn="1"/>
        </p:nvSpPr>
        <p:spPr>
          <a:xfrm>
            <a:off x="191193" y="2925634"/>
            <a:ext cx="686085" cy="555072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36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04/</a:t>
            </a:r>
          </a:p>
        </p:txBody>
      </p:sp>
      <p:sp>
        <p:nvSpPr>
          <p:cNvPr id="6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976577" y="3046557"/>
            <a:ext cx="3595423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62" name="TextBox 61"/>
          <p:cNvSpPr txBox="1"/>
          <p:nvPr userDrawn="1"/>
        </p:nvSpPr>
        <p:spPr>
          <a:xfrm>
            <a:off x="4554148" y="2925634"/>
            <a:ext cx="686085" cy="555072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36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09/</a:t>
            </a:r>
          </a:p>
        </p:txBody>
      </p:sp>
      <p:sp>
        <p:nvSpPr>
          <p:cNvPr id="63" name="Text Placehold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5339532" y="3046557"/>
            <a:ext cx="3595423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64" name="TextBox 63"/>
          <p:cNvSpPr txBox="1"/>
          <p:nvPr userDrawn="1"/>
        </p:nvSpPr>
        <p:spPr>
          <a:xfrm>
            <a:off x="191193" y="3612780"/>
            <a:ext cx="686085" cy="555072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36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05/</a:t>
            </a:r>
          </a:p>
        </p:txBody>
      </p:sp>
      <p:sp>
        <p:nvSpPr>
          <p:cNvPr id="65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976577" y="3733703"/>
            <a:ext cx="3595423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66" name="TextBox 65"/>
          <p:cNvSpPr txBox="1"/>
          <p:nvPr userDrawn="1"/>
        </p:nvSpPr>
        <p:spPr>
          <a:xfrm>
            <a:off x="4554148" y="3612780"/>
            <a:ext cx="686085" cy="555072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n-US" sz="3600" spc="0" baseline="0" dirty="0">
                <a:solidFill>
                  <a:srgbClr val="E13029"/>
                </a:solidFill>
                <a:latin typeface="Arial Bold" charset="0"/>
                <a:ea typeface="Source Sans Pro" charset="0"/>
                <a:cs typeface="Source Sans Pro" charset="0"/>
              </a:rPr>
              <a:t>10/</a:t>
            </a:r>
          </a:p>
        </p:txBody>
      </p:sp>
      <p:sp>
        <p:nvSpPr>
          <p:cNvPr id="67" name="Text Placeholder 15"/>
          <p:cNvSpPr>
            <a:spLocks noGrp="1"/>
          </p:cNvSpPr>
          <p:nvPr>
            <p:ph type="body" sz="quarter" idx="24" hasCustomPrompt="1"/>
          </p:nvPr>
        </p:nvSpPr>
        <p:spPr>
          <a:xfrm>
            <a:off x="5339532" y="3733703"/>
            <a:ext cx="3595423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pic>
        <p:nvPicPr>
          <p:cNvPr id="68" name="Picture 6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9360"/>
            <a:ext cx="3868057" cy="498550"/>
          </a:xfrm>
          <a:prstGeom prst="rect">
            <a:avLst/>
          </a:prstGeom>
        </p:spPr>
      </p:pic>
      <p:sp>
        <p:nvSpPr>
          <p:cNvPr id="69" name="Text Placeholder 2"/>
          <p:cNvSpPr>
            <a:spLocks noGrp="1"/>
          </p:cNvSpPr>
          <p:nvPr>
            <p:ph type="body" sz="quarter" idx="30" hasCustomPrompt="1"/>
          </p:nvPr>
        </p:nvSpPr>
        <p:spPr>
          <a:xfrm>
            <a:off x="343962" y="350523"/>
            <a:ext cx="3524095" cy="294760"/>
          </a:xfr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2400" b="1" i="0" baseline="0">
                <a:solidFill>
                  <a:schemeClr val="bg1"/>
                </a:solidFill>
              </a:defRPr>
            </a:lvl1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None/>
              <a:tabLst/>
              <a:defRPr/>
            </a:pPr>
            <a:r>
              <a:rPr lang="en-US" dirty="0"/>
              <a:t>Contents</a:t>
            </a:r>
          </a:p>
        </p:txBody>
      </p:sp>
      <p:sp>
        <p:nvSpPr>
          <p:cNvPr id="70" name="TextBox 69"/>
          <p:cNvSpPr txBox="1"/>
          <p:nvPr userDrawn="1"/>
        </p:nvSpPr>
        <p:spPr>
          <a:xfrm>
            <a:off x="213023" y="4946208"/>
            <a:ext cx="4031673" cy="1789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550" baseline="0" dirty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© 2019 Hikvision USA Inc. and </a:t>
            </a:r>
            <a:r>
              <a:rPr lang="en-US" sz="550" baseline="0" dirty="0" err="1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Hikvision</a:t>
            </a:r>
            <a:r>
              <a:rPr lang="en-US" sz="550" baseline="0" dirty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 Canada Inc. All Rights Reserved. Confidential and Proprietary</a:t>
            </a:r>
            <a:endParaRPr lang="en-US" sz="550" baseline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9126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DADA-970A-3740-AC7D-11E46EC23A98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5370C-EA36-214C-89B7-110775132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2600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DADA-970A-3740-AC7D-11E46EC23A98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5370C-EA36-214C-89B7-110775132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4779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DADA-970A-3740-AC7D-11E46EC23A98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5370C-EA36-214C-89B7-110775132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6974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DADA-970A-3740-AC7D-11E46EC23A98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5370C-EA36-214C-89B7-110775132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7741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 rot="10800000" flipH="1" flipV="1">
            <a:off x="2301183" y="3780666"/>
            <a:ext cx="1599028" cy="1362834"/>
          </a:xfrm>
          <a:prstGeom prst="triangle">
            <a:avLst>
              <a:gd name="adj" fmla="val 59996"/>
            </a:avLst>
          </a:prstGeom>
          <a:solidFill>
            <a:srgbClr val="D326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1921895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分类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2259163" y="-31587"/>
            <a:ext cx="4596797" cy="1477737"/>
            <a:chOff x="3012216" y="-42116"/>
            <a:chExt cx="6129063" cy="1970316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012216" y="-42116"/>
              <a:ext cx="3100112" cy="1970316"/>
            </a:xfrm>
            <a:prstGeom prst="line">
              <a:avLst/>
            </a:prstGeom>
            <a:ln w="38100">
              <a:solidFill>
                <a:srgbClr val="2932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6115050" y="-42116"/>
              <a:ext cx="3026229" cy="1959430"/>
            </a:xfrm>
            <a:prstGeom prst="line">
              <a:avLst/>
            </a:prstGeom>
            <a:ln w="38100" cap="sq">
              <a:solidFill>
                <a:srgbClr val="D326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等腰三角形 9"/>
          <p:cNvSpPr/>
          <p:nvPr userDrawn="1"/>
        </p:nvSpPr>
        <p:spPr>
          <a:xfrm>
            <a:off x="2439821" y="4205487"/>
            <a:ext cx="4264358" cy="938014"/>
          </a:xfrm>
          <a:prstGeom prst="triangle">
            <a:avLst/>
          </a:prstGeom>
          <a:solidFill>
            <a:srgbClr val="D326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4176144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Red Bar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728499" y="969356"/>
            <a:ext cx="866882" cy="8079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sz="5250" spc="0" baseline="0" dirty="0">
                <a:solidFill>
                  <a:schemeClr val="bg1">
                    <a:lumMod val="95000"/>
                  </a:schemeClr>
                </a:solidFill>
                <a:latin typeface="Arial Bold" charset="0"/>
                <a:ea typeface="Source Sans Pro" charset="0"/>
                <a:cs typeface="Source Sans Pro" charset="0"/>
              </a:rPr>
              <a:t>01</a:t>
            </a: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197382" y="1062590"/>
            <a:ext cx="2405703" cy="595235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Paragraph In One Column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595380" y="1137430"/>
            <a:ext cx="2103120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Our Mission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95382" y="1459464"/>
            <a:ext cx="2101330" cy="1056337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197383" y="1657825"/>
            <a:ext cx="2405702" cy="2963994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rgbClr val="595959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  From its inception in 2001, </a:t>
            </a:r>
            <a:r>
              <a:rPr lang="en-US" dirty="0" err="1"/>
              <a:t>Hikvision</a:t>
            </a:r>
            <a:r>
              <a:rPr lang="en-US" dirty="0"/>
              <a:t> has played an active role in the ever-evolving video surveillance market, devoting eight percent of its annual revenue into research and development for continued product innovation.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2728499" y="2880658"/>
            <a:ext cx="866882" cy="8079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sz="5250" spc="0" baseline="0" dirty="0">
                <a:solidFill>
                  <a:schemeClr val="bg1">
                    <a:lumMod val="95000"/>
                  </a:schemeClr>
                </a:solidFill>
                <a:latin typeface="Arial Bold" charset="0"/>
                <a:ea typeface="Source Sans Pro" charset="0"/>
                <a:cs typeface="Source Sans Pro" charset="0"/>
              </a:rPr>
              <a:t>02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7" hasCustomPrompt="1"/>
          </p:nvPr>
        </p:nvSpPr>
        <p:spPr>
          <a:xfrm>
            <a:off x="3595381" y="2973892"/>
            <a:ext cx="2101331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Our Mission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3595382" y="3286294"/>
            <a:ext cx="2101330" cy="1056337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5822123" y="969356"/>
            <a:ext cx="866882" cy="8079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sz="5250" spc="0" baseline="0" dirty="0">
                <a:solidFill>
                  <a:schemeClr val="bg1">
                    <a:lumMod val="95000"/>
                  </a:schemeClr>
                </a:solidFill>
                <a:latin typeface="Arial Bold" charset="0"/>
                <a:ea typeface="Source Sans Pro" charset="0"/>
                <a:cs typeface="Source Sans Pro" charset="0"/>
              </a:rPr>
              <a:t>03</a:t>
            </a:r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6689004" y="1137430"/>
            <a:ext cx="2103120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Our Mission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20" hasCustomPrompt="1"/>
          </p:nvPr>
        </p:nvSpPr>
        <p:spPr>
          <a:xfrm>
            <a:off x="6689006" y="1459464"/>
            <a:ext cx="2103120" cy="1056337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5822123" y="2880658"/>
            <a:ext cx="866882" cy="8079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sz="5250" spc="0" baseline="0" dirty="0">
                <a:solidFill>
                  <a:schemeClr val="bg1">
                    <a:lumMod val="95000"/>
                  </a:schemeClr>
                </a:solidFill>
                <a:latin typeface="Arial Bold" charset="0"/>
                <a:ea typeface="Source Sans Pro" charset="0"/>
                <a:cs typeface="Source Sans Pro" charset="0"/>
              </a:rPr>
              <a:t>04</a:t>
            </a:r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6689003" y="2973892"/>
            <a:ext cx="2103120" cy="312402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Our Mission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idx="22" hasCustomPrompt="1"/>
          </p:nvPr>
        </p:nvSpPr>
        <p:spPr>
          <a:xfrm>
            <a:off x="6689006" y="3286294"/>
            <a:ext cx="2103120" cy="1056337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</a:t>
            </a:r>
          </a:p>
        </p:txBody>
      </p:sp>
      <p:sp>
        <p:nvSpPr>
          <p:cNvPr id="26" name="Title 1"/>
          <p:cNvSpPr>
            <a:spLocks noGrp="1"/>
          </p:cNvSpPr>
          <p:nvPr>
            <p:ph type="ctrTitle" hasCustomPrompt="1"/>
          </p:nvPr>
        </p:nvSpPr>
        <p:spPr>
          <a:xfrm>
            <a:off x="191193" y="522936"/>
            <a:ext cx="8743762" cy="385449"/>
          </a:xfrm>
        </p:spPr>
        <p:txBody>
          <a:bodyPr anchor="b">
            <a:noAutofit/>
          </a:bodyPr>
          <a:lstStyle>
            <a:lvl1pPr algn="l">
              <a:defRPr sz="2400" baseline="0"/>
            </a:lvl1pPr>
          </a:lstStyle>
          <a:p>
            <a:r>
              <a:rPr lang="en-US" dirty="0"/>
              <a:t>Overview Layout</a:t>
            </a:r>
          </a:p>
        </p:txBody>
      </p:sp>
    </p:spTree>
    <p:extLst>
      <p:ext uri="{BB962C8B-B14F-4D97-AF65-F5344CB8AC3E}">
        <p14:creationId xmlns:p14="http://schemas.microsoft.com/office/powerpoint/2010/main" val="1061643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1800892"/>
            <a:ext cx="7886700" cy="521684"/>
          </a:xfrm>
        </p:spPr>
        <p:txBody>
          <a:bodyPr/>
          <a:lstStyle>
            <a:lvl1pPr>
              <a:defRPr baseline="0">
                <a:solidFill>
                  <a:srgbClr val="E13029"/>
                </a:solidFill>
              </a:defRPr>
            </a:lvl1pPr>
          </a:lstStyle>
          <a:p>
            <a:r>
              <a:rPr lang="en-US" dirty="0"/>
              <a:t>Individual Page Title Cover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628650" y="2322576"/>
            <a:ext cx="7886700" cy="767701"/>
          </a:xfrm>
        </p:spPr>
        <p:txBody>
          <a:bodyPr wrap="square">
            <a:no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None/>
              <a:tabLst/>
              <a:defRPr sz="1200" spc="0" baseline="0">
                <a:solidFill>
                  <a:srgbClr val="595959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None/>
              <a:tabLst/>
              <a:defRPr/>
            </a:pPr>
            <a:r>
              <a:rPr lang="en-US" dirty="0" err="1"/>
              <a:t>Hikvision</a:t>
            </a:r>
            <a:r>
              <a:rPr lang="en-US" dirty="0"/>
              <a:t> is the world’s leading supplier of video surveillance solutions.  From its inception in 2001, </a:t>
            </a:r>
            <a:r>
              <a:rPr lang="en-US" dirty="0" err="1"/>
              <a:t>Hikvision</a:t>
            </a:r>
            <a:r>
              <a:rPr lang="en-US" dirty="0"/>
              <a:t> has played an active role in the ever-evolving video surveillance market, devoting eight percent of its annual revenue into research and development for continued product innovation.</a:t>
            </a:r>
          </a:p>
        </p:txBody>
      </p:sp>
    </p:spTree>
    <p:extLst>
      <p:ext uri="{BB962C8B-B14F-4D97-AF65-F5344CB8AC3E}">
        <p14:creationId xmlns:p14="http://schemas.microsoft.com/office/powerpoint/2010/main" val="2014317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191193" y="522936"/>
            <a:ext cx="8743762" cy="385449"/>
          </a:xfrm>
        </p:spPr>
        <p:txBody>
          <a:bodyPr anchor="b">
            <a:noAutofit/>
          </a:bodyPr>
          <a:lstStyle>
            <a:lvl1pPr algn="l">
              <a:defRPr sz="2400" baseline="0"/>
            </a:lvl1pPr>
          </a:lstStyle>
          <a:p>
            <a:r>
              <a:rPr lang="en-US" dirty="0"/>
              <a:t>2 Column Layout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91192" y="1507610"/>
            <a:ext cx="4114800" cy="3036958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  From its inception in 2001, </a:t>
            </a:r>
            <a:r>
              <a:rPr lang="en-US" dirty="0" err="1"/>
              <a:t>Hikvision</a:t>
            </a:r>
            <a:r>
              <a:rPr lang="en-US" dirty="0"/>
              <a:t> has played an active role in the ever-evolving video surveillance market, devoting eight percent of its annual revenue into research and development for continued product innovation.</a:t>
            </a:r>
          </a:p>
          <a:p>
            <a:pPr lvl="0"/>
            <a:r>
              <a:rPr lang="en-US" dirty="0"/>
              <a:t>Featuring the industry’s strongest R&amp;D workforce, </a:t>
            </a:r>
            <a:r>
              <a:rPr lang="en-US" dirty="0" err="1"/>
              <a:t>Hikvision</a:t>
            </a:r>
            <a:r>
              <a:rPr lang="en-US" dirty="0"/>
              <a:t> designs, develops, and manufactures innovative standard- and high-definition cameras, including a variety of Smart IP recorders and cameras with infrared, wide dynamic range, facial detection, object counting, and intrusion detection capabilities.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4820155" y="1507610"/>
            <a:ext cx="4114800" cy="3036958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  From its inception in 2001, </a:t>
            </a:r>
            <a:r>
              <a:rPr lang="en-US" dirty="0" err="1"/>
              <a:t>Hikvision</a:t>
            </a:r>
            <a:r>
              <a:rPr lang="en-US" dirty="0"/>
              <a:t> has played an active role in the ever-evolving video surveillance market, devoting eight percent of its annual revenue into research and development for continued product innovation.</a:t>
            </a:r>
          </a:p>
          <a:p>
            <a:pPr lvl="0"/>
            <a:r>
              <a:rPr lang="en-US" dirty="0"/>
              <a:t>Featuring the industry’s strongest R&amp;D workforce, </a:t>
            </a:r>
            <a:r>
              <a:rPr lang="en-US" dirty="0" err="1"/>
              <a:t>Hikvision</a:t>
            </a:r>
            <a:r>
              <a:rPr lang="en-US" dirty="0"/>
              <a:t> designs, develops, and manufactures innovative standard- and high-definition cameras, including a variety of Smart IP recorders and cameras with infrared, wide dynamic range, facial detection, object counting, and intrusion detection capabilities.</a:t>
            </a:r>
          </a:p>
        </p:txBody>
      </p:sp>
      <p:sp>
        <p:nvSpPr>
          <p:cNvPr id="11" name="Text Placeholder 43"/>
          <p:cNvSpPr>
            <a:spLocks noGrp="1"/>
          </p:cNvSpPr>
          <p:nvPr>
            <p:ph type="body" sz="quarter" idx="15" hasCustomPrompt="1"/>
          </p:nvPr>
        </p:nvSpPr>
        <p:spPr>
          <a:xfrm>
            <a:off x="191192" y="1105674"/>
            <a:ext cx="4114800" cy="3584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 b="1" i="0" baseline="0"/>
            </a:lvl1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None/>
              <a:tabLst/>
              <a:defRPr/>
            </a:pPr>
            <a:r>
              <a:rPr lang="en-US" dirty="0"/>
              <a:t>Better Bullets 6 Max</a:t>
            </a:r>
          </a:p>
        </p:txBody>
      </p:sp>
      <p:sp>
        <p:nvSpPr>
          <p:cNvPr id="12" name="Text Placeholder 43"/>
          <p:cNvSpPr>
            <a:spLocks noGrp="1"/>
          </p:cNvSpPr>
          <p:nvPr>
            <p:ph type="body" sz="quarter" idx="16" hasCustomPrompt="1"/>
          </p:nvPr>
        </p:nvSpPr>
        <p:spPr>
          <a:xfrm>
            <a:off x="4820155" y="1105674"/>
            <a:ext cx="4114800" cy="3584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 b="1" i="0" baseline="0"/>
            </a:lvl1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charset="2"/>
              <a:buNone/>
              <a:tabLst/>
              <a:defRPr/>
            </a:pPr>
            <a:r>
              <a:rPr lang="en-US" dirty="0"/>
              <a:t>Better Bullets 6 Max</a:t>
            </a:r>
          </a:p>
        </p:txBody>
      </p:sp>
    </p:spTree>
    <p:extLst>
      <p:ext uri="{BB962C8B-B14F-4D97-AF65-F5344CB8AC3E}">
        <p14:creationId xmlns:p14="http://schemas.microsoft.com/office/powerpoint/2010/main" val="581684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256788" y="1123562"/>
            <a:ext cx="3200400" cy="3458598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  From its inception in 2001, </a:t>
            </a:r>
            <a:r>
              <a:rPr lang="en-US" dirty="0" err="1"/>
              <a:t>Hikvision</a:t>
            </a:r>
            <a:r>
              <a:rPr lang="en-US" dirty="0"/>
              <a:t> has played an active role in the ever-evolving video surveillance market, devoting eight percent of its annual revenue into research and development for continued product innovation.</a:t>
            </a:r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2256789" y="522936"/>
            <a:ext cx="6658854" cy="385449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+mj-lt"/>
              </a:defRPr>
            </a:lvl1pPr>
          </a:lstStyle>
          <a:p>
            <a:r>
              <a:rPr lang="en-US" dirty="0"/>
              <a:t>Header Title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715243" y="1123562"/>
            <a:ext cx="3200400" cy="3458598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  From its inception in 2001, </a:t>
            </a:r>
            <a:r>
              <a:rPr lang="en-US" dirty="0" err="1"/>
              <a:t>Hikvision</a:t>
            </a:r>
            <a:r>
              <a:rPr lang="en-US" dirty="0"/>
              <a:t> has played an active role in the ever-evolving video surveillance market, devoting eight percent of its annual revenue into research and development for continued product innovation.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191193" y="1123562"/>
            <a:ext cx="1760537" cy="595235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Paragraph In Two Column</a:t>
            </a:r>
          </a:p>
        </p:txBody>
      </p:sp>
      <p:sp>
        <p:nvSpPr>
          <p:cNvPr id="17" name="Picture Placeholder 20"/>
          <p:cNvSpPr>
            <a:spLocks noGrp="1"/>
          </p:cNvSpPr>
          <p:nvPr>
            <p:ph type="pic" sz="quarter" idx="38" hasCustomPrompt="1"/>
          </p:nvPr>
        </p:nvSpPr>
        <p:spPr>
          <a:xfrm>
            <a:off x="191193" y="1803982"/>
            <a:ext cx="1743614" cy="1743615"/>
          </a:xfrm>
        </p:spPr>
        <p:txBody>
          <a:bodyPr wrap="none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Picture Option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39" hasCustomPrompt="1"/>
          </p:nvPr>
        </p:nvSpPr>
        <p:spPr>
          <a:xfrm>
            <a:off x="191193" y="3644896"/>
            <a:ext cx="1807540" cy="235755"/>
          </a:xfrm>
        </p:spPr>
        <p:txBody>
          <a:bodyPr wrap="square">
            <a:noAutofit/>
          </a:bodyPr>
          <a:lstStyle>
            <a:lvl1pPr marL="0" indent="0">
              <a:buNone/>
              <a:defRPr sz="7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Caption Here</a:t>
            </a:r>
          </a:p>
        </p:txBody>
      </p:sp>
    </p:spTree>
    <p:extLst>
      <p:ext uri="{BB962C8B-B14F-4D97-AF65-F5344CB8AC3E}">
        <p14:creationId xmlns:p14="http://schemas.microsoft.com/office/powerpoint/2010/main" val="1871816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with Righ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233179" y="217289"/>
            <a:ext cx="710988" cy="259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6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506"/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91193" y="522936"/>
            <a:ext cx="4384786" cy="367416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575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4571999" y="522936"/>
            <a:ext cx="4343643" cy="385449"/>
          </a:xfrm>
        </p:spPr>
        <p:txBody>
          <a:bodyPr anchor="b">
            <a:noAutofit/>
          </a:bodyPr>
          <a:lstStyle>
            <a:lvl1pPr algn="l">
              <a:defRPr sz="2400" baseline="0"/>
            </a:lvl1pPr>
          </a:lstStyle>
          <a:p>
            <a:r>
              <a:rPr lang="en-US" dirty="0"/>
              <a:t>Left Image Layout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0" y="1061968"/>
            <a:ext cx="4343643" cy="3135128"/>
          </a:xfrm>
        </p:spPr>
        <p:txBody>
          <a:bodyPr>
            <a:noAutofit/>
          </a:bodyPr>
          <a:lstStyle>
            <a:lvl1pPr marL="0" indent="0"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  From its inception in 2001, </a:t>
            </a:r>
            <a:r>
              <a:rPr lang="en-US" dirty="0" err="1"/>
              <a:t>Hikvision</a:t>
            </a:r>
            <a:r>
              <a:rPr lang="en-US" dirty="0"/>
              <a:t> has played an active role in the ever-evolving video surveillance market, devoting eight percent of its annual revenue into research and development for continued product innovation.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39" hasCustomPrompt="1"/>
          </p:nvPr>
        </p:nvSpPr>
        <p:spPr>
          <a:xfrm>
            <a:off x="191193" y="4243187"/>
            <a:ext cx="1807540" cy="235755"/>
          </a:xfrm>
        </p:spPr>
        <p:txBody>
          <a:bodyPr wrap="square">
            <a:noAutofit/>
          </a:bodyPr>
          <a:lstStyle>
            <a:lvl1pPr marL="0" indent="0">
              <a:buNone/>
              <a:defRPr sz="7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Caption Here</a:t>
            </a:r>
          </a:p>
        </p:txBody>
      </p:sp>
    </p:spTree>
    <p:extLst>
      <p:ext uri="{BB962C8B-B14F-4D97-AF65-F5344CB8AC3E}">
        <p14:creationId xmlns:p14="http://schemas.microsoft.com/office/powerpoint/2010/main" val="989297949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30689" y="1123562"/>
            <a:ext cx="6584954" cy="3438278"/>
          </a:xfrm>
        </p:spPr>
        <p:txBody>
          <a:bodyPr wrap="square">
            <a:noAutofit/>
          </a:bodyPr>
          <a:lstStyle>
            <a:lvl1pPr marL="0" indent="0">
              <a:buNone/>
              <a:defRPr sz="1200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Hikvision</a:t>
            </a:r>
            <a:r>
              <a:rPr lang="en-US" dirty="0"/>
              <a:t> is the world’s leading supplier of video surveillance solutions.  From its inception in 2001, </a:t>
            </a:r>
            <a:r>
              <a:rPr lang="en-US" dirty="0" err="1"/>
              <a:t>Hikvision</a:t>
            </a:r>
            <a:r>
              <a:rPr lang="en-US" dirty="0"/>
              <a:t> has played an active role in the ever-evolving video surveillance market, devoting eight percent of its annual revenue into research and development for continued product innovation.</a:t>
            </a:r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2330689" y="522936"/>
            <a:ext cx="6584954" cy="385449"/>
          </a:xfrm>
        </p:spPr>
        <p:txBody>
          <a:bodyPr anchor="b">
            <a:noAutofit/>
          </a:bodyPr>
          <a:lstStyle>
            <a:lvl1pPr algn="l">
              <a:defRPr sz="2400" baseline="0"/>
            </a:lvl1pPr>
          </a:lstStyle>
          <a:p>
            <a:r>
              <a:rPr lang="en-US" dirty="0"/>
              <a:t>Header Title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274638" y="1123562"/>
            <a:ext cx="1760537" cy="595235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 sz="1800" b="1" i="0" baseline="0">
                <a:solidFill>
                  <a:srgbClr val="595959"/>
                </a:solidFill>
                <a:latin typeface="Franklin Gothic Book" charset="0"/>
              </a:defRPr>
            </a:lvl1pPr>
          </a:lstStyle>
          <a:p>
            <a:pPr lvl="0"/>
            <a:r>
              <a:rPr lang="en-US" dirty="0"/>
              <a:t>Paragraph In One Column</a:t>
            </a:r>
          </a:p>
        </p:txBody>
      </p:sp>
    </p:spTree>
    <p:extLst>
      <p:ext uri="{BB962C8B-B14F-4D97-AF65-F5344CB8AC3E}">
        <p14:creationId xmlns:p14="http://schemas.microsoft.com/office/powerpoint/2010/main" val="1269255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4572000"/>
            <a:ext cx="4572000" cy="571500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213023" y="4946208"/>
            <a:ext cx="4031673" cy="1789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550" baseline="0" dirty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© 2019 Hikvision USA Inc. and </a:t>
            </a:r>
            <a:r>
              <a:rPr lang="en-US" sz="550" baseline="0" dirty="0" err="1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Hikvision</a:t>
            </a:r>
            <a:r>
              <a:rPr lang="en-US" sz="550" baseline="0" dirty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 Canada Inc. All Rights Reserved. Confidential and Proprietary</a:t>
            </a:r>
            <a:endParaRPr lang="en-US" sz="550" baseline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232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77" r:id="rId2"/>
    <p:sldLayoutId id="2147483694" r:id="rId3"/>
    <p:sldLayoutId id="2147483686" r:id="rId4"/>
    <p:sldLayoutId id="2147483689" r:id="rId5"/>
    <p:sldLayoutId id="2147483688" r:id="rId6"/>
    <p:sldLayoutId id="2147483681" r:id="rId7"/>
    <p:sldLayoutId id="2147483673" r:id="rId8"/>
    <p:sldLayoutId id="2147483680" r:id="rId9"/>
    <p:sldLayoutId id="2147483682" r:id="rId10"/>
    <p:sldLayoutId id="2147483684" r:id="rId11"/>
    <p:sldLayoutId id="2147483685" r:id="rId12"/>
    <p:sldLayoutId id="2147483683" r:id="rId13"/>
    <p:sldLayoutId id="2147483674" r:id="rId14"/>
    <p:sldLayoutId id="2147483692" r:id="rId15"/>
    <p:sldLayoutId id="2147483693" r:id="rId16"/>
    <p:sldLayoutId id="2147483691" r:id="rId17"/>
    <p:sldLayoutId id="2147483687" r:id="rId18"/>
    <p:sldLayoutId id="2147483675" r:id="rId19"/>
    <p:sldLayoutId id="2147483695" r:id="rId20"/>
    <p:sldLayoutId id="2147483679" r:id="rId21"/>
    <p:sldLayoutId id="2147483661" r:id="rId22"/>
    <p:sldLayoutId id="2147483662" r:id="rId23"/>
    <p:sldLayoutId id="2147483678" r:id="rId24"/>
    <p:sldLayoutId id="2147483663" r:id="rId25"/>
    <p:sldLayoutId id="2147483676" r:id="rId26"/>
    <p:sldLayoutId id="2147483664" r:id="rId27"/>
    <p:sldLayoutId id="2147483665" r:id="rId28"/>
    <p:sldLayoutId id="2147483667" r:id="rId29"/>
    <p:sldLayoutId id="2147483668" r:id="rId30"/>
    <p:sldLayoutId id="2147483669" r:id="rId31"/>
    <p:sldLayoutId id="2147483670" r:id="rId32"/>
    <p:sldLayoutId id="2147483671" r:id="rId33"/>
    <p:sldLayoutId id="2147483696" r:id="rId34"/>
    <p:sldLayoutId id="2147483697" r:id="rId3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chemeClr val="bg2">
              <a:lumMod val="2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C00000"/>
        </a:buClr>
        <a:buFont typeface="Wingdings" charset="2"/>
        <a:buChar char="§"/>
        <a:defRPr sz="21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C00000"/>
        </a:buClr>
        <a:buFont typeface="Wingdings" charset="2"/>
        <a:buChar char="§"/>
        <a:defRPr sz="18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C00000"/>
        </a:buClr>
        <a:buFont typeface="Wingdings" charset="2"/>
        <a:buChar char="§"/>
        <a:defRPr sz="1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C00000"/>
        </a:buClr>
        <a:buFont typeface="Wingdings" charset="2"/>
        <a:buChar char="§"/>
        <a:defRPr sz="135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C00000"/>
        </a:buClr>
        <a:buFont typeface="Wingdings" charset="2"/>
        <a:buChar char="§"/>
        <a:defRPr sz="135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5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6.jpeg"/><Relationship Id="rId5" Type="http://schemas.openxmlformats.org/officeDocument/2006/relationships/image" Target="../media/image65.jpg"/><Relationship Id="rId4" Type="http://schemas.openxmlformats.org/officeDocument/2006/relationships/image" Target="../media/image64.jpg"/><Relationship Id="rId9" Type="http://schemas.openxmlformats.org/officeDocument/2006/relationships/image" Target="../media/image6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13" Type="http://schemas.openxmlformats.org/officeDocument/2006/relationships/image" Target="../media/image79.jpeg"/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12" Type="http://schemas.openxmlformats.org/officeDocument/2006/relationships/image" Target="../media/image7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jpeg"/><Relationship Id="rId15" Type="http://schemas.openxmlformats.org/officeDocument/2006/relationships/image" Target="../media/image81.png"/><Relationship Id="rId10" Type="http://schemas.openxmlformats.org/officeDocument/2006/relationships/image" Target="../media/image76.jpeg"/><Relationship Id="rId4" Type="http://schemas.microsoft.com/office/2007/relationships/hdphoto" Target="../media/hdphoto3.wdp"/><Relationship Id="rId9" Type="http://schemas.openxmlformats.org/officeDocument/2006/relationships/image" Target="../media/image75.png"/><Relationship Id="rId14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2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slideLayout" Target="../slideLayouts/slideLayout29.xml"/><Relationship Id="rId7" Type="http://schemas.microsoft.com/office/2007/relationships/hdphoto" Target="../media/hdphoto3.wdp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0.png"/><Relationship Id="rId5" Type="http://schemas.openxmlformats.org/officeDocument/2006/relationships/image" Target="../media/image83.jpeg"/><Relationship Id="rId10" Type="http://schemas.openxmlformats.org/officeDocument/2006/relationships/image" Target="../media/image86.png"/><Relationship Id="rId4" Type="http://schemas.openxmlformats.org/officeDocument/2006/relationships/image" Target="../media/image82.png"/><Relationship Id="rId9" Type="http://schemas.openxmlformats.org/officeDocument/2006/relationships/image" Target="../media/image8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microsoft.com/office/2007/relationships/media" Target="../media/media2.wmv"/><Relationship Id="rId1" Type="http://schemas.openxmlformats.org/officeDocument/2006/relationships/video" Target="NULL" TargetMode="External"/><Relationship Id="rId6" Type="http://schemas.openxmlformats.org/officeDocument/2006/relationships/image" Target="../media/image89.jp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microsoft.com/office/2007/relationships/media" Target="../media/media4.mp4"/><Relationship Id="rId7" Type="http://schemas.openxmlformats.org/officeDocument/2006/relationships/image" Target="../media/image91.jpe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90.jpg"/><Relationship Id="rId5" Type="http://schemas.openxmlformats.org/officeDocument/2006/relationships/slideLayout" Target="../slideLayouts/slideLayout29.xml"/><Relationship Id="rId4" Type="http://schemas.openxmlformats.org/officeDocument/2006/relationships/video" Target="../media/media4.mp4"/><Relationship Id="rId9" Type="http://schemas.openxmlformats.org/officeDocument/2006/relationships/image" Target="../media/image9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95.emf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Relationship Id="rId6" Type="http://schemas.microsoft.com/office/2007/relationships/hdphoto" Target="../media/hdphoto4.wdp"/><Relationship Id="rId5" Type="http://schemas.openxmlformats.org/officeDocument/2006/relationships/image" Target="../media/image97.png"/><Relationship Id="rId10" Type="http://schemas.openxmlformats.org/officeDocument/2006/relationships/image" Target="../media/image64.jpg"/><Relationship Id="rId4" Type="http://schemas.openxmlformats.org/officeDocument/2006/relationships/image" Target="../media/image96.emf"/><Relationship Id="rId9" Type="http://schemas.openxmlformats.org/officeDocument/2006/relationships/image" Target="../media/image9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01.jpe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4.jpeg"/><Relationship Id="rId11" Type="http://schemas.openxmlformats.org/officeDocument/2006/relationships/image" Target="../media/image108.jpeg"/><Relationship Id="rId5" Type="http://schemas.openxmlformats.org/officeDocument/2006/relationships/image" Target="../media/image103.jpeg"/><Relationship Id="rId10" Type="http://schemas.microsoft.com/office/2007/relationships/hdphoto" Target="../media/hdphoto6.wdp"/><Relationship Id="rId4" Type="http://schemas.openxmlformats.org/officeDocument/2006/relationships/image" Target="../media/image102.jpeg"/><Relationship Id="rId9" Type="http://schemas.openxmlformats.org/officeDocument/2006/relationships/image" Target="../media/image10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10.png"/><Relationship Id="rId4" Type="http://schemas.openxmlformats.org/officeDocument/2006/relationships/image" Target="../media/image64.jp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13.png"/><Relationship Id="rId5" Type="http://schemas.microsoft.com/office/2007/relationships/hdphoto" Target="../media/hdphoto8.wdp"/><Relationship Id="rId4" Type="http://schemas.openxmlformats.org/officeDocument/2006/relationships/image" Target="../media/image1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17.jpg"/><Relationship Id="rId5" Type="http://schemas.openxmlformats.org/officeDocument/2006/relationships/image" Target="../media/image116.jpg"/><Relationship Id="rId4" Type="http://schemas.openxmlformats.org/officeDocument/2006/relationships/image" Target="../media/image1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0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2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0.png"/><Relationship Id="rId3" Type="http://schemas.openxmlformats.org/officeDocument/2006/relationships/image" Target="../media/image26.png"/><Relationship Id="rId21" Type="http://schemas.openxmlformats.org/officeDocument/2006/relationships/image" Target="../media/image42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microsoft.com/office/2007/relationships/hdphoto" Target="../media/hdphoto1.wdp"/><Relationship Id="rId2" Type="http://schemas.openxmlformats.org/officeDocument/2006/relationships/image" Target="../media/image25.png"/><Relationship Id="rId16" Type="http://schemas.openxmlformats.org/officeDocument/2006/relationships/image" Target="../media/image39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24" Type="http://schemas.openxmlformats.org/officeDocument/2006/relationships/image" Target="../media/image45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23" Type="http://schemas.openxmlformats.org/officeDocument/2006/relationships/image" Target="../media/image44.png"/><Relationship Id="rId10" Type="http://schemas.openxmlformats.org/officeDocument/2006/relationships/image" Target="../media/image33.png"/><Relationship Id="rId19" Type="http://schemas.microsoft.com/office/2007/relationships/hdphoto" Target="../media/hdphoto2.wdp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Relationship Id="rId22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0.png"/><Relationship Id="rId5" Type="http://schemas.openxmlformats.org/officeDocument/2006/relationships/image" Target="../media/image49.png"/><Relationship Id="rId4" Type="http://schemas.openxmlformats.org/officeDocument/2006/relationships/image" Target="../media/image4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33948" y="1508787"/>
            <a:ext cx="25734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altLang="zh-CN" sz="3600" b="1" dirty="0">
                <a:solidFill>
                  <a:srgbClr val="D3262C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iVMS-4200 </a:t>
            </a:r>
            <a:r>
              <a:rPr lang="it-IT" altLang="zh-CN" sz="3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for Windows</a:t>
            </a:r>
          </a:p>
          <a:p>
            <a:pPr algn="ctr"/>
            <a:r>
              <a:rPr lang="it-IT" altLang="zh-CN" sz="24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Version 3.1.1.11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660971" y="3368239"/>
            <a:ext cx="40464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000" b="1">
                <a:solidFill>
                  <a:srgbClr val="D3262C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en-US" altLang="zh-CN" sz="1500" b="0" dirty="0">
                <a:solidFill>
                  <a:schemeClr val="bg2">
                    <a:lumMod val="10000"/>
                  </a:schemeClr>
                </a:solidFill>
              </a:rPr>
              <a:t>Free Client Software for Hikvision Devices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971" y="1550109"/>
            <a:ext cx="13716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31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348371" y="137859"/>
            <a:ext cx="564770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New Password Reset Mechanism</a:t>
            </a:r>
            <a:endParaRPr lang="zh-CN" altLang="en-US" sz="2700" dirty="0"/>
          </a:p>
        </p:txBody>
      </p:sp>
      <p:sp>
        <p:nvSpPr>
          <p:cNvPr id="6" name="文本框 5"/>
          <p:cNvSpPr txBox="1"/>
          <p:nvPr/>
        </p:nvSpPr>
        <p:spPr>
          <a:xfrm>
            <a:off x="5473124" y="1349000"/>
            <a:ext cx="343413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200" b="1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Initial Setup</a:t>
            </a:r>
          </a:p>
          <a:p>
            <a:pPr marL="257175" indent="-257175">
              <a:lnSpc>
                <a:spcPts val="1725"/>
              </a:lnSpc>
              <a:buFont typeface="+mj-lt"/>
              <a:buAutoNum type="arabicPeriod"/>
            </a:pP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Run iVMS-4200 for the first time</a:t>
            </a:r>
          </a:p>
          <a:p>
            <a:pPr marL="257175" indent="-257175">
              <a:lnSpc>
                <a:spcPts val="1725"/>
              </a:lnSpc>
              <a:buFont typeface="+mj-lt"/>
              <a:buAutoNum type="arabicPeriod"/>
            </a:pP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Set the super user’s username and password</a:t>
            </a:r>
          </a:p>
          <a:p>
            <a:pPr marL="257175" indent="-257175">
              <a:lnSpc>
                <a:spcPts val="1725"/>
              </a:lnSpc>
              <a:buFont typeface="+mj-lt"/>
              <a:buAutoNum type="arabicPeriod"/>
            </a:pPr>
            <a:r>
              <a:rPr lang="en-US" altLang="zh-CN" sz="1200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Select </a:t>
            </a: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and answer </a:t>
            </a:r>
            <a:r>
              <a:rPr lang="en-US" altLang="zh-CN" sz="1200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three security </a:t>
            </a: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questions</a:t>
            </a:r>
            <a:endParaRPr lang="zh-CN" altLang="en-US" sz="12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ts val="1725"/>
              </a:lnSpc>
            </a:pPr>
            <a:endParaRPr lang="en-US" altLang="zh-CN" sz="1200" b="1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ts val="1725"/>
              </a:lnSpc>
            </a:pPr>
            <a:r>
              <a:rPr lang="en-US" altLang="zh-CN" sz="1200" b="1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Forgot the Password?</a:t>
            </a:r>
          </a:p>
          <a:p>
            <a:pPr marL="257175" indent="-257175">
              <a:lnSpc>
                <a:spcPts val="1725"/>
              </a:lnSpc>
              <a:buFont typeface="+mj-lt"/>
              <a:buAutoNum type="arabicPeriod"/>
            </a:pP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Enter the user name.</a:t>
            </a:r>
          </a:p>
          <a:p>
            <a:pPr marL="257175" indent="-257175">
              <a:lnSpc>
                <a:spcPts val="1725"/>
              </a:lnSpc>
              <a:buFont typeface="+mj-lt"/>
              <a:buAutoNum type="arabicPeriod"/>
            </a:pP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</a:t>
            </a:r>
            <a:r>
              <a:rPr lang="en-US" altLang="zh-CN" sz="1200" dirty="0">
                <a:solidFill>
                  <a:srgbClr val="00B0F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Forgot Password </a:t>
            </a: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 the login screen</a:t>
            </a:r>
          </a:p>
          <a:p>
            <a:pPr marL="257175" indent="-257175">
              <a:lnSpc>
                <a:spcPts val="1725"/>
              </a:lnSpc>
              <a:buFont typeface="+mj-lt"/>
              <a:buAutoNum type="arabicPeriod"/>
            </a:pP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Correctly answer the three questions</a:t>
            </a:r>
          </a:p>
          <a:p>
            <a:pPr marL="257175" indent="-257175">
              <a:lnSpc>
                <a:spcPts val="1725"/>
              </a:lnSpc>
              <a:buFont typeface="+mj-lt"/>
              <a:buAutoNum type="arabicPeriod"/>
            </a:pP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Enter a new password</a:t>
            </a:r>
          </a:p>
          <a:p>
            <a:pPr>
              <a:lnSpc>
                <a:spcPts val="1725"/>
              </a:lnSpc>
            </a:pPr>
            <a:r>
              <a:rPr lang="en-US" altLang="zh-CN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* Questions and answers can only be changed after reinstallation.</a:t>
            </a:r>
            <a:endParaRPr lang="zh-CN" altLang="en-US" sz="105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72" y="1261757"/>
            <a:ext cx="4977428" cy="2898310"/>
          </a:xfrm>
          <a:prstGeom prst="rect">
            <a:avLst/>
          </a:prstGeom>
        </p:spPr>
      </p:pic>
      <p:grpSp>
        <p:nvGrpSpPr>
          <p:cNvPr id="8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9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0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205674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8548" y="128704"/>
            <a:ext cx="476284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User Interface Improvement</a:t>
            </a:r>
            <a:endParaRPr lang="zh-CN" altLang="en-US" sz="2700" dirty="0"/>
          </a:p>
        </p:txBody>
      </p:sp>
      <p:sp>
        <p:nvSpPr>
          <p:cNvPr id="7" name="文本框 2"/>
          <p:cNvSpPr txBox="1"/>
          <p:nvPr/>
        </p:nvSpPr>
        <p:spPr>
          <a:xfrm>
            <a:off x="348549" y="1620641"/>
            <a:ext cx="4005995" cy="126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New user interface with flat interactive design</a:t>
            </a:r>
          </a:p>
          <a:p>
            <a:pPr marL="214313" indent="-2143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Dark and Bright color schemes; Dark is default</a:t>
            </a:r>
          </a:p>
          <a:p>
            <a:pPr marL="214313" indent="-2143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New icons and module-dependent presentation</a:t>
            </a:r>
          </a:p>
          <a:p>
            <a:pPr marL="214313" indent="-2143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New wizards for access control and T&amp;A</a:t>
            </a:r>
          </a:p>
          <a:p>
            <a:pPr marL="557213" lvl="1" indent="-2143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Removed video wizard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129" y="1372126"/>
            <a:ext cx="4582990" cy="274764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6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361794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8548" y="128704"/>
            <a:ext cx="44165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Control Panel Differences</a:t>
            </a:r>
            <a:endParaRPr lang="zh-CN" altLang="en-US" sz="2700" dirty="0"/>
          </a:p>
        </p:txBody>
      </p:sp>
      <p:grpSp>
        <p:nvGrpSpPr>
          <p:cNvPr id="5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6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874" y="1267993"/>
            <a:ext cx="6006896" cy="3439813"/>
          </a:xfrm>
          <a:prstGeom prst="rect">
            <a:avLst/>
          </a:prstGeom>
        </p:spPr>
      </p:pic>
      <p:sp>
        <p:nvSpPr>
          <p:cNvPr id="11" name="文本框 2"/>
          <p:cNvSpPr txBox="1"/>
          <p:nvPr/>
        </p:nvSpPr>
        <p:spPr>
          <a:xfrm>
            <a:off x="7293065" y="1724834"/>
            <a:ext cx="18450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New Maintenance and Management panel location</a:t>
            </a:r>
          </a:p>
        </p:txBody>
      </p:sp>
      <p:sp>
        <p:nvSpPr>
          <p:cNvPr id="12" name="文本框 2"/>
          <p:cNvSpPr txBox="1"/>
          <p:nvPr/>
        </p:nvSpPr>
        <p:spPr>
          <a:xfrm>
            <a:off x="7293065" y="3340541"/>
            <a:ext cx="18450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New wizard location</a:t>
            </a:r>
          </a:p>
        </p:txBody>
      </p:sp>
      <p:sp>
        <p:nvSpPr>
          <p:cNvPr id="13" name="文本框 2"/>
          <p:cNvSpPr txBox="1"/>
          <p:nvPr/>
        </p:nvSpPr>
        <p:spPr>
          <a:xfrm>
            <a:off x="5429436" y="540484"/>
            <a:ext cx="16126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Consolidated resource monitor access</a:t>
            </a:r>
          </a:p>
        </p:txBody>
      </p:sp>
      <p:sp>
        <p:nvSpPr>
          <p:cNvPr id="14" name="文本框 2"/>
          <p:cNvSpPr txBox="1"/>
          <p:nvPr/>
        </p:nvSpPr>
        <p:spPr>
          <a:xfrm>
            <a:off x="6772519" y="779140"/>
            <a:ext cx="17944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Simplified user password and session management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5732840" y="1381462"/>
            <a:ext cx="310688" cy="2278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6230040" y="932900"/>
            <a:ext cx="4627" cy="3350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6528962" y="1085340"/>
            <a:ext cx="320776" cy="2366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5854088" y="1724835"/>
            <a:ext cx="1053488" cy="15471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4" name="Rectangle 23"/>
          <p:cNvSpPr/>
          <p:nvPr/>
        </p:nvSpPr>
        <p:spPr>
          <a:xfrm>
            <a:off x="5854087" y="3353371"/>
            <a:ext cx="1053488" cy="66227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cxnSp>
        <p:nvCxnSpPr>
          <p:cNvPr id="26" name="Straight Arrow Connector 25"/>
          <p:cNvCxnSpPr>
            <a:stCxn id="11" idx="1"/>
          </p:cNvCxnSpPr>
          <p:nvPr/>
        </p:nvCxnSpPr>
        <p:spPr>
          <a:xfrm flipH="1" flipV="1">
            <a:off x="6965416" y="1916935"/>
            <a:ext cx="327650" cy="4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2" idx="1"/>
          </p:cNvCxnSpPr>
          <p:nvPr/>
        </p:nvCxnSpPr>
        <p:spPr>
          <a:xfrm flipH="1" flipV="1">
            <a:off x="6973678" y="3453788"/>
            <a:ext cx="319388" cy="21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"/>
          <p:cNvSpPr txBox="1"/>
          <p:nvPr/>
        </p:nvSpPr>
        <p:spPr>
          <a:xfrm>
            <a:off x="2239864" y="776606"/>
            <a:ext cx="10225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Consolidated retrieval apps</a:t>
            </a:r>
          </a:p>
        </p:txBody>
      </p:sp>
      <p:sp>
        <p:nvSpPr>
          <p:cNvPr id="30" name="文本框 2"/>
          <p:cNvSpPr txBox="1"/>
          <p:nvPr/>
        </p:nvSpPr>
        <p:spPr>
          <a:xfrm>
            <a:off x="3262420" y="776606"/>
            <a:ext cx="10225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Consolidated report apps</a:t>
            </a:r>
          </a:p>
        </p:txBody>
      </p:sp>
      <p:cxnSp>
        <p:nvCxnSpPr>
          <p:cNvPr id="32" name="Straight Arrow Connector 31"/>
          <p:cNvCxnSpPr>
            <a:stCxn id="29" idx="2"/>
          </p:cNvCxnSpPr>
          <p:nvPr/>
        </p:nvCxnSpPr>
        <p:spPr>
          <a:xfrm>
            <a:off x="2751142" y="1169021"/>
            <a:ext cx="165574" cy="7479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30" idx="2"/>
          </p:cNvCxnSpPr>
          <p:nvPr/>
        </p:nvCxnSpPr>
        <p:spPr>
          <a:xfrm flipH="1">
            <a:off x="3611972" y="1169021"/>
            <a:ext cx="161726" cy="7479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2"/>
          <p:cNvSpPr txBox="1"/>
          <p:nvPr/>
        </p:nvSpPr>
        <p:spPr>
          <a:xfrm>
            <a:off x="0" y="2791691"/>
            <a:ext cx="92541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Separated Person app</a:t>
            </a:r>
          </a:p>
        </p:txBody>
      </p:sp>
      <p:cxnSp>
        <p:nvCxnSpPr>
          <p:cNvPr id="39" name="Straight Arrow Connector 38"/>
          <p:cNvCxnSpPr>
            <a:stCxn id="35" idx="3"/>
          </p:cNvCxnSpPr>
          <p:nvPr/>
        </p:nvCxnSpPr>
        <p:spPr>
          <a:xfrm>
            <a:off x="925417" y="2987899"/>
            <a:ext cx="64448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2"/>
          <p:cNvSpPr txBox="1"/>
          <p:nvPr/>
        </p:nvSpPr>
        <p:spPr>
          <a:xfrm>
            <a:off x="0" y="867315"/>
            <a:ext cx="92541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New Control Panel icon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842790" y="1187156"/>
            <a:ext cx="208084" cy="209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2"/>
          <p:cNvSpPr txBox="1"/>
          <p:nvPr/>
        </p:nvSpPr>
        <p:spPr>
          <a:xfrm>
            <a:off x="3079547" y="3684509"/>
            <a:ext cx="1949549" cy="41549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Icon layout adjusts according to installed modules</a:t>
            </a:r>
          </a:p>
        </p:txBody>
      </p:sp>
      <p:sp>
        <p:nvSpPr>
          <p:cNvPr id="7" name="文本框 2"/>
          <p:cNvSpPr txBox="1"/>
          <p:nvPr/>
        </p:nvSpPr>
        <p:spPr>
          <a:xfrm>
            <a:off x="4222747" y="1524040"/>
            <a:ext cx="16126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New menu bar location</a:t>
            </a:r>
          </a:p>
        </p:txBody>
      </p:sp>
      <p:sp>
        <p:nvSpPr>
          <p:cNvPr id="50" name="文本框 2"/>
          <p:cNvSpPr txBox="1"/>
          <p:nvPr/>
        </p:nvSpPr>
        <p:spPr>
          <a:xfrm>
            <a:off x="4366841" y="776606"/>
            <a:ext cx="11668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Cloud account access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5307532" y="1029337"/>
            <a:ext cx="329365" cy="2926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09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874" y="1267993"/>
            <a:ext cx="6006896" cy="34398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8549" y="128704"/>
            <a:ext cx="520527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Maintenance and Management</a:t>
            </a:r>
            <a:endParaRPr lang="zh-CN" altLang="en-US" sz="2700" dirty="0"/>
          </a:p>
        </p:txBody>
      </p:sp>
      <p:grpSp>
        <p:nvGrpSpPr>
          <p:cNvPr id="5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6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1" name="文本框 2"/>
          <p:cNvSpPr txBox="1"/>
          <p:nvPr/>
        </p:nvSpPr>
        <p:spPr>
          <a:xfrm>
            <a:off x="7293065" y="1724834"/>
            <a:ext cx="18450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New Maintenance and Management panel location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0874" y="1267993"/>
            <a:ext cx="6006896" cy="3439813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5854088" y="1724835"/>
            <a:ext cx="1053488" cy="15471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cxnSp>
        <p:nvCxnSpPr>
          <p:cNvPr id="26" name="Straight Arrow Connector 25"/>
          <p:cNvCxnSpPr>
            <a:stCxn id="11" idx="1"/>
          </p:cNvCxnSpPr>
          <p:nvPr/>
        </p:nvCxnSpPr>
        <p:spPr>
          <a:xfrm flipH="1" flipV="1">
            <a:off x="6965416" y="1916935"/>
            <a:ext cx="327650" cy="4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2"/>
          <p:cNvSpPr txBox="1"/>
          <p:nvPr/>
        </p:nvSpPr>
        <p:spPr>
          <a:xfrm>
            <a:off x="348549" y="677878"/>
            <a:ext cx="607170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panel appears on the left within Maintenance and Management.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panel </a:t>
            </a:r>
            <a:r>
              <a:rPr lang="en-US" altLang="zh-CN" sz="1050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remains visible </a:t>
            </a:r>
            <a:r>
              <a:rPr lang="en-US" altLang="zh-CN" sz="105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accessing any Maintenance and Management page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0679" y="1374876"/>
            <a:ext cx="1040195" cy="577081"/>
            <a:chOff x="14239" y="1862351"/>
            <a:chExt cx="1386926" cy="769441"/>
          </a:xfrm>
        </p:grpSpPr>
        <p:sp>
          <p:nvSpPr>
            <p:cNvPr id="36" name="文本框 2"/>
            <p:cNvSpPr txBox="1"/>
            <p:nvPr/>
          </p:nvSpPr>
          <p:spPr>
            <a:xfrm>
              <a:off x="14239" y="1862351"/>
              <a:ext cx="107319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C00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Panel expansion toggle</a:t>
              </a:r>
            </a:p>
          </p:txBody>
        </p:sp>
        <p:cxnSp>
          <p:nvCxnSpPr>
            <p:cNvPr id="10" name="Straight Arrow Connector 9"/>
            <p:cNvCxnSpPr>
              <a:stCxn id="36" idx="3"/>
            </p:cNvCxnSpPr>
            <p:nvPr/>
          </p:nvCxnSpPr>
          <p:spPr>
            <a:xfrm>
              <a:off x="1087438" y="2231683"/>
              <a:ext cx="31372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0232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1.85185E-6 L -0.53581 -0.0261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97" y="-131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8548" y="1956803"/>
            <a:ext cx="36795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English, </a:t>
            </a:r>
            <a:r>
              <a:rPr lang="zh-CN" altLang="en-US" sz="1200" dirty="0" smtClean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简</a:t>
            </a:r>
            <a:r>
              <a:rPr lang="zh-CN" altLang="en-US" sz="12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体中文，繁體中文</a:t>
            </a:r>
            <a:r>
              <a:rPr lang="en-US" altLang="zh-CN" sz="12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az-Cyrl-AZ" altLang="zh-CN" sz="1200" dirty="0" smtClean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Български</a:t>
            </a:r>
            <a:r>
              <a:rPr lang="az-Cyrl-AZ" altLang="zh-CN" sz="12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2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Magyar, </a:t>
            </a:r>
            <a:r>
              <a:rPr lang="el-GR" altLang="zh-CN" sz="12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Ελληνικά, </a:t>
            </a:r>
            <a:r>
              <a:rPr lang="en-US" altLang="zh-CN" sz="12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Deutsch, Italiano, Český, Slovensko, Français, Polski, Nederlands, Português, Español, </a:t>
            </a:r>
            <a:r>
              <a:rPr lang="az-Cyrl-AZ" altLang="zh-CN" sz="12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Русский,</a:t>
            </a:r>
            <a:r>
              <a:rPr lang="zh-CN" altLang="en-US" sz="12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日本語</a:t>
            </a:r>
            <a:r>
              <a:rPr lang="en-US" altLang="zh-CN" sz="12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Türkçe,</a:t>
            </a:r>
            <a:r>
              <a:rPr lang="ko-KR" altLang="en-US" sz="12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한국어</a:t>
            </a:r>
            <a:r>
              <a:rPr lang="en-US" altLang="ko-KR" sz="12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h-TH" altLang="zh-CN" sz="12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ภาษาไทย, </a:t>
            </a:r>
            <a:r>
              <a:rPr lang="en-US" altLang="zh-CN" sz="12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Eesti, Tiếng Việt, Român, Dansk, Svenska, Norsk, Suomi, Hrvatski, Slovenščina, Srpski, Latvijas, lietuviešu and </a:t>
            </a:r>
            <a:r>
              <a:rPr lang="ar-AE" altLang="zh-CN" sz="12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عربي ، </a:t>
            </a:r>
            <a:endParaRPr lang="en-US" altLang="zh-CN" sz="1200" dirty="0">
              <a:solidFill>
                <a:srgbClr val="262E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8548" y="128704"/>
            <a:ext cx="341632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Multiple Languages</a:t>
            </a:r>
            <a:endParaRPr lang="zh-CN" altLang="en-US" sz="2700" dirty="0"/>
          </a:p>
        </p:txBody>
      </p:sp>
      <p:sp>
        <p:nvSpPr>
          <p:cNvPr id="2" name="Rectangle 1"/>
          <p:cNvSpPr/>
          <p:nvPr/>
        </p:nvSpPr>
        <p:spPr>
          <a:xfrm>
            <a:off x="348548" y="1256429"/>
            <a:ext cx="4572000" cy="560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14313" indent="-2143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Supports 33 languages; English is default</a:t>
            </a:r>
          </a:p>
          <a:p>
            <a:pPr marL="557213" lvl="1" indent="-2143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Install Language Pack for </a:t>
            </a:r>
            <a:r>
              <a:rPr lang="en-US" altLang="zh-CN" sz="1013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33 total:</a:t>
            </a:r>
            <a:endParaRPr lang="en-US" altLang="zh-CN" sz="1013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8345" y="996167"/>
            <a:ext cx="2143125" cy="352186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180674" y="3477311"/>
            <a:ext cx="1332967" cy="230832"/>
          </a:xfrm>
          <a:prstGeom prst="rect">
            <a:avLst/>
          </a:prstGeom>
          <a:solidFill>
            <a:srgbClr val="FFFF00">
              <a:alpha val="25098"/>
            </a:srgbClr>
          </a:solidFill>
          <a:ln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en-US" sz="900" dirty="0">
              <a:solidFill>
                <a:srgbClr val="262E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8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233047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737" y="2822767"/>
            <a:ext cx="2639012" cy="21124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314" y="3396378"/>
            <a:ext cx="691380" cy="348559"/>
          </a:xfrm>
          <a:prstGeom prst="rect">
            <a:avLst/>
          </a:prstGeom>
        </p:spPr>
      </p:pic>
      <p:sp>
        <p:nvSpPr>
          <p:cNvPr id="2" name="文本框 3"/>
          <p:cNvSpPr txBox="1"/>
          <p:nvPr/>
        </p:nvSpPr>
        <p:spPr>
          <a:xfrm>
            <a:off x="340489" y="129976"/>
            <a:ext cx="582095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Auto-detect New Software Version</a:t>
            </a:r>
            <a:endParaRPr lang="zh-CN" altLang="en-US" sz="2700" dirty="0"/>
          </a:p>
        </p:txBody>
      </p:sp>
      <p:sp>
        <p:nvSpPr>
          <p:cNvPr id="5" name="云形 4"/>
          <p:cNvSpPr/>
          <p:nvPr/>
        </p:nvSpPr>
        <p:spPr>
          <a:xfrm>
            <a:off x="402308" y="906136"/>
            <a:ext cx="2474225" cy="1241554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solidFill>
              <a:schemeClr val="accent3">
                <a:lumMod val="20000"/>
                <a:lumOff val="8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en-US" altLang="zh-CN" sz="9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altLang="zh-CN" sz="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Hik</a:t>
            </a:r>
            <a:r>
              <a:rPr lang="en-US" altLang="zh-CN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-Connect Cloud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H="1" flipV="1">
            <a:off x="2064805" y="2076643"/>
            <a:ext cx="887169" cy="760711"/>
          </a:xfrm>
          <a:prstGeom prst="straightConnector1">
            <a:avLst/>
          </a:prstGeom>
          <a:ln w="1905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634095" y="2339336"/>
            <a:ext cx="7863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What’s new?</a:t>
            </a:r>
            <a:endParaRPr lang="zh-CN" altLang="en-US" sz="9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71" name="直接箭头连接符 70"/>
          <p:cNvCxnSpPr/>
          <p:nvPr/>
        </p:nvCxnSpPr>
        <p:spPr>
          <a:xfrm flipV="1">
            <a:off x="4832701" y="2174183"/>
            <a:ext cx="669708" cy="1370576"/>
          </a:xfrm>
          <a:prstGeom prst="straightConnector1">
            <a:avLst/>
          </a:prstGeom>
          <a:ln w="28575">
            <a:solidFill>
              <a:srgbClr val="C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98" t="30015" r="59942" b="65175"/>
          <a:stretch/>
        </p:blipFill>
        <p:spPr>
          <a:xfrm>
            <a:off x="5527046" y="1473862"/>
            <a:ext cx="3116703" cy="676754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cxnSp>
        <p:nvCxnSpPr>
          <p:cNvPr id="9" name="直接箭头连接符 8"/>
          <p:cNvCxnSpPr/>
          <p:nvPr/>
        </p:nvCxnSpPr>
        <p:spPr>
          <a:xfrm>
            <a:off x="5720025" y="3270596"/>
            <a:ext cx="962538" cy="0"/>
          </a:xfrm>
          <a:prstGeom prst="straightConnector1">
            <a:avLst/>
          </a:prstGeom>
          <a:ln w="1905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984" y="3186885"/>
            <a:ext cx="1198517" cy="767543"/>
          </a:xfrm>
          <a:prstGeom prst="rect">
            <a:avLst/>
          </a:prstGeom>
        </p:spPr>
      </p:pic>
      <p:cxnSp>
        <p:nvCxnSpPr>
          <p:cNvPr id="47" name="直接箭头连接符 13"/>
          <p:cNvCxnSpPr/>
          <p:nvPr/>
        </p:nvCxnSpPr>
        <p:spPr>
          <a:xfrm>
            <a:off x="2299679" y="2076643"/>
            <a:ext cx="800093" cy="696587"/>
          </a:xfrm>
          <a:prstGeom prst="straightConnector1">
            <a:avLst/>
          </a:prstGeom>
          <a:ln w="1905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14"/>
          <p:cNvSpPr txBox="1"/>
          <p:nvPr/>
        </p:nvSpPr>
        <p:spPr>
          <a:xfrm>
            <a:off x="2773868" y="2335226"/>
            <a:ext cx="13860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We have new software.</a:t>
            </a:r>
            <a:endParaRPr lang="zh-CN" altLang="en-US" sz="9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9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20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1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969049" y="2822149"/>
            <a:ext cx="2725864" cy="2113061"/>
            <a:chOff x="2969049" y="2822149"/>
            <a:chExt cx="2725864" cy="2113061"/>
          </a:xfrm>
        </p:grpSpPr>
        <p:grpSp>
          <p:nvGrpSpPr>
            <p:cNvPr id="6" name="Group 5"/>
            <p:cNvGrpSpPr/>
            <p:nvPr/>
          </p:nvGrpSpPr>
          <p:grpSpPr>
            <a:xfrm>
              <a:off x="2969049" y="2822149"/>
              <a:ext cx="2725864" cy="2113061"/>
              <a:chOff x="3958732" y="3762865"/>
              <a:chExt cx="3634485" cy="2817415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58732" y="3762865"/>
                <a:ext cx="3634485" cy="281741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9785" b="37887"/>
              <a:stretch/>
            </p:blipFill>
            <p:spPr>
              <a:xfrm>
                <a:off x="4065038" y="3913209"/>
                <a:ext cx="3421876" cy="1695335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4210131" y="3544759"/>
              <a:ext cx="622570" cy="116732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2943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云形 4"/>
          <p:cNvSpPr/>
          <p:nvPr/>
        </p:nvSpPr>
        <p:spPr>
          <a:xfrm>
            <a:off x="402308" y="976412"/>
            <a:ext cx="2474225" cy="1101001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solidFill>
              <a:schemeClr val="accent3">
                <a:lumMod val="20000"/>
                <a:lumOff val="8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endParaRPr lang="en-US" altLang="zh-CN" sz="9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en-US" altLang="zh-CN" sz="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Hik</a:t>
            </a:r>
            <a:r>
              <a:rPr lang="en-US" altLang="zh-CN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-Connect Cloud</a:t>
            </a:r>
          </a:p>
          <a:p>
            <a:pPr algn="ctr"/>
            <a:r>
              <a:rPr lang="en-US" altLang="zh-CN" sz="9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critical firmware </a:t>
            </a:r>
            <a:endParaRPr lang="en-US" altLang="zh-CN" sz="900" dirty="0" smtClean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en-US" altLang="zh-CN" sz="900" dirty="0" smtClean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upgrades only</a:t>
            </a:r>
            <a:endParaRPr lang="zh-CN" altLang="en-US" sz="9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340489" y="129976"/>
            <a:ext cx="609025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Auto-detect New Firmware Versions</a:t>
            </a:r>
            <a:endParaRPr lang="zh-CN" altLang="en-US" sz="2700" dirty="0"/>
          </a:p>
        </p:txBody>
      </p:sp>
      <p:cxnSp>
        <p:nvCxnSpPr>
          <p:cNvPr id="14" name="直接箭头连接符 13"/>
          <p:cNvCxnSpPr/>
          <p:nvPr/>
        </p:nvCxnSpPr>
        <p:spPr>
          <a:xfrm flipH="1" flipV="1">
            <a:off x="2064805" y="2076643"/>
            <a:ext cx="887169" cy="760711"/>
          </a:xfrm>
          <a:prstGeom prst="straightConnector1">
            <a:avLst/>
          </a:prstGeom>
          <a:ln w="1905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634095" y="2339336"/>
            <a:ext cx="7863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What’s new?</a:t>
            </a:r>
            <a:endParaRPr lang="zh-CN" altLang="en-US" sz="9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71" name="直接箭头连接符 70"/>
          <p:cNvCxnSpPr/>
          <p:nvPr/>
        </p:nvCxnSpPr>
        <p:spPr>
          <a:xfrm flipV="1">
            <a:off x="4800591" y="1937900"/>
            <a:ext cx="320049" cy="1691461"/>
          </a:xfrm>
          <a:prstGeom prst="straightConnector1">
            <a:avLst/>
          </a:prstGeom>
          <a:ln w="28575">
            <a:solidFill>
              <a:srgbClr val="C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13"/>
          <p:cNvCxnSpPr/>
          <p:nvPr/>
        </p:nvCxnSpPr>
        <p:spPr>
          <a:xfrm>
            <a:off x="2299679" y="2076643"/>
            <a:ext cx="800093" cy="696587"/>
          </a:xfrm>
          <a:prstGeom prst="straightConnector1">
            <a:avLst/>
          </a:prstGeom>
          <a:ln w="1905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14"/>
          <p:cNvSpPr txBox="1"/>
          <p:nvPr/>
        </p:nvSpPr>
        <p:spPr>
          <a:xfrm>
            <a:off x="2773868" y="2335226"/>
            <a:ext cx="13860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We have new firmware.</a:t>
            </a:r>
            <a:endParaRPr lang="zh-CN" altLang="en-US" sz="9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027254" y="1066187"/>
            <a:ext cx="3214019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13" b="1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Auto-Upgrade Device Options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Disable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Prompt me to download and upgrade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US" altLang="zh-CN" sz="1013" u="sng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Download and prompt me to upgrade</a:t>
            </a: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(default)</a:t>
            </a:r>
            <a:endParaRPr lang="en-US" altLang="zh-CN" sz="1013" u="sng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Download and upgrade automatically </a:t>
            </a:r>
            <a:endParaRPr lang="zh-CN" altLang="en-US" sz="1013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文本框 14"/>
          <p:cNvSpPr txBox="1"/>
          <p:nvPr/>
        </p:nvSpPr>
        <p:spPr>
          <a:xfrm>
            <a:off x="6196713" y="3099193"/>
            <a:ext cx="24764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Not every new firmware version will be uploaded to the cloud.</a:t>
            </a:r>
          </a:p>
          <a:p>
            <a:endParaRPr lang="en-US" altLang="zh-CN" sz="12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altLang="zh-CN" sz="12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Only critical device firmware upgrades will be made available through this mechanism.</a:t>
            </a:r>
            <a:endParaRPr lang="zh-CN" altLang="en-US" sz="12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7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18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0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969049" y="2822149"/>
            <a:ext cx="2725864" cy="2113061"/>
            <a:chOff x="2969049" y="2822149"/>
            <a:chExt cx="2725864" cy="2113061"/>
          </a:xfrm>
        </p:grpSpPr>
        <p:grpSp>
          <p:nvGrpSpPr>
            <p:cNvPr id="6" name="Group 5"/>
            <p:cNvGrpSpPr/>
            <p:nvPr/>
          </p:nvGrpSpPr>
          <p:grpSpPr>
            <a:xfrm>
              <a:off x="2969049" y="2822149"/>
              <a:ext cx="2725864" cy="2113061"/>
              <a:chOff x="3958732" y="3762865"/>
              <a:chExt cx="3634485" cy="2817415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58732" y="3762865"/>
                <a:ext cx="3634485" cy="281741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9785" b="37887"/>
              <a:stretch/>
            </p:blipFill>
            <p:spPr>
              <a:xfrm>
                <a:off x="4065038" y="3913209"/>
                <a:ext cx="3421876" cy="1695335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4299626" y="3635319"/>
              <a:ext cx="906617" cy="119558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46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343138" y="138373"/>
            <a:ext cx="390376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Variety of Applications</a:t>
            </a:r>
            <a:endParaRPr lang="zh-CN" altLang="en-US" sz="2700" dirty="0"/>
          </a:p>
        </p:txBody>
      </p:sp>
      <p:sp>
        <p:nvSpPr>
          <p:cNvPr id="9" name="文本框 8"/>
          <p:cNvSpPr txBox="1"/>
          <p:nvPr/>
        </p:nvSpPr>
        <p:spPr>
          <a:xfrm>
            <a:off x="4401209" y="1538796"/>
            <a:ext cx="4322039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ts val="1725"/>
              </a:lnSpc>
              <a:buFont typeface="Arial" panose="020B0604020202020204" pitchFamily="34" charset="0"/>
              <a:buChar char="•"/>
            </a:pPr>
            <a:r>
              <a:rPr lang="en-US" altLang="zh-CN" sz="1013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Video Applications</a:t>
            </a:r>
            <a:r>
              <a:rPr lang="en-US" altLang="zh-CN" sz="1013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  <a:r>
              <a:rPr lang="en-US" altLang="zh-CN" sz="1013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Main View, Remote Playback, Data Retrieval, Report, AI Dashboard </a:t>
            </a:r>
            <a:endParaRPr lang="zh-CN" altLang="en-US" sz="1013" dirty="0">
              <a:solidFill>
                <a:schemeClr val="bg2">
                  <a:lumMod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01209" y="2400000"/>
            <a:ext cx="4432804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ts val="1725"/>
              </a:lnSpc>
              <a:buFont typeface="Arial" panose="020B0604020202020204" pitchFamily="34" charset="0"/>
              <a:buChar char="•"/>
            </a:pPr>
            <a:r>
              <a:rPr lang="en-US" altLang="zh-CN" sz="1013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Access Control</a:t>
            </a:r>
            <a:r>
              <a:rPr lang="en-US" altLang="zh-CN" sz="1013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  <a:r>
              <a:rPr lang="en-US" altLang="zh-CN" sz="1013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Person, Access Control, Monitoring, Time &amp; Attendance </a:t>
            </a:r>
            <a:endParaRPr lang="zh-CN" altLang="en-US" sz="1013" dirty="0">
              <a:solidFill>
                <a:schemeClr val="bg2">
                  <a:lumMod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01209" y="3333110"/>
            <a:ext cx="3145220" cy="3103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14313" indent="-214313">
              <a:lnSpc>
                <a:spcPts val="1725"/>
              </a:lnSpc>
              <a:buFont typeface="Arial" panose="020B0604020202020204" pitchFamily="34" charset="0"/>
              <a:buChar char="•"/>
            </a:pPr>
            <a:r>
              <a:rPr lang="en-US" altLang="zh-CN" sz="1013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General Applications</a:t>
            </a:r>
            <a:r>
              <a:rPr lang="en-US" altLang="zh-CN" sz="1013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  <a:r>
              <a:rPr lang="en-US" altLang="zh-CN" sz="1013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E-map, Event Center</a:t>
            </a:r>
            <a:endParaRPr lang="zh-CN" altLang="en-US" sz="1013" dirty="0">
              <a:solidFill>
                <a:schemeClr val="bg2">
                  <a:lumMod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2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13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4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2551" y="1476037"/>
            <a:ext cx="3775364" cy="2359603"/>
            <a:chOff x="382551" y="1476037"/>
            <a:chExt cx="3775364" cy="235960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551" y="1476037"/>
              <a:ext cx="3775364" cy="2359603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677045" y="1782107"/>
              <a:ext cx="2272381" cy="548640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77045" y="2440345"/>
              <a:ext cx="2272381" cy="548640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77045" y="3098583"/>
              <a:ext cx="2272381" cy="548640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100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527781" y="142116"/>
            <a:ext cx="4486650" cy="1989476"/>
            <a:chOff x="4527781" y="142116"/>
            <a:chExt cx="4486650" cy="198947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8958" y="226804"/>
              <a:ext cx="3205473" cy="1904788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 flipV="1">
              <a:off x="5396934" y="370703"/>
              <a:ext cx="412024" cy="2213"/>
            </a:xfrm>
            <a:prstGeom prst="line">
              <a:avLst/>
            </a:prstGeom>
            <a:ln>
              <a:solidFill>
                <a:srgbClr val="264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7" t="20220" r="81219" b="69163"/>
            <a:stretch/>
          </p:blipFill>
          <p:spPr>
            <a:xfrm>
              <a:off x="4887649" y="142116"/>
              <a:ext cx="515742" cy="474570"/>
            </a:xfrm>
            <a:prstGeom prst="ellipse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4527781" y="689925"/>
              <a:ext cx="125962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300"/>
                </a:lnSpc>
                <a:defRPr sz="14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050" dirty="0" smtClean="0">
                  <a:latin typeface="Segoe UI" panose="020B0502040204020203" pitchFamily="34" charset="0"/>
                  <a:cs typeface="Segoe UI" panose="020B0502040204020203" pitchFamily="34" charset="0"/>
                </a:rPr>
                <a:t>Live View</a:t>
              </a:r>
              <a:endParaRPr lang="zh-CN" altLang="en-US" sz="105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07744" y="1038716"/>
            <a:ext cx="4322039" cy="647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300"/>
              </a:lnSpc>
              <a:defRPr sz="1600">
                <a:solidFill>
                  <a:srgbClr val="2641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sz="135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Video Applications:</a:t>
            </a:r>
            <a:r>
              <a:rPr lang="en-US" altLang="zh-CN" sz="1350" b="1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en-US" altLang="zh-CN" sz="13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Main View, Remote Playback, Data Retrieval, Report, AI Dashboard </a:t>
            </a:r>
            <a:endParaRPr lang="zh-CN" altLang="en-US" sz="12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92496" y="2080705"/>
            <a:ext cx="4189890" cy="2618681"/>
            <a:chOff x="292496" y="2080705"/>
            <a:chExt cx="4189890" cy="2618681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496" y="2080705"/>
              <a:ext cx="4189890" cy="2618681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645527" y="2417753"/>
              <a:ext cx="2522216" cy="646331"/>
            </a:xfrm>
            <a:prstGeom prst="rect">
              <a:avLst/>
            </a:prstGeom>
            <a:ln w="12700">
              <a:solidFill>
                <a:srgbClr val="C00000"/>
              </a:solidFill>
              <a:prstDash val="sysDash"/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en-US" altLang="zh-CN" sz="9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US" altLang="zh-CN" sz="9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US" altLang="zh-CN" sz="9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zh-CN" altLang="en-US" sz="9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6" name="文本框 3"/>
          <p:cNvSpPr txBox="1"/>
          <p:nvPr/>
        </p:nvSpPr>
        <p:spPr>
          <a:xfrm>
            <a:off x="343138" y="138373"/>
            <a:ext cx="328179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Video Applications</a:t>
            </a:r>
            <a:endParaRPr lang="zh-CN" altLang="en-US" sz="2700" dirty="0"/>
          </a:p>
        </p:txBody>
      </p:sp>
      <p:grpSp>
        <p:nvGrpSpPr>
          <p:cNvPr id="85" name="Group 84"/>
          <p:cNvGrpSpPr/>
          <p:nvPr/>
        </p:nvGrpSpPr>
        <p:grpSpPr>
          <a:xfrm>
            <a:off x="4527782" y="946832"/>
            <a:ext cx="4485720" cy="2003421"/>
            <a:chOff x="4527782" y="946832"/>
            <a:chExt cx="4485720" cy="200342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8029" y="946832"/>
              <a:ext cx="3205473" cy="2003421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 flipV="1">
              <a:off x="5394356" y="1254622"/>
              <a:ext cx="412024" cy="2213"/>
            </a:xfrm>
            <a:prstGeom prst="line">
              <a:avLst/>
            </a:prstGeom>
            <a:ln>
              <a:solidFill>
                <a:srgbClr val="264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15" t="20769" r="69891" b="68614"/>
            <a:stretch/>
          </p:blipFill>
          <p:spPr>
            <a:xfrm>
              <a:off x="4887649" y="1019552"/>
              <a:ext cx="515742" cy="474570"/>
            </a:xfrm>
            <a:prstGeom prst="ellipse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4527782" y="1502779"/>
              <a:ext cx="126562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300"/>
                </a:lnSpc>
                <a:defRPr sz="14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050" dirty="0" smtClean="0">
                  <a:latin typeface="Segoe UI" panose="020B0502040204020203" pitchFamily="34" charset="0"/>
                  <a:cs typeface="Segoe UI" panose="020B0502040204020203" pitchFamily="34" charset="0"/>
                </a:rPr>
                <a:t>Remote Playback</a:t>
              </a:r>
              <a:endParaRPr lang="zh-CN" altLang="en-US" sz="105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514811" y="1759421"/>
            <a:ext cx="4498737" cy="2003421"/>
            <a:chOff x="4514811" y="1759421"/>
            <a:chExt cx="4498737" cy="200342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29" t="19671" r="57877" b="69712"/>
            <a:stretch/>
          </p:blipFill>
          <p:spPr>
            <a:xfrm>
              <a:off x="4894132" y="1846080"/>
              <a:ext cx="515742" cy="474570"/>
            </a:xfrm>
            <a:prstGeom prst="ellipse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4514811" y="2319808"/>
              <a:ext cx="127259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300"/>
                </a:lnSpc>
                <a:defRPr sz="14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050" dirty="0">
                  <a:latin typeface="Segoe UI" panose="020B0502040204020203" pitchFamily="34" charset="0"/>
                  <a:cs typeface="Segoe UI" panose="020B0502040204020203" pitchFamily="34" charset="0"/>
                </a:rPr>
                <a:t>Data Retrieval</a:t>
              </a:r>
              <a:endParaRPr lang="zh-CN" altLang="en-US" sz="105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8075" y="1759421"/>
              <a:ext cx="3205473" cy="2003421"/>
            </a:xfrm>
            <a:prstGeom prst="rect">
              <a:avLst/>
            </a:prstGeom>
          </p:spPr>
        </p:pic>
        <p:cxnSp>
          <p:nvCxnSpPr>
            <p:cNvPr id="22" name="直接连接符 21"/>
            <p:cNvCxnSpPr/>
            <p:nvPr/>
          </p:nvCxnSpPr>
          <p:spPr>
            <a:xfrm flipV="1">
              <a:off x="5396934" y="2076352"/>
              <a:ext cx="412024" cy="2213"/>
            </a:xfrm>
            <a:prstGeom prst="line">
              <a:avLst/>
            </a:prstGeom>
            <a:ln>
              <a:solidFill>
                <a:srgbClr val="264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oup 82"/>
          <p:cNvGrpSpPr/>
          <p:nvPr/>
        </p:nvGrpSpPr>
        <p:grpSpPr>
          <a:xfrm>
            <a:off x="4527782" y="2580667"/>
            <a:ext cx="4479711" cy="1892106"/>
            <a:chOff x="4527782" y="2580667"/>
            <a:chExt cx="4479711" cy="189210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29" t="20037" r="45977" b="69346"/>
            <a:stretch/>
          </p:blipFill>
          <p:spPr>
            <a:xfrm>
              <a:off x="4894134" y="2656321"/>
              <a:ext cx="515742" cy="474570"/>
            </a:xfrm>
            <a:prstGeom prst="ellipse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4527782" y="3140598"/>
              <a:ext cx="126562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300"/>
                </a:lnSpc>
                <a:defRPr sz="14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050" dirty="0">
                  <a:latin typeface="Segoe UI" panose="020B0502040204020203" pitchFamily="34" charset="0"/>
                  <a:cs typeface="Segoe UI" panose="020B0502040204020203" pitchFamily="34" charset="0"/>
                </a:rPr>
                <a:t>Report</a:t>
              </a:r>
              <a:endParaRPr lang="zh-CN" altLang="en-US" sz="105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2865" y="2580667"/>
              <a:ext cx="3194628" cy="1892106"/>
            </a:xfrm>
            <a:prstGeom prst="rect">
              <a:avLst/>
            </a:prstGeom>
          </p:spPr>
        </p:pic>
        <p:cxnSp>
          <p:nvCxnSpPr>
            <p:cNvPr id="25" name="直接连接符 24"/>
            <p:cNvCxnSpPr/>
            <p:nvPr/>
          </p:nvCxnSpPr>
          <p:spPr>
            <a:xfrm flipV="1">
              <a:off x="5396934" y="2886080"/>
              <a:ext cx="412024" cy="2213"/>
            </a:xfrm>
            <a:prstGeom prst="line">
              <a:avLst/>
            </a:prstGeom>
            <a:ln>
              <a:solidFill>
                <a:srgbClr val="264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>
            <a:off x="4527781" y="3394554"/>
            <a:ext cx="4485553" cy="1624919"/>
            <a:chOff x="4527781" y="3394554"/>
            <a:chExt cx="4485553" cy="162491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43" t="20769" r="33963" b="68614"/>
            <a:stretch/>
          </p:blipFill>
          <p:spPr>
            <a:xfrm>
              <a:off x="4886787" y="3471390"/>
              <a:ext cx="515742" cy="474570"/>
            </a:xfrm>
            <a:prstGeom prst="ellipse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4527781" y="3944479"/>
              <a:ext cx="125962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latin typeface="Segoe UI" panose="020B0502040204020203" pitchFamily="34" charset="0"/>
                  <a:cs typeface="Segoe UI" panose="020B0502040204020203" pitchFamily="34" charset="0"/>
                </a:rPr>
                <a:t>AI Dashboard</a:t>
              </a:r>
              <a:endParaRPr lang="zh-CN" altLang="en-US" sz="105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flipV="1">
              <a:off x="5402537" y="3695607"/>
              <a:ext cx="412024" cy="2213"/>
            </a:xfrm>
            <a:prstGeom prst="line">
              <a:avLst/>
            </a:prstGeom>
            <a:ln>
              <a:solidFill>
                <a:srgbClr val="264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9729" y="3394554"/>
              <a:ext cx="3203605" cy="1624919"/>
            </a:xfrm>
            <a:prstGeom prst="rect">
              <a:avLst/>
            </a:prstGeom>
          </p:spPr>
        </p:pic>
      </p:grpSp>
      <p:grpSp>
        <p:nvGrpSpPr>
          <p:cNvPr id="80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81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82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77054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343138" y="138373"/>
            <a:ext cx="43973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Auxiliary Screen Preview </a:t>
            </a:r>
            <a:endParaRPr lang="zh-CN" altLang="en-US" sz="2700" dirty="0"/>
          </a:p>
        </p:txBody>
      </p:sp>
      <p:sp>
        <p:nvSpPr>
          <p:cNvPr id="18" name="文本框 17"/>
          <p:cNvSpPr txBox="1"/>
          <p:nvPr/>
        </p:nvSpPr>
        <p:spPr>
          <a:xfrm>
            <a:off x="5691003" y="940015"/>
            <a:ext cx="2418087" cy="31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25"/>
              </a:lnSpc>
            </a:pPr>
            <a:r>
              <a:rPr lang="en-US" altLang="zh-CN" sz="1500" b="1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Auxiliary Screen Preview</a:t>
            </a:r>
            <a:endParaRPr lang="zh-CN" altLang="en-US" sz="1500" b="1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3954745" y="2960958"/>
            <a:ext cx="2017120" cy="722822"/>
            <a:chOff x="5029567" y="3992880"/>
            <a:chExt cx="2689493" cy="963763"/>
          </a:xfrm>
        </p:grpSpPr>
        <p:cxnSp>
          <p:nvCxnSpPr>
            <p:cNvPr id="14" name="肘形连接符 13"/>
            <p:cNvCxnSpPr/>
            <p:nvPr/>
          </p:nvCxnSpPr>
          <p:spPr>
            <a:xfrm flipV="1">
              <a:off x="5029567" y="3992880"/>
              <a:ext cx="2689493" cy="937260"/>
            </a:xfrm>
            <a:prstGeom prst="bentConnector3">
              <a:avLst>
                <a:gd name="adj1" fmla="val 101849"/>
              </a:avLst>
            </a:prstGeom>
            <a:ln w="38100">
              <a:solidFill>
                <a:srgbClr val="264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5439438" y="4542855"/>
              <a:ext cx="1000701" cy="4137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725"/>
                </a:lnSpc>
              </a:pPr>
              <a:r>
                <a:rPr lang="en-US" altLang="zh-CN" sz="90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HDMI/VGA</a:t>
              </a:r>
              <a:endParaRPr lang="zh-CN" altLang="en-US" sz="9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122840" y="940015"/>
            <a:ext cx="2138201" cy="31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25"/>
              </a:lnSpc>
            </a:pPr>
            <a:r>
              <a:rPr lang="en-US" altLang="zh-CN" sz="1500" b="1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Main View</a:t>
            </a:r>
            <a:endParaRPr lang="zh-CN" altLang="en-US" sz="1500" b="1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5227262" y="1383619"/>
            <a:ext cx="3345570" cy="2376446"/>
            <a:chOff x="6726256" y="1889759"/>
            <a:chExt cx="4460760" cy="316859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45097" y1="93584" x2="32095" y2="95581"/>
                          <a14:foregroundMark x1="50626" y1="92554" x2="66782" y2="94249"/>
                          <a14:foregroundMark x1="65704" y1="2092" x2="559" y2="1307"/>
                          <a14:foregroundMark x1="31873" y1="96340" x2="47717" y2="9921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8" b="-1"/>
            <a:stretch/>
          </p:blipFill>
          <p:spPr>
            <a:xfrm>
              <a:off x="6726256" y="1889759"/>
              <a:ext cx="4460760" cy="316859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6105" y="1964413"/>
              <a:ext cx="4195483" cy="2394696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6105" y="1978595"/>
              <a:ext cx="4195483" cy="238051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985318" y="2188995"/>
              <a:ext cx="2076270" cy="1018123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6866105" y="2197265"/>
              <a:ext cx="4230520" cy="2176026"/>
              <a:chOff x="6866105" y="2197265"/>
              <a:chExt cx="4230520" cy="217602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66105" y="2197265"/>
                <a:ext cx="2097743" cy="1009854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529"/>
              <a:stretch/>
            </p:blipFill>
            <p:spPr>
              <a:xfrm>
                <a:off x="8963847" y="3087403"/>
                <a:ext cx="2132778" cy="1285888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66105" y="3207119"/>
                <a:ext cx="2097741" cy="1027424"/>
              </a:xfrm>
              <a:prstGeom prst="rect">
                <a:avLst/>
              </a:prstGeom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274051" y="3959954"/>
            <a:ext cx="8182766" cy="1007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</a:pPr>
            <a:r>
              <a:rPr lang="en-US" altLang="zh-CN" sz="14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Supports up to</a:t>
            </a:r>
            <a:r>
              <a:rPr lang="en-US" altLang="zh-CN" sz="1400" b="1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</a:t>
            </a:r>
            <a:r>
              <a:rPr lang="en-US" altLang="zh-CN" sz="1400" b="1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Main View screens with up to </a:t>
            </a:r>
            <a:r>
              <a:rPr lang="en-US" altLang="zh-CN" sz="14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256</a:t>
            </a:r>
            <a:r>
              <a:rPr lang="en-US" altLang="zh-CN" sz="14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channels total at the same time (depending on the performance of the computer)</a:t>
            </a:r>
          </a:p>
          <a:p>
            <a:pPr>
              <a:spcBef>
                <a:spcPts val="900"/>
              </a:spcBef>
            </a:pPr>
            <a:r>
              <a:rPr lang="en-US" altLang="zh-CN" sz="11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Example 256-channel PC Configuration:</a:t>
            </a:r>
          </a:p>
          <a:p>
            <a:r>
              <a:rPr lang="en-US" altLang="zh-CN" sz="11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CPU:  i7-8700K, RAM:  32 GB, GPU:  GTX 1080 </a:t>
            </a:r>
            <a:r>
              <a:rPr lang="en-US" altLang="zh-CN" sz="1100" dirty="0" err="1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Ti</a:t>
            </a:r>
            <a:r>
              <a:rPr lang="en-US" altLang="zh-CN" sz="11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Sub Stream Resolution:  CIF</a:t>
            </a:r>
            <a:endParaRPr lang="zh-CN" altLang="en-US" sz="11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43138" y="1591530"/>
            <a:ext cx="4816331" cy="2168536"/>
            <a:chOff x="106680" y="2023519"/>
            <a:chExt cx="6421774" cy="289138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96" t="17044" r="8289" b="18072"/>
            <a:stretch/>
          </p:blipFill>
          <p:spPr>
            <a:xfrm>
              <a:off x="106680" y="2042159"/>
              <a:ext cx="4930140" cy="287274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655" y="2210395"/>
              <a:ext cx="3746520" cy="243851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072" y="2410877"/>
              <a:ext cx="2485102" cy="133992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3214174" y="2410877"/>
              <a:ext cx="1240669" cy="686645"/>
            </a:xfrm>
            <a:custGeom>
              <a:avLst/>
              <a:gdLst>
                <a:gd name="connsiteX0" fmla="*/ 0 w 1219199"/>
                <a:gd name="connsiteY0" fmla="*/ 0 h 686645"/>
                <a:gd name="connsiteX1" fmla="*/ 471908 w 1219199"/>
                <a:gd name="connsiteY1" fmla="*/ 0 h 686645"/>
                <a:gd name="connsiteX2" fmla="*/ 471908 w 1219199"/>
                <a:gd name="connsiteY2" fmla="*/ 416143 h 686645"/>
                <a:gd name="connsiteX3" fmla="*/ 1106909 w 1219199"/>
                <a:gd name="connsiteY3" fmla="*/ 416143 h 686645"/>
                <a:gd name="connsiteX4" fmla="*/ 1106909 w 1219199"/>
                <a:gd name="connsiteY4" fmla="*/ 0 h 686645"/>
                <a:gd name="connsiteX5" fmla="*/ 1219199 w 1219199"/>
                <a:gd name="connsiteY5" fmla="*/ 0 h 686645"/>
                <a:gd name="connsiteX6" fmla="*/ 1219199 w 1219199"/>
                <a:gd name="connsiteY6" fmla="*/ 686645 h 686645"/>
                <a:gd name="connsiteX7" fmla="*/ 0 w 1219199"/>
                <a:gd name="connsiteY7" fmla="*/ 686645 h 68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99" h="686645">
                  <a:moveTo>
                    <a:pt x="0" y="0"/>
                  </a:moveTo>
                  <a:lnTo>
                    <a:pt x="471908" y="0"/>
                  </a:lnTo>
                  <a:lnTo>
                    <a:pt x="471908" y="416143"/>
                  </a:lnTo>
                  <a:lnTo>
                    <a:pt x="1106909" y="416143"/>
                  </a:lnTo>
                  <a:lnTo>
                    <a:pt x="1106909" y="0"/>
                  </a:lnTo>
                  <a:lnTo>
                    <a:pt x="1219199" y="0"/>
                  </a:lnTo>
                  <a:lnTo>
                    <a:pt x="1219199" y="686645"/>
                  </a:lnTo>
                  <a:lnTo>
                    <a:pt x="0" y="686645"/>
                  </a:lnTo>
                  <a:close/>
                </a:path>
              </a:pathLst>
            </a:custGeom>
          </p:spPr>
        </p:pic>
        <p:sp>
          <p:nvSpPr>
            <p:cNvPr id="12" name="圆角矩形 11"/>
            <p:cNvSpPr/>
            <p:nvPr/>
          </p:nvSpPr>
          <p:spPr>
            <a:xfrm>
              <a:off x="3718560" y="2643595"/>
              <a:ext cx="526303" cy="221337"/>
            </a:xfrm>
            <a:prstGeom prst="roundRect">
              <a:avLst/>
            </a:prstGeom>
            <a:ln>
              <a:solidFill>
                <a:srgbClr val="FFFF00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3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7"/>
            <a:srcRect l="33006" t="9111" r="2618" b="12717"/>
            <a:stretch/>
          </p:blipFill>
          <p:spPr>
            <a:xfrm>
              <a:off x="3214175" y="3087896"/>
              <a:ext cx="1224414" cy="66291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2067597" y="2723115"/>
              <a:ext cx="246308" cy="3077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pPr algn="ctr"/>
              <a:endParaRPr lang="zh-CN" altLang="en-US" sz="9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5"/>
            <a:srcRect l="93175" t="14841" r="1096" b="81288"/>
            <a:stretch/>
          </p:blipFill>
          <p:spPr>
            <a:xfrm>
              <a:off x="4582442" y="2023519"/>
              <a:ext cx="1946012" cy="369803"/>
            </a:xfrm>
            <a:prstGeom prst="rect">
              <a:avLst/>
            </a:prstGeom>
            <a:ln w="19050">
              <a:solidFill>
                <a:srgbClr val="FFFF00"/>
              </a:solidFill>
            </a:ln>
          </p:spPr>
        </p:pic>
        <p:cxnSp>
          <p:nvCxnSpPr>
            <p:cNvPr id="22" name="直接箭头连接符 21"/>
            <p:cNvCxnSpPr/>
            <p:nvPr/>
          </p:nvCxnSpPr>
          <p:spPr>
            <a:xfrm flipV="1">
              <a:off x="4233388" y="2406240"/>
              <a:ext cx="312345" cy="248871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32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3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388560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3487" y="2417276"/>
            <a:ext cx="3041217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altLang="zh-CN" sz="405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CONTENT</a:t>
            </a:r>
            <a:r>
              <a:rPr lang="en-US" altLang="zh-CN" sz="405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</a:t>
            </a:r>
            <a:endParaRPr lang="it-IT" altLang="zh-CN" sz="405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10800000" flipH="1" flipV="1">
            <a:off x="2301183" y="3780666"/>
            <a:ext cx="1599028" cy="1362834"/>
          </a:xfrm>
          <a:prstGeom prst="triangle">
            <a:avLst>
              <a:gd name="adj" fmla="val 59996"/>
            </a:avLst>
          </a:prstGeom>
          <a:solidFill>
            <a:srgbClr val="D326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9" name="组合 8"/>
          <p:cNvGrpSpPr/>
          <p:nvPr/>
        </p:nvGrpSpPr>
        <p:grpSpPr>
          <a:xfrm>
            <a:off x="4526980" y="2009241"/>
            <a:ext cx="3782773" cy="544286"/>
            <a:chOff x="6709516" y="1857828"/>
            <a:chExt cx="5043697" cy="725714"/>
          </a:xfrm>
        </p:grpSpPr>
        <p:sp>
          <p:nvSpPr>
            <p:cNvPr id="5" name="椭圆 4"/>
            <p:cNvSpPr/>
            <p:nvPr/>
          </p:nvSpPr>
          <p:spPr>
            <a:xfrm>
              <a:off x="6709516" y="1857828"/>
              <a:ext cx="725714" cy="725714"/>
            </a:xfrm>
            <a:prstGeom prst="ellipse">
              <a:avLst/>
            </a:prstGeom>
            <a:noFill/>
            <a:ln w="25400">
              <a:solidFill>
                <a:srgbClr val="2932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02010" y="2028693"/>
              <a:ext cx="376614" cy="35057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7627724" y="1880815"/>
              <a:ext cx="412548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29323B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Software Introduction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526980" y="2677534"/>
            <a:ext cx="4445570" cy="544286"/>
            <a:chOff x="6709516" y="1857828"/>
            <a:chExt cx="5927426" cy="725714"/>
          </a:xfrm>
        </p:grpSpPr>
        <p:sp>
          <p:nvSpPr>
            <p:cNvPr id="11" name="椭圆 10"/>
            <p:cNvSpPr/>
            <p:nvPr/>
          </p:nvSpPr>
          <p:spPr>
            <a:xfrm>
              <a:off x="6709516" y="1857828"/>
              <a:ext cx="725714" cy="725714"/>
            </a:xfrm>
            <a:prstGeom prst="ellipse">
              <a:avLst/>
            </a:prstGeom>
            <a:noFill/>
            <a:ln w="25400">
              <a:solidFill>
                <a:srgbClr val="2932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27723" y="1897519"/>
              <a:ext cx="5009219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29323B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Functions and Highlights</a:t>
              </a: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7792" y="2831786"/>
            <a:ext cx="286019" cy="24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36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箭头连接符 8"/>
          <p:cNvCxnSpPr>
            <a:stCxn id="4" idx="2"/>
          </p:cNvCxnSpPr>
          <p:nvPr/>
        </p:nvCxnSpPr>
        <p:spPr>
          <a:xfrm>
            <a:off x="1186775" y="2295728"/>
            <a:ext cx="8570" cy="855152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336962" y="148376"/>
            <a:ext cx="4281044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550" dirty="0"/>
              <a:t>Slow Network Adaptability</a:t>
            </a:r>
            <a:endParaRPr lang="zh-CN" altLang="en-US" sz="255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1" t="9435" r="9218" b="11107"/>
          <a:stretch/>
        </p:blipFill>
        <p:spPr>
          <a:xfrm>
            <a:off x="891541" y="1077231"/>
            <a:ext cx="614453" cy="68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" t="14626" r="3354" b="13492"/>
          <a:stretch/>
        </p:blipFill>
        <p:spPr>
          <a:xfrm>
            <a:off x="369651" y="1957205"/>
            <a:ext cx="1634247" cy="338523"/>
          </a:xfrm>
          <a:prstGeom prst="rect">
            <a:avLst/>
          </a:prstGeom>
        </p:spPr>
      </p:pic>
      <p:cxnSp>
        <p:nvCxnSpPr>
          <p:cNvPr id="7" name="直接连接符 6"/>
          <p:cNvCxnSpPr>
            <a:stCxn id="3" idx="2"/>
            <a:endCxn id="4" idx="0"/>
          </p:cNvCxnSpPr>
          <p:nvPr/>
        </p:nvCxnSpPr>
        <p:spPr>
          <a:xfrm flipH="1">
            <a:off x="1186775" y="1766791"/>
            <a:ext cx="11993" cy="19041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云形 18"/>
          <p:cNvSpPr/>
          <p:nvPr/>
        </p:nvSpPr>
        <p:spPr>
          <a:xfrm>
            <a:off x="991921" y="2509291"/>
            <a:ext cx="399274" cy="351383"/>
          </a:xfrm>
          <a:prstGeom prst="cloud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zh-CN" altLang="en-US" sz="9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82550" y="3150880"/>
            <a:ext cx="1418385" cy="1042049"/>
            <a:chOff x="0" y="3971244"/>
            <a:chExt cx="4460760" cy="3182508"/>
          </a:xfrm>
        </p:grpSpPr>
        <p:grpSp>
          <p:nvGrpSpPr>
            <p:cNvPr id="44" name="组合 43"/>
            <p:cNvGrpSpPr/>
            <p:nvPr/>
          </p:nvGrpSpPr>
          <p:grpSpPr>
            <a:xfrm>
              <a:off x="0" y="3971244"/>
              <a:ext cx="4460760" cy="3182508"/>
              <a:chOff x="3915783" y="2325407"/>
              <a:chExt cx="4460760" cy="3182508"/>
            </a:xfrm>
          </p:grpSpPr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0" b="100000" l="0" r="100000">
                            <a14:foregroundMark x1="45097" y1="93584" x2="32095" y2="95581"/>
                            <a14:foregroundMark x1="50626" y1="92554" x2="66782" y2="94249"/>
                            <a14:foregroundMark x1="65704" y1="2092" x2="559" y2="1307"/>
                            <a14:foregroundMark x1="31873" y1="96340" x2="47717" y2="9921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15783" y="2325407"/>
                <a:ext cx="4460760" cy="3182508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55632" y="2413973"/>
                <a:ext cx="4195483" cy="2394696"/>
              </a:xfrm>
              <a:prstGeom prst="rect">
                <a:avLst/>
              </a:prstGeom>
            </p:spPr>
          </p:pic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49" y="4073992"/>
              <a:ext cx="4195483" cy="2380514"/>
            </a:xfrm>
            <a:prstGeom prst="rect">
              <a:avLst/>
            </a:prstGeom>
          </p:spPr>
        </p:pic>
      </p:grpSp>
      <p:sp>
        <p:nvSpPr>
          <p:cNvPr id="54" name="文本框 53"/>
          <p:cNvSpPr txBox="1"/>
          <p:nvPr/>
        </p:nvSpPr>
        <p:spPr>
          <a:xfrm>
            <a:off x="323782" y="2257535"/>
            <a:ext cx="845103" cy="3103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9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series NVRs</a:t>
            </a:r>
            <a:endParaRPr lang="zh-CN" altLang="en-US" sz="9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4200 Smooth Strea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229880" y="901984"/>
            <a:ext cx="6588764" cy="3706180"/>
          </a:xfrm>
          <a:prstGeom prst="rect">
            <a:avLst/>
          </a:prstGeom>
        </p:spPr>
      </p:pic>
      <p:grpSp>
        <p:nvGrpSpPr>
          <p:cNvPr id="15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16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141742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5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343138" y="130491"/>
            <a:ext cx="435241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Auto-Switch Stream Type</a:t>
            </a:r>
            <a:endParaRPr lang="zh-CN" altLang="en-US" sz="2700" dirty="0"/>
          </a:p>
        </p:txBody>
      </p:sp>
      <p:pic>
        <p:nvPicPr>
          <p:cNvPr id="4" name="Video_2019-04-25_144318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6788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6516" y="1551549"/>
            <a:ext cx="3375062" cy="210941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2716" y="3904819"/>
            <a:ext cx="3816172" cy="789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Auto-switches between main and sub stream with the change of window division. Balances between high quality image and fluency if the decoding ability of the PC is limited.</a:t>
            </a:r>
            <a:endParaRPr lang="zh-CN" altLang="en-US" sz="1050" dirty="0">
              <a:solidFill>
                <a:srgbClr val="262E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716" y="843697"/>
            <a:ext cx="2988319" cy="746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013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Sub Stream </a:t>
            </a:r>
            <a:r>
              <a:rPr lang="en-US" altLang="zh-CN" sz="1013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  <a:sym typeface="Wingdings" panose="05000000000000000000" pitchFamily="2" charset="2"/>
              </a:rPr>
              <a:t> Main Steam</a:t>
            </a:r>
          </a:p>
          <a:p>
            <a:pPr>
              <a:lnSpc>
                <a:spcPts val="1725"/>
              </a:lnSpc>
            </a:pPr>
            <a:r>
              <a:rPr lang="en-US" altLang="zh-CN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Small window uses lower resolution sub stream</a:t>
            </a:r>
          </a:p>
          <a:p>
            <a:pPr>
              <a:lnSpc>
                <a:spcPts val="1725"/>
              </a:lnSpc>
            </a:pPr>
            <a:r>
              <a:rPr lang="en-US" altLang="zh-CN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  <a:sym typeface="Wingdings" panose="05000000000000000000" pitchFamily="2" charset="2"/>
              </a:rPr>
              <a:t>Big window uses high resolution main stream </a:t>
            </a:r>
          </a:p>
        </p:txBody>
      </p:sp>
      <p:sp>
        <p:nvSpPr>
          <p:cNvPr id="8" name="矩形 7"/>
          <p:cNvSpPr/>
          <p:nvPr/>
        </p:nvSpPr>
        <p:spPr>
          <a:xfrm>
            <a:off x="4915851" y="843697"/>
            <a:ext cx="4123245" cy="52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013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Flexible Window Division</a:t>
            </a:r>
          </a:p>
          <a:p>
            <a:pPr>
              <a:lnSpc>
                <a:spcPts val="1725"/>
              </a:lnSpc>
            </a:pPr>
            <a:r>
              <a:rPr lang="en-US" altLang="zh-CN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  <a:sym typeface="Wingdings" panose="05000000000000000000" pitchFamily="2" charset="2"/>
              </a:rPr>
              <a:t>20 built-in division types for choice and 5 more for customization  </a:t>
            </a:r>
          </a:p>
        </p:txBody>
      </p:sp>
      <p:pic>
        <p:nvPicPr>
          <p:cNvPr id="9" name="Video_2019-04-25_144318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1212" end="1456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73000" y="1551549"/>
            <a:ext cx="3375063" cy="2109414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660668" y="2992671"/>
            <a:ext cx="1374791" cy="1336585"/>
            <a:chOff x="10025997" y="4152799"/>
            <a:chExt cx="1833055" cy="178211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05761" y="4152799"/>
              <a:ext cx="1753291" cy="1782113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0025997" y="5357307"/>
              <a:ext cx="876645" cy="307776"/>
            </a:xfrm>
            <a:prstGeom prst="rect">
              <a:avLst/>
            </a:prstGeom>
            <a:ln w="19050">
              <a:solidFill>
                <a:srgbClr val="C00000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9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915850" y="3904820"/>
            <a:ext cx="2552213" cy="789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300"/>
              </a:lnSpc>
              <a:defRPr sz="140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1050" dirty="0">
                <a:latin typeface="Segoe UI" panose="020B0502040204020203" pitchFamily="34" charset="0"/>
                <a:cs typeface="Segoe UI" panose="020B0502040204020203" pitchFamily="34" charset="0"/>
              </a:rPr>
              <a:t>Maximum Windows per Screen 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>
                <a:latin typeface="Segoe UI" panose="020B0502040204020203" pitchFamily="34" charset="0"/>
                <a:cs typeface="Segoe UI" panose="020B0502040204020203" pitchFamily="34" charset="0"/>
              </a:rPr>
              <a:t>64 for Wide Screen (16:9)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>
                <a:latin typeface="Segoe UI" panose="020B0502040204020203" pitchFamily="34" charset="0"/>
                <a:cs typeface="Segoe UI" panose="020B0502040204020203" pitchFamily="34" charset="0"/>
              </a:rPr>
              <a:t>48 for Standard Screen (4:3)</a:t>
            </a:r>
          </a:p>
        </p:txBody>
      </p:sp>
      <p:grpSp>
        <p:nvGrpSpPr>
          <p:cNvPr id="13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14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5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146959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519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6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343138" y="130491"/>
            <a:ext cx="610936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Fisheye Expansion and PTZ Control</a:t>
            </a:r>
            <a:endParaRPr lang="zh-CN" altLang="en-US" sz="2700" dirty="0"/>
          </a:p>
        </p:txBody>
      </p:sp>
      <p:sp>
        <p:nvSpPr>
          <p:cNvPr id="6" name="文本框 5"/>
          <p:cNvSpPr txBox="1"/>
          <p:nvPr/>
        </p:nvSpPr>
        <p:spPr>
          <a:xfrm>
            <a:off x="141824" y="1253516"/>
            <a:ext cx="4326414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ts val="1725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Right click on live view or playback screen of fisheye and open the fisheye expansion control panel.</a:t>
            </a:r>
            <a:endParaRPr lang="zh-CN" altLang="en-US" sz="12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8554" y="1983984"/>
            <a:ext cx="837101" cy="1864519"/>
            <a:chOff x="571499" y="1743075"/>
            <a:chExt cx="1600201" cy="347662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69" t="32458" r="26371" b="-436"/>
            <a:stretch/>
          </p:blipFill>
          <p:spPr>
            <a:xfrm>
              <a:off x="571499" y="1743075"/>
              <a:ext cx="1600201" cy="3476625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109310" y="4466331"/>
              <a:ext cx="353131" cy="430415"/>
            </a:xfrm>
            <a:prstGeom prst="rect">
              <a:avLst/>
            </a:prstGeom>
            <a:ln w="38100">
              <a:solidFill>
                <a:srgbClr val="C00000"/>
              </a:solidFill>
            </a:ln>
          </p:spPr>
          <p:txBody>
            <a:bodyPr wrap="none" rtlCol="0" anchor="ctr">
              <a:spAutoFit/>
            </a:bodyPr>
            <a:lstStyle/>
            <a:p>
              <a:pPr algn="ctr"/>
              <a:endParaRPr lang="zh-CN" altLang="en-US" sz="9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017611" y="1253517"/>
            <a:ext cx="4326414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ts val="1725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Pan left/right, tilt up/down, zoom in/out, focus on, 3D position, etc.</a:t>
            </a:r>
            <a:endParaRPr lang="zh-CN" altLang="en-US" sz="12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1824" y="1009131"/>
            <a:ext cx="1332416" cy="3103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013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Fisheye expansion </a:t>
            </a:r>
            <a:endParaRPr lang="zh-CN" altLang="en-US" sz="1013" b="1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17611" y="962607"/>
            <a:ext cx="965329" cy="3103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013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PTZ control: </a:t>
            </a:r>
            <a:endParaRPr lang="zh-CN" altLang="en-US" sz="1013" b="1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170" y="1983984"/>
            <a:ext cx="2701031" cy="1447583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3886201" y="2107665"/>
            <a:ext cx="800099" cy="510208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1592580" y="2057742"/>
            <a:ext cx="665129" cy="5740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1592580" y="3318742"/>
            <a:ext cx="665129" cy="45361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4200 Fisheye Expans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62607" y="2631831"/>
            <a:ext cx="2423693" cy="1140524"/>
          </a:xfrm>
          <a:prstGeom prst="rect">
            <a:avLst/>
          </a:prstGeom>
        </p:spPr>
      </p:pic>
      <p:grpSp>
        <p:nvGrpSpPr>
          <p:cNvPr id="16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18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pic>
        <p:nvPicPr>
          <p:cNvPr id="4" name="4200 PTZ Control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017612" y="1983984"/>
            <a:ext cx="4012406" cy="226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26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3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896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38" y="2029813"/>
            <a:ext cx="5053540" cy="2893879"/>
          </a:xfrm>
          <a:prstGeom prst="rect">
            <a:avLst/>
          </a:prstGeom>
        </p:spPr>
      </p:pic>
      <p:sp>
        <p:nvSpPr>
          <p:cNvPr id="2" name="文本框 3"/>
          <p:cNvSpPr txBox="1"/>
          <p:nvPr/>
        </p:nvSpPr>
        <p:spPr>
          <a:xfrm>
            <a:off x="343138" y="138373"/>
            <a:ext cx="305083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Remote Playback</a:t>
            </a:r>
            <a:endParaRPr lang="zh-CN" altLang="en-US" sz="2700" dirty="0"/>
          </a:p>
        </p:txBody>
      </p:sp>
      <p:sp>
        <p:nvSpPr>
          <p:cNvPr id="5" name="矩形 4"/>
          <p:cNvSpPr/>
          <p:nvPr/>
        </p:nvSpPr>
        <p:spPr>
          <a:xfrm>
            <a:off x="141825" y="1009131"/>
            <a:ext cx="184731" cy="3103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725"/>
              </a:lnSpc>
            </a:pPr>
            <a:endParaRPr lang="zh-CN" altLang="en-US" sz="1013" b="1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2849" y="746821"/>
            <a:ext cx="7361154" cy="118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Playback Types (buttons </a:t>
            </a:r>
            <a:r>
              <a:rPr lang="en-US" altLang="zh-CN" sz="1200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are on </a:t>
            </a: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left edge in Remote Playback)</a:t>
            </a:r>
          </a:p>
          <a:p>
            <a:pPr marL="214313" indent="-214313">
              <a:lnSpc>
                <a:spcPts val="1725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Camera Playback:  </a:t>
            </a: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Select the time frame and cameras to play. </a:t>
            </a:r>
            <a:r>
              <a:rPr lang="en-US" altLang="zh-CN" sz="12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Custom VCA searching is available here.</a:t>
            </a:r>
          </a:p>
          <a:p>
            <a:pPr marL="214313" indent="-214313">
              <a:lnSpc>
                <a:spcPts val="1725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Event Playback:  </a:t>
            </a: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Includes Motion, VCA Detection, Behavior Analysis and Alarm Input event types.</a:t>
            </a:r>
          </a:p>
          <a:p>
            <a:pPr marL="214313" indent="-214313">
              <a:lnSpc>
                <a:spcPts val="1725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POS Playback:   </a:t>
            </a: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Search point of sale video by key words in the transaction data.</a:t>
            </a:r>
          </a:p>
          <a:p>
            <a:pPr marL="214313" indent="-214313">
              <a:lnSpc>
                <a:spcPts val="1725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ATM Playback:  </a:t>
            </a: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Search ATM video by card number, transaction type and file type.</a:t>
            </a:r>
          </a:p>
        </p:txBody>
      </p:sp>
      <p:grpSp>
        <p:nvGrpSpPr>
          <p:cNvPr id="8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9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0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334696" y="2374629"/>
            <a:ext cx="703498" cy="678063"/>
          </a:xfrm>
          <a:prstGeom prst="rect">
            <a:avLst/>
          </a:prstGeom>
          <a:noFill/>
          <a:ln>
            <a:solidFill>
              <a:srgbClr val="D7192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Curved Connector 13"/>
          <p:cNvCxnSpPr/>
          <p:nvPr/>
        </p:nvCxnSpPr>
        <p:spPr>
          <a:xfrm rot="5400000">
            <a:off x="4733780" y="1582617"/>
            <a:ext cx="3097706" cy="2346489"/>
          </a:xfrm>
          <a:prstGeom prst="curvedConnector3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463372" y="3776365"/>
            <a:ext cx="3680628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200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Toolbar buttons can be displayed/hidden from </a:t>
            </a:r>
            <a:r>
              <a:rPr lang="en-US" altLang="zh-CN" sz="1200" u="sng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Configuration</a:t>
            </a:r>
            <a:r>
              <a:rPr lang="en-US" altLang="zh-CN" sz="1200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en-US" altLang="zh-CN" sz="1200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u="sng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Toolbar</a:t>
            </a:r>
            <a:endParaRPr lang="en-US" altLang="zh-CN" sz="12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8" name="Elbow Connector 17"/>
          <p:cNvCxnSpPr/>
          <p:nvPr/>
        </p:nvCxnSpPr>
        <p:spPr>
          <a:xfrm rot="10800000" flipV="1">
            <a:off x="5396679" y="4251256"/>
            <a:ext cx="607413" cy="233523"/>
          </a:xfrm>
          <a:prstGeom prst="bentConnector3">
            <a:avLst>
              <a:gd name="adj1" fmla="val 438"/>
            </a:avLst>
          </a:prstGeom>
          <a:ln w="12700">
            <a:solidFill>
              <a:srgbClr val="D719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rved Right Arrow 19"/>
          <p:cNvSpPr/>
          <p:nvPr/>
        </p:nvSpPr>
        <p:spPr>
          <a:xfrm>
            <a:off x="36576" y="1119788"/>
            <a:ext cx="259401" cy="1254841"/>
          </a:xfrm>
          <a:prstGeom prst="curvedRightArrow">
            <a:avLst>
              <a:gd name="adj1" fmla="val 0"/>
              <a:gd name="adj2" fmla="val 50000"/>
              <a:gd name="adj3" fmla="val 25000"/>
            </a:avLst>
          </a:prstGeom>
          <a:solidFill>
            <a:srgbClr val="D71920"/>
          </a:solidFill>
          <a:ln>
            <a:solidFill>
              <a:srgbClr val="D719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42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343138" y="130491"/>
            <a:ext cx="398057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Intelligent Applications</a:t>
            </a:r>
            <a:endParaRPr lang="zh-CN" altLang="en-US" sz="2700" dirty="0"/>
          </a:p>
        </p:txBody>
      </p:sp>
      <p:grpSp>
        <p:nvGrpSpPr>
          <p:cNvPr id="1026" name="组合 1025"/>
          <p:cNvGrpSpPr/>
          <p:nvPr/>
        </p:nvGrpSpPr>
        <p:grpSpPr>
          <a:xfrm>
            <a:off x="197551" y="1185955"/>
            <a:ext cx="3005234" cy="1973309"/>
            <a:chOff x="284208" y="1333828"/>
            <a:chExt cx="4006978" cy="2631077"/>
          </a:xfrm>
        </p:grpSpPr>
        <p:grpSp>
          <p:nvGrpSpPr>
            <p:cNvPr id="6" name="组合 5"/>
            <p:cNvGrpSpPr/>
            <p:nvPr/>
          </p:nvGrpSpPr>
          <p:grpSpPr>
            <a:xfrm>
              <a:off x="284208" y="1488471"/>
              <a:ext cx="2448037" cy="1184793"/>
              <a:chOff x="7882726" y="3177174"/>
              <a:chExt cx="2448037" cy="1184793"/>
            </a:xfrm>
            <a:noFill/>
          </p:grpSpPr>
          <p:sp>
            <p:nvSpPr>
              <p:cNvPr id="7" name="椭圆 6"/>
              <p:cNvSpPr/>
              <p:nvPr/>
            </p:nvSpPr>
            <p:spPr>
              <a:xfrm>
                <a:off x="8091474" y="3294058"/>
                <a:ext cx="2067876" cy="692468"/>
              </a:xfrm>
              <a:prstGeom prst="ellipse">
                <a:avLst/>
              </a:prstGeom>
              <a:grpFill/>
              <a:ln w="19050"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ctr" defTabSz="914378"/>
                <a:endParaRPr lang="zh-CN" altLang="en-US" sz="1800" b="1" dirty="0">
                  <a:solidFill>
                    <a:srgbClr val="262E31"/>
                  </a:solidFill>
                  <a:latin typeface="Segoe UI" panose="020B0502040204020203" pitchFamily="34" charset="0"/>
                  <a:ea typeface="宋体" panose="02010600030101010101" pitchFamily="2" charset="-122"/>
                  <a:cs typeface="Segoe UI" panose="020B0502040204020203" pitchFamily="34" charset="0"/>
                </a:endParaRPr>
              </a:p>
            </p:txBody>
          </p:sp>
          <p:grpSp>
            <p:nvGrpSpPr>
              <p:cNvPr id="8" name="Group 46"/>
              <p:cNvGrpSpPr/>
              <p:nvPr/>
            </p:nvGrpSpPr>
            <p:grpSpPr>
              <a:xfrm>
                <a:off x="7882726" y="3794311"/>
                <a:ext cx="2448037" cy="567656"/>
                <a:chOff x="1675133" y="1427526"/>
                <a:chExt cx="2744367" cy="947232"/>
              </a:xfrm>
              <a:grpFill/>
            </p:grpSpPr>
            <p:sp>
              <p:nvSpPr>
                <p:cNvPr id="11" name="圆角矩形 90"/>
                <p:cNvSpPr/>
                <p:nvPr/>
              </p:nvSpPr>
              <p:spPr>
                <a:xfrm rot="10800000" flipH="1" flipV="1">
                  <a:off x="1675133" y="1427526"/>
                  <a:ext cx="2744367" cy="504055"/>
                </a:xfrm>
                <a:prstGeom prst="roundRect">
                  <a:avLst>
                    <a:gd name="adj" fmla="val 6518"/>
                  </a:avLst>
                </a:prstGeom>
                <a:grpFill/>
                <a:ln w="12700">
                  <a:noFill/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78"/>
                  <a:endParaRPr lang="zh-CN" altLang="en-US" sz="825" i="1">
                    <a:solidFill>
                      <a:srgbClr val="262E31"/>
                    </a:solidFill>
                    <a:latin typeface="Segoe UI" panose="020B0502040204020203" pitchFamily="34" charset="0"/>
                    <a:ea typeface="宋体" panose="02010600030101010101" pitchFamily="2" charset="-122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2" name="矩形 91"/>
                <p:cNvSpPr/>
                <p:nvPr/>
              </p:nvSpPr>
              <p:spPr>
                <a:xfrm>
                  <a:off x="2218221" y="1598685"/>
                  <a:ext cx="1761583" cy="77607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 defTabSz="342805">
                    <a:lnSpc>
                      <a:spcPts val="2000"/>
                    </a:lnSpc>
                    <a:defRPr/>
                  </a:pPr>
                  <a:r>
                    <a:rPr lang="en-US" altLang="zh-CN" sz="900" b="1" kern="0" dirty="0">
                      <a:solidFill>
                        <a:srgbClr val="262E31"/>
                      </a:solidFill>
                      <a:latin typeface="Segoe UI" panose="020B0502040204020203" pitchFamily="34" charset="0"/>
                      <a:ea typeface="微软雅黑" panose="020B0503020204020204" pitchFamily="34" charset="-122"/>
                      <a:cs typeface="Segoe UI" panose="020B0502040204020203" pitchFamily="34" charset="0"/>
                    </a:rPr>
                    <a:t>Facial Recognition</a:t>
                  </a:r>
                </a:p>
              </p:txBody>
            </p:sp>
          </p:grpSp>
          <p:pic>
            <p:nvPicPr>
              <p:cNvPr id="9" name="Picture 48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8493760" y="3177174"/>
                <a:ext cx="1303973" cy="605070"/>
              </a:xfrm>
              <a:prstGeom prst="rect">
                <a:avLst/>
              </a:prstGeom>
              <a:grpFill/>
              <a:ln>
                <a:noFill/>
              </a:ln>
            </p:spPr>
          </p:pic>
          <p:sp>
            <p:nvSpPr>
              <p:cNvPr id="10" name="椭圆 9"/>
              <p:cNvSpPr/>
              <p:nvPr/>
            </p:nvSpPr>
            <p:spPr>
              <a:xfrm>
                <a:off x="8739855" y="3333505"/>
                <a:ext cx="346355" cy="69246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wrap="none" rtlCol="0" anchor="ctr">
                <a:spAutoFit/>
              </a:bodyPr>
              <a:lstStyle/>
              <a:p>
                <a:pPr algn="ctr" defTabSz="914378"/>
                <a:endParaRPr lang="zh-CN" altLang="en-US" sz="1800" b="1" dirty="0">
                  <a:solidFill>
                    <a:srgbClr val="262E31"/>
                  </a:solidFill>
                  <a:latin typeface="Segoe UI" panose="020B0502040204020203" pitchFamily="34" charset="0"/>
                  <a:ea typeface="宋体" panose="02010600030101010101" pitchFamily="2" charset="-122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210555" y="2850600"/>
              <a:ext cx="1515799" cy="1093167"/>
              <a:chOff x="6645911" y="4934307"/>
              <a:chExt cx="1515799" cy="1093167"/>
            </a:xfrm>
          </p:grpSpPr>
          <p:sp>
            <p:nvSpPr>
              <p:cNvPr id="27" name="矩形 91"/>
              <p:cNvSpPr/>
              <p:nvPr/>
            </p:nvSpPr>
            <p:spPr>
              <a:xfrm>
                <a:off x="6645911" y="5562390"/>
                <a:ext cx="1515799" cy="46508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 defTabSz="342805">
                  <a:lnSpc>
                    <a:spcPts val="2000"/>
                  </a:lnSpc>
                </a:pPr>
                <a:r>
                  <a:rPr lang="en-US" altLang="zh-CN" sz="900" b="1" kern="0" dirty="0">
                    <a:solidFill>
                      <a:srgbClr val="262E31"/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</a:rPr>
                  <a:t>Vehicle Detection</a:t>
                </a:r>
              </a:p>
            </p:txBody>
          </p:sp>
          <p:pic>
            <p:nvPicPr>
              <p:cNvPr id="28" name="Picture 50"/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692856" y="4934307"/>
                <a:ext cx="1369234" cy="531597"/>
              </a:xfrm>
              <a:prstGeom prst="rect">
                <a:avLst/>
              </a:prstGeom>
              <a:ln>
                <a:noFill/>
              </a:ln>
            </p:spPr>
          </p:pic>
        </p:grp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6516" y="2666051"/>
              <a:ext cx="1524997" cy="888086"/>
            </a:xfrm>
            <a:prstGeom prst="rect">
              <a:avLst/>
            </a:prstGeom>
          </p:spPr>
        </p:pic>
        <p:grpSp>
          <p:nvGrpSpPr>
            <p:cNvPr id="39" name="组合 38"/>
            <p:cNvGrpSpPr/>
            <p:nvPr/>
          </p:nvGrpSpPr>
          <p:grpSpPr>
            <a:xfrm>
              <a:off x="2789139" y="1333828"/>
              <a:ext cx="744172" cy="870769"/>
              <a:chOff x="4556049" y="2040744"/>
              <a:chExt cx="744172" cy="870769"/>
            </a:xfrm>
          </p:grpSpPr>
          <p:pic>
            <p:nvPicPr>
              <p:cNvPr id="38" name="图片 37"/>
              <p:cNvPicPr>
                <a:picLocks noChangeAspect="1"/>
              </p:cNvPicPr>
              <p:nvPr/>
            </p:nvPicPr>
            <p:blipFill rotWithShape="1">
              <a:blip r:embed="rId7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5155" b="97423" l="1509" r="98491">
                            <a14:foregroundMark x1="11887" y1="14175" x2="11887" y2="14175"/>
                            <a14:foregroundMark x1="11887" y1="14175" x2="11132" y2="89691"/>
                            <a14:foregroundMark x1="11132" y1="89691" x2="9623" y2="89175"/>
                            <a14:foregroundMark x1="17170" y1="35052" x2="16792" y2="50000"/>
                            <a14:foregroundMark x1="34717" y1="20103" x2="34717" y2="20103"/>
                            <a14:foregroundMark x1="34717" y1="20103" x2="31698" y2="79897"/>
                            <a14:foregroundMark x1="37358" y1="34021" x2="37358" y2="49485"/>
                            <a14:foregroundMark x1="33585" y1="15206" x2="36226" y2="22165"/>
                            <a14:foregroundMark x1="32453" y1="15206" x2="37358" y2="14175"/>
                            <a14:foregroundMark x1="37358" y1="14175" x2="37358" y2="15722"/>
                            <a14:foregroundMark x1="38491" y1="77835" x2="37358" y2="87371"/>
                            <a14:foregroundMark x1="84528" y1="12629" x2="84528" y2="12629"/>
                            <a14:foregroundMark x1="84528" y1="12629" x2="85660" y2="93814"/>
                            <a14:foregroundMark x1="90566" y1="29124" x2="88302" y2="93299"/>
                            <a14:foregroundMark x1="76415" y1="38144" x2="78302" y2="59536"/>
                            <a14:foregroundMark x1="95472" y1="31701" x2="93585" y2="60825"/>
                            <a14:foregroundMark x1="27547" y1="39948" x2="27547" y2="39948"/>
                            <a14:foregroundMark x1="27547" y1="39948" x2="28679" y2="56443"/>
                            <a14:foregroundMark x1="41887" y1="38660" x2="42264" y2="58505"/>
                            <a14:foregroundMark x1="15283" y1="73454" x2="14151" y2="91237"/>
                            <a14:foregroundMark x1="35472" y1="30670" x2="38491" y2="36598"/>
                            <a14:foregroundMark x1="33962" y1="37629" x2="34717" y2="48454"/>
                            <a14:foregroundMark x1="76981" y1="27320" x2="89623" y2="56186"/>
                            <a14:foregroundMark x1="58679" y1="9278" x2="59245" y2="92784"/>
                            <a14:foregroundMark x1="19245" y1="29639" x2="15660" y2="43299"/>
                            <a14:foregroundMark x1="85849" y1="10825" x2="85849" y2="10825"/>
                            <a14:foregroundMark x1="85849" y1="10825" x2="86792" y2="14175"/>
                          </a14:backgroundRemoval>
                        </a14:imgEffect>
                      </a14:imgLayer>
                    </a14:imgProps>
                  </a:ext>
                </a:extLst>
              </a:blip>
              <a:srcRect r="76019"/>
              <a:stretch/>
            </p:blipFill>
            <p:spPr>
              <a:xfrm>
                <a:off x="4808539" y="2040744"/>
                <a:ext cx="180707" cy="52812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7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5155" b="97423" l="1509" r="98491">
                            <a14:foregroundMark x1="11887" y1="14175" x2="11887" y2="14175"/>
                            <a14:foregroundMark x1="11887" y1="14175" x2="11132" y2="89691"/>
                            <a14:foregroundMark x1="11132" y1="89691" x2="9623" y2="89175"/>
                            <a14:foregroundMark x1="17170" y1="35052" x2="16792" y2="50000"/>
                            <a14:foregroundMark x1="34717" y1="20103" x2="34717" y2="20103"/>
                            <a14:foregroundMark x1="34717" y1="20103" x2="31698" y2="79897"/>
                            <a14:foregroundMark x1="37358" y1="34021" x2="37358" y2="49485"/>
                            <a14:foregroundMark x1="33585" y1="15206" x2="36226" y2="22165"/>
                            <a14:foregroundMark x1="32453" y1="15206" x2="37358" y2="14175"/>
                            <a14:foregroundMark x1="37358" y1="14175" x2="37358" y2="15722"/>
                            <a14:foregroundMark x1="38491" y1="77835" x2="37358" y2="87371"/>
                            <a14:foregroundMark x1="84528" y1="12629" x2="84528" y2="12629"/>
                            <a14:foregroundMark x1="84528" y1="12629" x2="85660" y2="93814"/>
                            <a14:foregroundMark x1="90566" y1="29124" x2="88302" y2="93299"/>
                            <a14:foregroundMark x1="76415" y1="38144" x2="78302" y2="59536"/>
                            <a14:foregroundMark x1="95472" y1="31701" x2="93585" y2="60825"/>
                            <a14:foregroundMark x1="27547" y1="39948" x2="27547" y2="39948"/>
                            <a14:foregroundMark x1="27547" y1="39948" x2="28679" y2="56443"/>
                            <a14:foregroundMark x1="41887" y1="38660" x2="42264" y2="58505"/>
                            <a14:foregroundMark x1="15283" y1="73454" x2="14151" y2="91237"/>
                            <a14:foregroundMark x1="35472" y1="30670" x2="38491" y2="36598"/>
                            <a14:foregroundMark x1="33962" y1="37629" x2="34717" y2="48454"/>
                            <a14:foregroundMark x1="76981" y1="27320" x2="89623" y2="56186"/>
                            <a14:foregroundMark x1="58679" y1="9278" x2="59245" y2="92784"/>
                            <a14:foregroundMark x1="19245" y1="29639" x2="15660" y2="43299"/>
                            <a14:foregroundMark x1="85849" y1="10825" x2="85849" y2="10825"/>
                            <a14:foregroundMark x1="85849" y1="10825" x2="86792" y2="14175"/>
                          </a14:backgroundRemoval>
                        </a14:imgEffect>
                      </a14:imgLayer>
                    </a14:imgProps>
                  </a:ext>
                </a:extLst>
              </a:blip>
              <a:srcRect l="45785" r="28016"/>
              <a:stretch/>
            </p:blipFill>
            <p:spPr>
              <a:xfrm>
                <a:off x="4644230" y="2180106"/>
                <a:ext cx="232715" cy="62253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 rotWithShape="1">
              <a:blip r:embed="rId7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5155" b="97423" l="1509" r="98491">
                            <a14:foregroundMark x1="11887" y1="14175" x2="11887" y2="14175"/>
                            <a14:foregroundMark x1="11887" y1="14175" x2="11132" y2="89691"/>
                            <a14:foregroundMark x1="11132" y1="89691" x2="9623" y2="89175"/>
                            <a14:foregroundMark x1="17170" y1="35052" x2="16792" y2="50000"/>
                            <a14:foregroundMark x1="34717" y1="20103" x2="34717" y2="20103"/>
                            <a14:foregroundMark x1="34717" y1="20103" x2="31698" y2="79897"/>
                            <a14:foregroundMark x1="37358" y1="34021" x2="37358" y2="49485"/>
                            <a14:foregroundMark x1="33585" y1="15206" x2="36226" y2="22165"/>
                            <a14:foregroundMark x1="32453" y1="15206" x2="37358" y2="14175"/>
                            <a14:foregroundMark x1="37358" y1="14175" x2="37358" y2="15722"/>
                            <a14:foregroundMark x1="38491" y1="77835" x2="37358" y2="87371"/>
                            <a14:foregroundMark x1="84528" y1="12629" x2="84528" y2="12629"/>
                            <a14:foregroundMark x1="84528" y1="12629" x2="85660" y2="93814"/>
                            <a14:foregroundMark x1="90566" y1="29124" x2="88302" y2="93299"/>
                            <a14:foregroundMark x1="76415" y1="38144" x2="78302" y2="59536"/>
                            <a14:foregroundMark x1="95472" y1="31701" x2="93585" y2="60825"/>
                            <a14:foregroundMark x1="27547" y1="39948" x2="27547" y2="39948"/>
                            <a14:foregroundMark x1="27547" y1="39948" x2="28679" y2="56443"/>
                            <a14:foregroundMark x1="41887" y1="38660" x2="42264" y2="58505"/>
                            <a14:foregroundMark x1="15283" y1="73454" x2="14151" y2="91237"/>
                            <a14:foregroundMark x1="35472" y1="30670" x2="38491" y2="36598"/>
                            <a14:foregroundMark x1="33962" y1="37629" x2="34717" y2="48454"/>
                            <a14:foregroundMark x1="76981" y1="27320" x2="89623" y2="56186"/>
                            <a14:foregroundMark x1="58679" y1="9278" x2="59245" y2="92784"/>
                            <a14:foregroundMark x1="19245" y1="29639" x2="15660" y2="43299"/>
                            <a14:foregroundMark x1="85849" y1="10825" x2="85849" y2="10825"/>
                            <a14:foregroundMark x1="85849" y1="10825" x2="86792" y2="14175"/>
                          </a14:backgroundRemoval>
                        </a14:imgEffect>
                      </a14:imgLayer>
                    </a14:imgProps>
                  </a:ext>
                </a:extLst>
              </a:blip>
              <a:srcRect r="76019"/>
              <a:stretch/>
            </p:blipFill>
            <p:spPr>
              <a:xfrm>
                <a:off x="4915460" y="2172353"/>
                <a:ext cx="213008" cy="62253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7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5155" b="97423" l="1509" r="98491">
                            <a14:foregroundMark x1="11887" y1="14175" x2="11887" y2="14175"/>
                            <a14:foregroundMark x1="11887" y1="14175" x2="11132" y2="89691"/>
                            <a14:foregroundMark x1="11132" y1="89691" x2="9623" y2="89175"/>
                            <a14:foregroundMark x1="17170" y1="35052" x2="16792" y2="50000"/>
                            <a14:foregroundMark x1="34717" y1="20103" x2="34717" y2="20103"/>
                            <a14:foregroundMark x1="34717" y1="20103" x2="31698" y2="79897"/>
                            <a14:foregroundMark x1="37358" y1="34021" x2="37358" y2="49485"/>
                            <a14:foregroundMark x1="33585" y1="15206" x2="36226" y2="22165"/>
                            <a14:foregroundMark x1="32453" y1="15206" x2="37358" y2="14175"/>
                            <a14:foregroundMark x1="37358" y1="14175" x2="37358" y2="15722"/>
                            <a14:foregroundMark x1="38491" y1="77835" x2="37358" y2="87371"/>
                            <a14:foregroundMark x1="84528" y1="12629" x2="84528" y2="12629"/>
                            <a14:foregroundMark x1="84528" y1="12629" x2="85660" y2="93814"/>
                            <a14:foregroundMark x1="90566" y1="29124" x2="88302" y2="93299"/>
                            <a14:foregroundMark x1="76415" y1="38144" x2="78302" y2="59536"/>
                            <a14:foregroundMark x1="95472" y1="31701" x2="93585" y2="60825"/>
                            <a14:foregroundMark x1="27547" y1="39948" x2="27547" y2="39948"/>
                            <a14:foregroundMark x1="27547" y1="39948" x2="28679" y2="56443"/>
                            <a14:foregroundMark x1="41887" y1="38660" x2="42264" y2="58505"/>
                            <a14:foregroundMark x1="15283" y1="73454" x2="14151" y2="91237"/>
                            <a14:foregroundMark x1="35472" y1="30670" x2="38491" y2="36598"/>
                            <a14:foregroundMark x1="33962" y1="37629" x2="34717" y2="48454"/>
                            <a14:foregroundMark x1="76981" y1="27320" x2="89623" y2="56186"/>
                            <a14:foregroundMark x1="58679" y1="9278" x2="59245" y2="92784"/>
                            <a14:foregroundMark x1="19245" y1="29639" x2="15660" y2="43299"/>
                            <a14:foregroundMark x1="85849" y1="10825" x2="85849" y2="10825"/>
                            <a14:foregroundMark x1="85849" y1="10825" x2="86792" y2="14175"/>
                          </a14:backgroundRemoval>
                        </a14:imgEffect>
                      </a14:imgLayer>
                    </a14:imgProps>
                  </a:ext>
                </a:extLst>
              </a:blip>
              <a:srcRect l="45785" r="28016"/>
              <a:stretch/>
            </p:blipFill>
            <p:spPr>
              <a:xfrm>
                <a:off x="4785209" y="2286006"/>
                <a:ext cx="232715" cy="62253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 rotWithShape="1">
              <a:blip r:embed="rId7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5155" b="97423" l="1509" r="98491">
                            <a14:foregroundMark x1="11887" y1="14175" x2="11887" y2="14175"/>
                            <a14:foregroundMark x1="11887" y1="14175" x2="11132" y2="89691"/>
                            <a14:foregroundMark x1="11132" y1="89691" x2="9623" y2="89175"/>
                            <a14:foregroundMark x1="17170" y1="35052" x2="16792" y2="50000"/>
                            <a14:foregroundMark x1="34717" y1="20103" x2="34717" y2="20103"/>
                            <a14:foregroundMark x1="34717" y1="20103" x2="31698" y2="79897"/>
                            <a14:foregroundMark x1="37358" y1="34021" x2="37358" y2="49485"/>
                            <a14:foregroundMark x1="33585" y1="15206" x2="36226" y2="22165"/>
                            <a14:foregroundMark x1="32453" y1="15206" x2="37358" y2="14175"/>
                            <a14:foregroundMark x1="37358" y1="14175" x2="37358" y2="15722"/>
                            <a14:foregroundMark x1="38491" y1="77835" x2="37358" y2="87371"/>
                            <a14:foregroundMark x1="84528" y1="12629" x2="84528" y2="12629"/>
                            <a14:foregroundMark x1="84528" y1="12629" x2="85660" y2="93814"/>
                            <a14:foregroundMark x1="90566" y1="29124" x2="88302" y2="93299"/>
                            <a14:foregroundMark x1="76415" y1="38144" x2="78302" y2="59536"/>
                            <a14:foregroundMark x1="95472" y1="31701" x2="93585" y2="60825"/>
                            <a14:foregroundMark x1="27547" y1="39948" x2="27547" y2="39948"/>
                            <a14:foregroundMark x1="27547" y1="39948" x2="28679" y2="56443"/>
                            <a14:foregroundMark x1="41887" y1="38660" x2="42264" y2="58505"/>
                            <a14:foregroundMark x1="15283" y1="73454" x2="14151" y2="91237"/>
                            <a14:foregroundMark x1="35472" y1="30670" x2="38491" y2="36598"/>
                            <a14:foregroundMark x1="33962" y1="37629" x2="34717" y2="48454"/>
                            <a14:foregroundMark x1="76981" y1="27320" x2="89623" y2="56186"/>
                            <a14:foregroundMark x1="58679" y1="9278" x2="59245" y2="92784"/>
                            <a14:foregroundMark x1="19245" y1="29639" x2="15660" y2="43299"/>
                            <a14:foregroundMark x1="85849" y1="10825" x2="85849" y2="10825"/>
                            <a14:foregroundMark x1="85849" y1="10825" x2="86792" y2="14175"/>
                          </a14:backgroundRemoval>
                        </a14:imgEffect>
                      </a14:imgLayer>
                    </a14:imgProps>
                  </a:ext>
                </a:extLst>
              </a:blip>
              <a:srcRect r="76019"/>
              <a:stretch/>
            </p:blipFill>
            <p:spPr>
              <a:xfrm>
                <a:off x="4556049" y="2268228"/>
                <a:ext cx="213008" cy="62253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7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5155" b="97423" l="1509" r="98491">
                            <a14:foregroundMark x1="11887" y1="14175" x2="11887" y2="14175"/>
                            <a14:foregroundMark x1="11887" y1="14175" x2="11132" y2="89691"/>
                            <a14:foregroundMark x1="11132" y1="89691" x2="9623" y2="89175"/>
                            <a14:foregroundMark x1="17170" y1="35052" x2="16792" y2="50000"/>
                            <a14:foregroundMark x1="34717" y1="20103" x2="34717" y2="20103"/>
                            <a14:foregroundMark x1="34717" y1="20103" x2="31698" y2="79897"/>
                            <a14:foregroundMark x1="37358" y1="34021" x2="37358" y2="49485"/>
                            <a14:foregroundMark x1="33585" y1="15206" x2="36226" y2="22165"/>
                            <a14:foregroundMark x1="32453" y1="15206" x2="37358" y2="14175"/>
                            <a14:foregroundMark x1="37358" y1="14175" x2="37358" y2="15722"/>
                            <a14:foregroundMark x1="38491" y1="77835" x2="37358" y2="87371"/>
                            <a14:foregroundMark x1="84528" y1="12629" x2="84528" y2="12629"/>
                            <a14:foregroundMark x1="84528" y1="12629" x2="85660" y2="93814"/>
                            <a14:foregroundMark x1="90566" y1="29124" x2="88302" y2="93299"/>
                            <a14:foregroundMark x1="76415" y1="38144" x2="78302" y2="59536"/>
                            <a14:foregroundMark x1="95472" y1="31701" x2="93585" y2="60825"/>
                            <a14:foregroundMark x1="27547" y1="39948" x2="27547" y2="39948"/>
                            <a14:foregroundMark x1="27547" y1="39948" x2="28679" y2="56443"/>
                            <a14:foregroundMark x1="41887" y1="38660" x2="42264" y2="58505"/>
                            <a14:foregroundMark x1="15283" y1="73454" x2="14151" y2="91237"/>
                            <a14:foregroundMark x1="35472" y1="30670" x2="38491" y2="36598"/>
                            <a14:foregroundMark x1="33962" y1="37629" x2="34717" y2="48454"/>
                            <a14:foregroundMark x1="76981" y1="27320" x2="89623" y2="56186"/>
                            <a14:foregroundMark x1="58679" y1="9278" x2="59245" y2="92784"/>
                            <a14:foregroundMark x1="19245" y1="29639" x2="15660" y2="43299"/>
                            <a14:foregroundMark x1="85849" y1="10825" x2="85849" y2="10825"/>
                            <a14:foregroundMark x1="85849" y1="10825" x2="86792" y2="14175"/>
                          </a14:backgroundRemoval>
                        </a14:imgEffect>
                      </a14:imgLayer>
                    </a14:imgProps>
                  </a:ext>
                </a:extLst>
              </a:blip>
              <a:srcRect l="45785" r="28016"/>
              <a:stretch/>
            </p:blipFill>
            <p:spPr>
              <a:xfrm>
                <a:off x="5081035" y="2133837"/>
                <a:ext cx="219186" cy="58634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 rotWithShape="1">
              <a:blip r:embed="rId7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5155" b="97423" l="1509" r="98491">
                            <a14:foregroundMark x1="11887" y1="14175" x2="11887" y2="14175"/>
                            <a14:foregroundMark x1="11887" y1="14175" x2="11132" y2="89691"/>
                            <a14:foregroundMark x1="11132" y1="89691" x2="9623" y2="89175"/>
                            <a14:foregroundMark x1="17170" y1="35052" x2="16792" y2="50000"/>
                            <a14:foregroundMark x1="34717" y1="20103" x2="34717" y2="20103"/>
                            <a14:foregroundMark x1="34717" y1="20103" x2="31698" y2="79897"/>
                            <a14:foregroundMark x1="37358" y1="34021" x2="37358" y2="49485"/>
                            <a14:foregroundMark x1="33585" y1="15206" x2="36226" y2="22165"/>
                            <a14:foregroundMark x1="32453" y1="15206" x2="37358" y2="14175"/>
                            <a14:foregroundMark x1="37358" y1="14175" x2="37358" y2="15722"/>
                            <a14:foregroundMark x1="38491" y1="77835" x2="37358" y2="87371"/>
                            <a14:foregroundMark x1="84528" y1="12629" x2="84528" y2="12629"/>
                            <a14:foregroundMark x1="84528" y1="12629" x2="85660" y2="93814"/>
                            <a14:foregroundMark x1="90566" y1="29124" x2="88302" y2="93299"/>
                            <a14:foregroundMark x1="76415" y1="38144" x2="78302" y2="59536"/>
                            <a14:foregroundMark x1="95472" y1="31701" x2="93585" y2="60825"/>
                            <a14:foregroundMark x1="27547" y1="39948" x2="27547" y2="39948"/>
                            <a14:foregroundMark x1="27547" y1="39948" x2="28679" y2="56443"/>
                            <a14:foregroundMark x1="41887" y1="38660" x2="42264" y2="58505"/>
                            <a14:foregroundMark x1="15283" y1="73454" x2="14151" y2="91237"/>
                            <a14:foregroundMark x1="35472" y1="30670" x2="38491" y2="36598"/>
                            <a14:foregroundMark x1="33962" y1="37629" x2="34717" y2="48454"/>
                            <a14:foregroundMark x1="76981" y1="27320" x2="89623" y2="56186"/>
                            <a14:foregroundMark x1="58679" y1="9278" x2="59245" y2="92784"/>
                            <a14:foregroundMark x1="19245" y1="29639" x2="15660" y2="43299"/>
                            <a14:foregroundMark x1="85849" y1="10825" x2="85849" y2="10825"/>
                            <a14:foregroundMark x1="85849" y1="10825" x2="86792" y2="14175"/>
                          </a14:backgroundRemoval>
                        </a14:imgEffect>
                      </a14:imgLayer>
                    </a14:imgProps>
                  </a:ext>
                </a:extLst>
              </a:blip>
              <a:srcRect l="45785" r="28016"/>
              <a:stretch/>
            </p:blipFill>
            <p:spPr>
              <a:xfrm>
                <a:off x="5009631" y="2291162"/>
                <a:ext cx="231900" cy="62035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40" name="矩形 39"/>
            <p:cNvSpPr/>
            <p:nvPr/>
          </p:nvSpPr>
          <p:spPr>
            <a:xfrm>
              <a:off x="2557716" y="2218862"/>
              <a:ext cx="1289242" cy="465084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 defTabSz="342805">
                <a:lnSpc>
                  <a:spcPts val="2000"/>
                </a:lnSpc>
              </a:pPr>
              <a:r>
                <a:rPr lang="en-US" altLang="zh-CN" sz="900" b="1" kern="0" dirty="0">
                  <a:solidFill>
                    <a:srgbClr val="262E3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Human Crowd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717363" y="3499821"/>
              <a:ext cx="1458092" cy="465084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 defTabSz="342805">
                <a:lnSpc>
                  <a:spcPts val="2000"/>
                </a:lnSpc>
              </a:pPr>
              <a:r>
                <a:rPr lang="en-US" altLang="zh-CN" sz="900" b="1" kern="0" dirty="0">
                  <a:solidFill>
                    <a:srgbClr val="262E3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Human Behavior</a:t>
              </a: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9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381" y="2987051"/>
              <a:ext cx="616805" cy="339445"/>
            </a:xfrm>
            <a:prstGeom prst="rect">
              <a:avLst/>
            </a:prstGeom>
          </p:spPr>
        </p:pic>
        <p:sp>
          <p:nvSpPr>
            <p:cNvPr id="48" name="矩形 91"/>
            <p:cNvSpPr/>
            <p:nvPr/>
          </p:nvSpPr>
          <p:spPr>
            <a:xfrm>
              <a:off x="3589590" y="3478072"/>
              <a:ext cx="671552" cy="465084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 defTabSz="342805">
                <a:lnSpc>
                  <a:spcPts val="2000"/>
                </a:lnSpc>
              </a:pPr>
              <a:r>
                <a:rPr lang="en-US" altLang="zh-CN" sz="900" b="1" kern="0" dirty="0">
                  <a:solidFill>
                    <a:srgbClr val="262E3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ANPR</a:t>
              </a:r>
            </a:p>
          </p:txBody>
        </p:sp>
      </p:grpSp>
      <p:grpSp>
        <p:nvGrpSpPr>
          <p:cNvPr id="1022" name="组合 1021"/>
          <p:cNvGrpSpPr/>
          <p:nvPr/>
        </p:nvGrpSpPr>
        <p:grpSpPr>
          <a:xfrm>
            <a:off x="4099938" y="1109544"/>
            <a:ext cx="4977962" cy="2057190"/>
            <a:chOff x="667526" y="3022212"/>
            <a:chExt cx="6637282" cy="2742919"/>
          </a:xfrm>
        </p:grpSpPr>
        <p:sp>
          <p:nvSpPr>
            <p:cNvPr id="565" name="Freeform 371"/>
            <p:cNvSpPr>
              <a:spLocks noChangeArrowheads="1"/>
            </p:cNvSpPr>
            <p:nvPr/>
          </p:nvSpPr>
          <p:spPr bwMode="auto">
            <a:xfrm>
              <a:off x="5333800" y="3588258"/>
              <a:ext cx="374662" cy="239788"/>
            </a:xfrm>
            <a:custGeom>
              <a:avLst/>
              <a:gdLst>
                <a:gd name="T0" fmla="*/ 1147 w 1153"/>
                <a:gd name="T1" fmla="*/ 419 h 738"/>
                <a:gd name="T2" fmla="*/ 1147 w 1153"/>
                <a:gd name="T3" fmla="*/ 419 h 738"/>
                <a:gd name="T4" fmla="*/ 1147 w 1153"/>
                <a:gd name="T5" fmla="*/ 409 h 738"/>
                <a:gd name="T6" fmla="*/ 1098 w 1153"/>
                <a:gd name="T7" fmla="*/ 313 h 738"/>
                <a:gd name="T8" fmla="*/ 964 w 1153"/>
                <a:gd name="T9" fmla="*/ 248 h 738"/>
                <a:gd name="T10" fmla="*/ 905 w 1153"/>
                <a:gd name="T11" fmla="*/ 254 h 738"/>
                <a:gd name="T12" fmla="*/ 727 w 1153"/>
                <a:gd name="T13" fmla="*/ 108 h 738"/>
                <a:gd name="T14" fmla="*/ 619 w 1153"/>
                <a:gd name="T15" fmla="*/ 135 h 738"/>
                <a:gd name="T16" fmla="*/ 458 w 1153"/>
                <a:gd name="T17" fmla="*/ 0 h 738"/>
                <a:gd name="T18" fmla="*/ 259 w 1153"/>
                <a:gd name="T19" fmla="*/ 173 h 738"/>
                <a:gd name="T20" fmla="*/ 275 w 1153"/>
                <a:gd name="T21" fmla="*/ 264 h 738"/>
                <a:gd name="T22" fmla="*/ 183 w 1153"/>
                <a:gd name="T23" fmla="*/ 227 h 738"/>
                <a:gd name="T24" fmla="*/ 6 w 1153"/>
                <a:gd name="T25" fmla="*/ 376 h 738"/>
                <a:gd name="T26" fmla="*/ 162 w 1153"/>
                <a:gd name="T27" fmla="*/ 554 h 738"/>
                <a:gd name="T28" fmla="*/ 194 w 1153"/>
                <a:gd name="T29" fmla="*/ 554 h 738"/>
                <a:gd name="T30" fmla="*/ 210 w 1153"/>
                <a:gd name="T31" fmla="*/ 624 h 738"/>
                <a:gd name="T32" fmla="*/ 350 w 1153"/>
                <a:gd name="T33" fmla="*/ 721 h 738"/>
                <a:gd name="T34" fmla="*/ 436 w 1153"/>
                <a:gd name="T35" fmla="*/ 705 h 738"/>
                <a:gd name="T36" fmla="*/ 485 w 1153"/>
                <a:gd name="T37" fmla="*/ 667 h 738"/>
                <a:gd name="T38" fmla="*/ 522 w 1153"/>
                <a:gd name="T39" fmla="*/ 699 h 738"/>
                <a:gd name="T40" fmla="*/ 619 w 1153"/>
                <a:gd name="T41" fmla="*/ 732 h 738"/>
                <a:gd name="T42" fmla="*/ 722 w 1153"/>
                <a:gd name="T43" fmla="*/ 710 h 738"/>
                <a:gd name="T44" fmla="*/ 808 w 1153"/>
                <a:gd name="T45" fmla="*/ 640 h 738"/>
                <a:gd name="T46" fmla="*/ 824 w 1153"/>
                <a:gd name="T47" fmla="*/ 608 h 738"/>
                <a:gd name="T48" fmla="*/ 937 w 1153"/>
                <a:gd name="T49" fmla="*/ 651 h 738"/>
                <a:gd name="T50" fmla="*/ 1082 w 1153"/>
                <a:gd name="T51" fmla="*/ 602 h 738"/>
                <a:gd name="T52" fmla="*/ 1136 w 1153"/>
                <a:gd name="T53" fmla="*/ 516 h 738"/>
                <a:gd name="T54" fmla="*/ 1147 w 1153"/>
                <a:gd name="T55" fmla="*/ 419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3" h="738">
                  <a:moveTo>
                    <a:pt x="1147" y="419"/>
                  </a:moveTo>
                  <a:lnTo>
                    <a:pt x="1147" y="419"/>
                  </a:lnTo>
                  <a:cubicBezTo>
                    <a:pt x="1147" y="414"/>
                    <a:pt x="1147" y="409"/>
                    <a:pt x="1147" y="409"/>
                  </a:cubicBezTo>
                  <a:cubicBezTo>
                    <a:pt x="1136" y="371"/>
                    <a:pt x="1125" y="339"/>
                    <a:pt x="1098" y="313"/>
                  </a:cubicBezTo>
                  <a:cubicBezTo>
                    <a:pt x="1066" y="275"/>
                    <a:pt x="1018" y="254"/>
                    <a:pt x="964" y="248"/>
                  </a:cubicBezTo>
                  <a:cubicBezTo>
                    <a:pt x="948" y="248"/>
                    <a:pt x="926" y="248"/>
                    <a:pt x="905" y="254"/>
                  </a:cubicBezTo>
                  <a:cubicBezTo>
                    <a:pt x="883" y="173"/>
                    <a:pt x="813" y="108"/>
                    <a:pt x="727" y="108"/>
                  </a:cubicBezTo>
                  <a:cubicBezTo>
                    <a:pt x="689" y="108"/>
                    <a:pt x="652" y="119"/>
                    <a:pt x="619" y="135"/>
                  </a:cubicBezTo>
                  <a:cubicBezTo>
                    <a:pt x="598" y="60"/>
                    <a:pt x="533" y="0"/>
                    <a:pt x="458" y="0"/>
                  </a:cubicBezTo>
                  <a:cubicBezTo>
                    <a:pt x="355" y="0"/>
                    <a:pt x="264" y="65"/>
                    <a:pt x="259" y="173"/>
                  </a:cubicBezTo>
                  <a:cubicBezTo>
                    <a:pt x="253" y="200"/>
                    <a:pt x="264" y="232"/>
                    <a:pt x="275" y="264"/>
                  </a:cubicBezTo>
                  <a:cubicBezTo>
                    <a:pt x="248" y="243"/>
                    <a:pt x="221" y="227"/>
                    <a:pt x="183" y="227"/>
                  </a:cubicBezTo>
                  <a:cubicBezTo>
                    <a:pt x="92" y="227"/>
                    <a:pt x="16" y="286"/>
                    <a:pt x="6" y="376"/>
                  </a:cubicBezTo>
                  <a:cubicBezTo>
                    <a:pt x="0" y="463"/>
                    <a:pt x="70" y="554"/>
                    <a:pt x="162" y="554"/>
                  </a:cubicBezTo>
                  <a:cubicBezTo>
                    <a:pt x="173" y="554"/>
                    <a:pt x="183" y="554"/>
                    <a:pt x="194" y="554"/>
                  </a:cubicBezTo>
                  <a:cubicBezTo>
                    <a:pt x="194" y="576"/>
                    <a:pt x="199" y="602"/>
                    <a:pt x="210" y="624"/>
                  </a:cubicBezTo>
                  <a:cubicBezTo>
                    <a:pt x="237" y="678"/>
                    <a:pt x="291" y="716"/>
                    <a:pt x="350" y="721"/>
                  </a:cubicBezTo>
                  <a:cubicBezTo>
                    <a:pt x="382" y="721"/>
                    <a:pt x="409" y="716"/>
                    <a:pt x="436" y="705"/>
                  </a:cubicBezTo>
                  <a:cubicBezTo>
                    <a:pt x="458" y="694"/>
                    <a:pt x="474" y="683"/>
                    <a:pt x="485" y="667"/>
                  </a:cubicBezTo>
                  <a:cubicBezTo>
                    <a:pt x="496" y="678"/>
                    <a:pt x="512" y="689"/>
                    <a:pt x="522" y="699"/>
                  </a:cubicBezTo>
                  <a:cubicBezTo>
                    <a:pt x="549" y="721"/>
                    <a:pt x="582" y="732"/>
                    <a:pt x="619" y="732"/>
                  </a:cubicBezTo>
                  <a:cubicBezTo>
                    <a:pt x="652" y="737"/>
                    <a:pt x="689" y="726"/>
                    <a:pt x="722" y="710"/>
                  </a:cubicBezTo>
                  <a:cubicBezTo>
                    <a:pt x="754" y="699"/>
                    <a:pt x="781" y="667"/>
                    <a:pt x="808" y="640"/>
                  </a:cubicBezTo>
                  <a:cubicBezTo>
                    <a:pt x="813" y="629"/>
                    <a:pt x="819" y="619"/>
                    <a:pt x="824" y="608"/>
                  </a:cubicBezTo>
                  <a:cubicBezTo>
                    <a:pt x="856" y="635"/>
                    <a:pt x="894" y="651"/>
                    <a:pt x="937" y="651"/>
                  </a:cubicBezTo>
                  <a:cubicBezTo>
                    <a:pt x="991" y="656"/>
                    <a:pt x="1045" y="640"/>
                    <a:pt x="1082" y="602"/>
                  </a:cubicBezTo>
                  <a:cubicBezTo>
                    <a:pt x="1109" y="581"/>
                    <a:pt x="1125" y="549"/>
                    <a:pt x="1136" y="516"/>
                  </a:cubicBezTo>
                  <a:cubicBezTo>
                    <a:pt x="1152" y="484"/>
                    <a:pt x="1152" y="452"/>
                    <a:pt x="1147" y="4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66" name="Freeform 372"/>
            <p:cNvSpPr>
              <a:spLocks noChangeArrowheads="1"/>
            </p:cNvSpPr>
            <p:nvPr/>
          </p:nvSpPr>
          <p:spPr bwMode="auto">
            <a:xfrm>
              <a:off x="895279" y="3965889"/>
              <a:ext cx="305758" cy="222559"/>
            </a:xfrm>
            <a:custGeom>
              <a:avLst/>
              <a:gdLst>
                <a:gd name="T0" fmla="*/ 894 w 938"/>
                <a:gd name="T1" fmla="*/ 248 h 685"/>
                <a:gd name="T2" fmla="*/ 894 w 938"/>
                <a:gd name="T3" fmla="*/ 248 h 685"/>
                <a:gd name="T4" fmla="*/ 856 w 938"/>
                <a:gd name="T5" fmla="*/ 210 h 685"/>
                <a:gd name="T6" fmla="*/ 765 w 938"/>
                <a:gd name="T7" fmla="*/ 173 h 685"/>
                <a:gd name="T8" fmla="*/ 711 w 938"/>
                <a:gd name="T9" fmla="*/ 173 h 685"/>
                <a:gd name="T10" fmla="*/ 668 w 938"/>
                <a:gd name="T11" fmla="*/ 183 h 685"/>
                <a:gd name="T12" fmla="*/ 501 w 938"/>
                <a:gd name="T13" fmla="*/ 6 h 685"/>
                <a:gd name="T14" fmla="*/ 280 w 938"/>
                <a:gd name="T15" fmla="*/ 173 h 685"/>
                <a:gd name="T16" fmla="*/ 280 w 938"/>
                <a:gd name="T17" fmla="*/ 200 h 685"/>
                <a:gd name="T18" fmla="*/ 210 w 938"/>
                <a:gd name="T19" fmla="*/ 178 h 685"/>
                <a:gd name="T20" fmla="*/ 76 w 938"/>
                <a:gd name="T21" fmla="*/ 216 h 685"/>
                <a:gd name="T22" fmla="*/ 76 w 938"/>
                <a:gd name="T23" fmla="*/ 216 h 685"/>
                <a:gd name="T24" fmla="*/ 43 w 938"/>
                <a:gd name="T25" fmla="*/ 248 h 685"/>
                <a:gd name="T26" fmla="*/ 6 w 938"/>
                <a:gd name="T27" fmla="*/ 334 h 685"/>
                <a:gd name="T28" fmla="*/ 43 w 938"/>
                <a:gd name="T29" fmla="*/ 469 h 685"/>
                <a:gd name="T30" fmla="*/ 162 w 938"/>
                <a:gd name="T31" fmla="*/ 539 h 685"/>
                <a:gd name="T32" fmla="*/ 243 w 938"/>
                <a:gd name="T33" fmla="*/ 533 h 685"/>
                <a:gd name="T34" fmla="*/ 280 w 938"/>
                <a:gd name="T35" fmla="*/ 609 h 685"/>
                <a:gd name="T36" fmla="*/ 318 w 938"/>
                <a:gd name="T37" fmla="*/ 646 h 685"/>
                <a:gd name="T38" fmla="*/ 415 w 938"/>
                <a:gd name="T39" fmla="*/ 684 h 685"/>
                <a:gd name="T40" fmla="*/ 463 w 938"/>
                <a:gd name="T41" fmla="*/ 684 h 685"/>
                <a:gd name="T42" fmla="*/ 566 w 938"/>
                <a:gd name="T43" fmla="*/ 646 h 685"/>
                <a:gd name="T44" fmla="*/ 636 w 938"/>
                <a:gd name="T45" fmla="*/ 539 h 685"/>
                <a:gd name="T46" fmla="*/ 711 w 938"/>
                <a:gd name="T47" fmla="*/ 566 h 685"/>
                <a:gd name="T48" fmla="*/ 759 w 938"/>
                <a:gd name="T49" fmla="*/ 566 h 685"/>
                <a:gd name="T50" fmla="*/ 856 w 938"/>
                <a:gd name="T51" fmla="*/ 528 h 685"/>
                <a:gd name="T52" fmla="*/ 932 w 938"/>
                <a:gd name="T53" fmla="*/ 399 h 685"/>
                <a:gd name="T54" fmla="*/ 894 w 938"/>
                <a:gd name="T55" fmla="*/ 248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38" h="685">
                  <a:moveTo>
                    <a:pt x="894" y="248"/>
                  </a:moveTo>
                  <a:lnTo>
                    <a:pt x="894" y="248"/>
                  </a:lnTo>
                  <a:cubicBezTo>
                    <a:pt x="878" y="237"/>
                    <a:pt x="867" y="226"/>
                    <a:pt x="856" y="210"/>
                  </a:cubicBezTo>
                  <a:cubicBezTo>
                    <a:pt x="829" y="194"/>
                    <a:pt x="797" y="178"/>
                    <a:pt x="765" y="173"/>
                  </a:cubicBezTo>
                  <a:cubicBezTo>
                    <a:pt x="743" y="173"/>
                    <a:pt x="727" y="173"/>
                    <a:pt x="711" y="173"/>
                  </a:cubicBezTo>
                  <a:cubicBezTo>
                    <a:pt x="695" y="178"/>
                    <a:pt x="679" y="178"/>
                    <a:pt x="668" y="183"/>
                  </a:cubicBezTo>
                  <a:cubicBezTo>
                    <a:pt x="662" y="97"/>
                    <a:pt x="593" y="11"/>
                    <a:pt x="501" y="6"/>
                  </a:cubicBezTo>
                  <a:cubicBezTo>
                    <a:pt x="393" y="0"/>
                    <a:pt x="296" y="60"/>
                    <a:pt x="280" y="173"/>
                  </a:cubicBezTo>
                  <a:cubicBezTo>
                    <a:pt x="280" y="183"/>
                    <a:pt x="280" y="194"/>
                    <a:pt x="280" y="200"/>
                  </a:cubicBezTo>
                  <a:cubicBezTo>
                    <a:pt x="259" y="189"/>
                    <a:pt x="237" y="183"/>
                    <a:pt x="210" y="178"/>
                  </a:cubicBezTo>
                  <a:cubicBezTo>
                    <a:pt x="167" y="173"/>
                    <a:pt x="113" y="183"/>
                    <a:pt x="76" y="216"/>
                  </a:cubicBezTo>
                  <a:lnTo>
                    <a:pt x="76" y="216"/>
                  </a:lnTo>
                  <a:cubicBezTo>
                    <a:pt x="65" y="226"/>
                    <a:pt x="54" y="237"/>
                    <a:pt x="43" y="248"/>
                  </a:cubicBezTo>
                  <a:cubicBezTo>
                    <a:pt x="22" y="275"/>
                    <a:pt x="11" y="302"/>
                    <a:pt x="6" y="334"/>
                  </a:cubicBezTo>
                  <a:cubicBezTo>
                    <a:pt x="0" y="383"/>
                    <a:pt x="16" y="431"/>
                    <a:pt x="43" y="469"/>
                  </a:cubicBezTo>
                  <a:cubicBezTo>
                    <a:pt x="76" y="506"/>
                    <a:pt x="119" y="533"/>
                    <a:pt x="162" y="539"/>
                  </a:cubicBezTo>
                  <a:cubicBezTo>
                    <a:pt x="189" y="544"/>
                    <a:pt x="216" y="539"/>
                    <a:pt x="243" y="533"/>
                  </a:cubicBezTo>
                  <a:cubicBezTo>
                    <a:pt x="248" y="560"/>
                    <a:pt x="259" y="587"/>
                    <a:pt x="280" y="609"/>
                  </a:cubicBezTo>
                  <a:cubicBezTo>
                    <a:pt x="291" y="619"/>
                    <a:pt x="302" y="636"/>
                    <a:pt x="318" y="646"/>
                  </a:cubicBezTo>
                  <a:cubicBezTo>
                    <a:pt x="345" y="668"/>
                    <a:pt x="377" y="679"/>
                    <a:pt x="415" y="684"/>
                  </a:cubicBezTo>
                  <a:cubicBezTo>
                    <a:pt x="431" y="684"/>
                    <a:pt x="447" y="684"/>
                    <a:pt x="463" y="684"/>
                  </a:cubicBezTo>
                  <a:cubicBezTo>
                    <a:pt x="501" y="679"/>
                    <a:pt x="539" y="668"/>
                    <a:pt x="566" y="646"/>
                  </a:cubicBezTo>
                  <a:cubicBezTo>
                    <a:pt x="598" y="619"/>
                    <a:pt x="625" y="582"/>
                    <a:pt x="636" y="539"/>
                  </a:cubicBezTo>
                  <a:cubicBezTo>
                    <a:pt x="657" y="555"/>
                    <a:pt x="684" y="560"/>
                    <a:pt x="711" y="566"/>
                  </a:cubicBezTo>
                  <a:cubicBezTo>
                    <a:pt x="727" y="566"/>
                    <a:pt x="743" y="566"/>
                    <a:pt x="759" y="566"/>
                  </a:cubicBezTo>
                  <a:cubicBezTo>
                    <a:pt x="797" y="560"/>
                    <a:pt x="829" y="549"/>
                    <a:pt x="856" y="528"/>
                  </a:cubicBezTo>
                  <a:cubicBezTo>
                    <a:pt x="899" y="496"/>
                    <a:pt x="926" y="447"/>
                    <a:pt x="932" y="399"/>
                  </a:cubicBezTo>
                  <a:cubicBezTo>
                    <a:pt x="937" y="345"/>
                    <a:pt x="926" y="291"/>
                    <a:pt x="894" y="2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微软雅黑" panose="020B0503020204020204" pitchFamily="34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29" t="19671" r="57877" b="69712"/>
            <a:stretch/>
          </p:blipFill>
          <p:spPr>
            <a:xfrm>
              <a:off x="691181" y="3022212"/>
              <a:ext cx="687658" cy="632761"/>
            </a:xfrm>
            <a:prstGeom prst="ellipse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29" t="20037" r="45977" b="69346"/>
            <a:stretch/>
          </p:blipFill>
          <p:spPr>
            <a:xfrm>
              <a:off x="672848" y="4005285"/>
              <a:ext cx="687658" cy="632761"/>
            </a:xfrm>
            <a:prstGeom prst="ellipse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43" t="20769" r="33963" b="68614"/>
            <a:stretch/>
          </p:blipFill>
          <p:spPr>
            <a:xfrm>
              <a:off x="667526" y="4909413"/>
              <a:ext cx="687658" cy="632761"/>
            </a:xfrm>
            <a:prstGeom prst="ellipse">
              <a:avLst/>
            </a:prstGeom>
          </p:spPr>
        </p:pic>
        <p:sp>
          <p:nvSpPr>
            <p:cNvPr id="15" name="椭圆 14"/>
            <p:cNvSpPr/>
            <p:nvPr/>
          </p:nvSpPr>
          <p:spPr>
            <a:xfrm>
              <a:off x="4337295" y="3163932"/>
              <a:ext cx="2067876" cy="692468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 defTabSz="914378"/>
              <a:endParaRPr lang="zh-CN" altLang="en-US" sz="1800" b="1" dirty="0">
                <a:solidFill>
                  <a:srgbClr val="262E3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378839" y="3092636"/>
              <a:ext cx="5305299" cy="9096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2300"/>
                </a:lnSpc>
                <a:defRPr sz="14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1200" dirty="0">
                  <a:solidFill>
                    <a:srgbClr val="262E31"/>
                  </a:solidFill>
                </a:rPr>
                <a:t>Data Retrieval Applications</a:t>
              </a:r>
            </a:p>
            <a:p>
              <a:r>
                <a:rPr lang="en-US" altLang="zh-CN" sz="1050" dirty="0">
                  <a:solidFill>
                    <a:srgbClr val="262E31"/>
                  </a:solidFill>
                </a:rPr>
                <a:t>Face Search, Human Search, Behavior Search, Vehicle Search</a:t>
              </a:r>
              <a:endParaRPr lang="zh-CN" altLang="en-US" sz="1050" dirty="0">
                <a:solidFill>
                  <a:srgbClr val="262E31"/>
                </a:solidFill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402293" y="4120609"/>
              <a:ext cx="5902515" cy="909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300"/>
                </a:lnSpc>
                <a:defRPr sz="14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1200" dirty="0">
                  <a:solidFill>
                    <a:srgbClr val="262E31"/>
                  </a:solidFill>
                </a:rPr>
                <a:t>Report Applications for Data Statistics</a:t>
              </a:r>
            </a:p>
            <a:p>
              <a:r>
                <a:rPr lang="en-US" altLang="zh-CN" sz="1050" dirty="0">
                  <a:solidFill>
                    <a:srgbClr val="262E31"/>
                  </a:solidFill>
                </a:rPr>
                <a:t>People Counting, Intersection Analysis, Queue Management, Heat Map</a:t>
              </a:r>
              <a:endParaRPr lang="zh-CN" altLang="en-US" sz="1050" dirty="0">
                <a:solidFill>
                  <a:srgbClr val="262E31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420491" y="5060665"/>
              <a:ext cx="4240905" cy="704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725"/>
                </a:lnSpc>
              </a:pPr>
              <a:r>
                <a:rPr lang="en-US" altLang="zh-CN" sz="1200" dirty="0">
                  <a:solidFill>
                    <a:srgbClr val="262E3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AI Dashboard</a:t>
              </a:r>
            </a:p>
            <a:p>
              <a:pPr>
                <a:lnSpc>
                  <a:spcPts val="1725"/>
                </a:lnSpc>
              </a:pPr>
              <a:r>
                <a:rPr lang="en-US" altLang="zh-CN" sz="1050" dirty="0">
                  <a:solidFill>
                    <a:srgbClr val="262E3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Facial Recognition, live view and dynamic display </a:t>
              </a:r>
              <a:endParaRPr lang="zh-CN" altLang="en-US" sz="105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641438" y="3529524"/>
              <a:ext cx="246308" cy="307776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pPr algn="ctr"/>
              <a:endParaRPr lang="zh-CN" altLang="en-US" sz="9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451355" y="5386718"/>
              <a:ext cx="4584413" cy="307776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endParaRPr lang="zh-CN" altLang="en-US" sz="9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17" name="Freeform 8"/>
          <p:cNvSpPr>
            <a:spLocks noChangeArrowheads="1"/>
          </p:cNvSpPr>
          <p:nvPr/>
        </p:nvSpPr>
        <p:spPr bwMode="auto">
          <a:xfrm>
            <a:off x="3774749" y="4086027"/>
            <a:ext cx="1005558" cy="301531"/>
          </a:xfrm>
          <a:custGeom>
            <a:avLst/>
            <a:gdLst>
              <a:gd name="T0" fmla="*/ 4119 w 4120"/>
              <a:gd name="T1" fmla="*/ 291 h 1234"/>
              <a:gd name="T2" fmla="*/ 4119 w 4120"/>
              <a:gd name="T3" fmla="*/ 291 h 1234"/>
              <a:gd name="T4" fmla="*/ 4070 w 4120"/>
              <a:gd name="T5" fmla="*/ 285 h 1234"/>
              <a:gd name="T6" fmla="*/ 3726 w 4120"/>
              <a:gd name="T7" fmla="*/ 495 h 1234"/>
              <a:gd name="T8" fmla="*/ 3478 w 4120"/>
              <a:gd name="T9" fmla="*/ 328 h 1234"/>
              <a:gd name="T10" fmla="*/ 3295 w 4120"/>
              <a:gd name="T11" fmla="*/ 377 h 1234"/>
              <a:gd name="T12" fmla="*/ 3274 w 4120"/>
              <a:gd name="T13" fmla="*/ 334 h 1234"/>
              <a:gd name="T14" fmla="*/ 3220 w 4120"/>
              <a:gd name="T15" fmla="*/ 248 h 1234"/>
              <a:gd name="T16" fmla="*/ 3069 w 4120"/>
              <a:gd name="T17" fmla="*/ 151 h 1234"/>
              <a:gd name="T18" fmla="*/ 2821 w 4120"/>
              <a:gd name="T19" fmla="*/ 167 h 1234"/>
              <a:gd name="T20" fmla="*/ 2671 w 4120"/>
              <a:gd name="T21" fmla="*/ 328 h 1234"/>
              <a:gd name="T22" fmla="*/ 2525 w 4120"/>
              <a:gd name="T23" fmla="*/ 280 h 1234"/>
              <a:gd name="T24" fmla="*/ 2445 w 4120"/>
              <a:gd name="T25" fmla="*/ 285 h 1234"/>
              <a:gd name="T26" fmla="*/ 2299 w 4120"/>
              <a:gd name="T27" fmla="*/ 355 h 1234"/>
              <a:gd name="T28" fmla="*/ 2289 w 4120"/>
              <a:gd name="T29" fmla="*/ 366 h 1234"/>
              <a:gd name="T30" fmla="*/ 2084 w 4120"/>
              <a:gd name="T31" fmla="*/ 258 h 1234"/>
              <a:gd name="T32" fmla="*/ 1761 w 4120"/>
              <a:gd name="T33" fmla="*/ 533 h 1234"/>
              <a:gd name="T34" fmla="*/ 1761 w 4120"/>
              <a:gd name="T35" fmla="*/ 543 h 1234"/>
              <a:gd name="T36" fmla="*/ 1739 w 4120"/>
              <a:gd name="T37" fmla="*/ 533 h 1234"/>
              <a:gd name="T38" fmla="*/ 1556 w 4120"/>
              <a:gd name="T39" fmla="*/ 457 h 1234"/>
              <a:gd name="T40" fmla="*/ 1298 w 4120"/>
              <a:gd name="T41" fmla="*/ 204 h 1234"/>
              <a:gd name="T42" fmla="*/ 1233 w 4120"/>
              <a:gd name="T43" fmla="*/ 210 h 1234"/>
              <a:gd name="T44" fmla="*/ 980 w 4120"/>
              <a:gd name="T45" fmla="*/ 0 h 1234"/>
              <a:gd name="T46" fmla="*/ 674 w 4120"/>
              <a:gd name="T47" fmla="*/ 264 h 1234"/>
              <a:gd name="T48" fmla="*/ 674 w 4120"/>
              <a:gd name="T49" fmla="*/ 307 h 1234"/>
              <a:gd name="T50" fmla="*/ 657 w 4120"/>
              <a:gd name="T51" fmla="*/ 296 h 1234"/>
              <a:gd name="T52" fmla="*/ 533 w 4120"/>
              <a:gd name="T53" fmla="*/ 253 h 1234"/>
              <a:gd name="T54" fmla="*/ 469 w 4120"/>
              <a:gd name="T55" fmla="*/ 258 h 1234"/>
              <a:gd name="T56" fmla="*/ 351 w 4120"/>
              <a:gd name="T57" fmla="*/ 317 h 1234"/>
              <a:gd name="T58" fmla="*/ 264 w 4120"/>
              <a:gd name="T59" fmla="*/ 490 h 1234"/>
              <a:gd name="T60" fmla="*/ 286 w 4120"/>
              <a:gd name="T61" fmla="*/ 608 h 1234"/>
              <a:gd name="T62" fmla="*/ 205 w 4120"/>
              <a:gd name="T63" fmla="*/ 614 h 1234"/>
              <a:gd name="T64" fmla="*/ 54 w 4120"/>
              <a:gd name="T65" fmla="*/ 910 h 1234"/>
              <a:gd name="T66" fmla="*/ 383 w 4120"/>
              <a:gd name="T67" fmla="*/ 974 h 1234"/>
              <a:gd name="T68" fmla="*/ 587 w 4120"/>
              <a:gd name="T69" fmla="*/ 840 h 1234"/>
              <a:gd name="T70" fmla="*/ 991 w 4120"/>
              <a:gd name="T71" fmla="*/ 985 h 1234"/>
              <a:gd name="T72" fmla="*/ 1287 w 4120"/>
              <a:gd name="T73" fmla="*/ 990 h 1234"/>
              <a:gd name="T74" fmla="*/ 1567 w 4120"/>
              <a:gd name="T75" fmla="*/ 1039 h 1234"/>
              <a:gd name="T76" fmla="*/ 1643 w 4120"/>
              <a:gd name="T77" fmla="*/ 1039 h 1234"/>
              <a:gd name="T78" fmla="*/ 1890 w 4120"/>
              <a:gd name="T79" fmla="*/ 1233 h 1234"/>
              <a:gd name="T80" fmla="*/ 2127 w 4120"/>
              <a:gd name="T81" fmla="*/ 1136 h 1234"/>
              <a:gd name="T82" fmla="*/ 2165 w 4120"/>
              <a:gd name="T83" fmla="*/ 1141 h 1234"/>
              <a:gd name="T84" fmla="*/ 2644 w 4120"/>
              <a:gd name="T85" fmla="*/ 1146 h 1234"/>
              <a:gd name="T86" fmla="*/ 3107 w 4120"/>
              <a:gd name="T87" fmla="*/ 1152 h 1234"/>
              <a:gd name="T88" fmla="*/ 3602 w 4120"/>
              <a:gd name="T89" fmla="*/ 1076 h 1234"/>
              <a:gd name="T90" fmla="*/ 3887 w 4120"/>
              <a:gd name="T91" fmla="*/ 937 h 1234"/>
              <a:gd name="T92" fmla="*/ 4017 w 4120"/>
              <a:gd name="T93" fmla="*/ 974 h 1234"/>
              <a:gd name="T94" fmla="*/ 4119 w 4120"/>
              <a:gd name="T95" fmla="*/ 958 h 1234"/>
              <a:gd name="T96" fmla="*/ 4119 w 4120"/>
              <a:gd name="T97" fmla="*/ 291 h 1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20" h="1234">
                <a:moveTo>
                  <a:pt x="4119" y="291"/>
                </a:moveTo>
                <a:lnTo>
                  <a:pt x="4119" y="291"/>
                </a:lnTo>
                <a:cubicBezTo>
                  <a:pt x="4103" y="291"/>
                  <a:pt x="4086" y="285"/>
                  <a:pt x="4070" y="285"/>
                </a:cubicBezTo>
                <a:cubicBezTo>
                  <a:pt x="3920" y="285"/>
                  <a:pt x="3780" y="366"/>
                  <a:pt x="3726" y="495"/>
                </a:cubicBezTo>
                <a:cubicBezTo>
                  <a:pt x="3677" y="404"/>
                  <a:pt x="3586" y="328"/>
                  <a:pt x="3478" y="328"/>
                </a:cubicBezTo>
                <a:cubicBezTo>
                  <a:pt x="3408" y="328"/>
                  <a:pt x="3349" y="344"/>
                  <a:pt x="3295" y="377"/>
                </a:cubicBezTo>
                <a:cubicBezTo>
                  <a:pt x="3290" y="361"/>
                  <a:pt x="3284" y="350"/>
                  <a:pt x="3274" y="334"/>
                </a:cubicBezTo>
                <a:cubicBezTo>
                  <a:pt x="3258" y="301"/>
                  <a:pt x="3241" y="274"/>
                  <a:pt x="3220" y="248"/>
                </a:cubicBezTo>
                <a:cubicBezTo>
                  <a:pt x="3177" y="204"/>
                  <a:pt x="3128" y="172"/>
                  <a:pt x="3069" y="151"/>
                </a:cubicBezTo>
                <a:cubicBezTo>
                  <a:pt x="2994" y="118"/>
                  <a:pt x="2897" y="129"/>
                  <a:pt x="2821" y="167"/>
                </a:cubicBezTo>
                <a:cubicBezTo>
                  <a:pt x="2751" y="199"/>
                  <a:pt x="2698" y="258"/>
                  <a:pt x="2671" y="328"/>
                </a:cubicBezTo>
                <a:cubicBezTo>
                  <a:pt x="2622" y="301"/>
                  <a:pt x="2574" y="285"/>
                  <a:pt x="2525" y="280"/>
                </a:cubicBezTo>
                <a:cubicBezTo>
                  <a:pt x="2498" y="280"/>
                  <a:pt x="2471" y="280"/>
                  <a:pt x="2445" y="285"/>
                </a:cubicBezTo>
                <a:cubicBezTo>
                  <a:pt x="2391" y="296"/>
                  <a:pt x="2342" y="317"/>
                  <a:pt x="2299" y="355"/>
                </a:cubicBezTo>
                <a:cubicBezTo>
                  <a:pt x="2294" y="355"/>
                  <a:pt x="2294" y="361"/>
                  <a:pt x="2289" y="366"/>
                </a:cubicBezTo>
                <a:cubicBezTo>
                  <a:pt x="2240" y="301"/>
                  <a:pt x="2165" y="258"/>
                  <a:pt x="2084" y="258"/>
                </a:cubicBezTo>
                <a:cubicBezTo>
                  <a:pt x="1917" y="258"/>
                  <a:pt x="1772" y="361"/>
                  <a:pt x="1761" y="533"/>
                </a:cubicBezTo>
                <a:cubicBezTo>
                  <a:pt x="1761" y="538"/>
                  <a:pt x="1761" y="543"/>
                  <a:pt x="1761" y="543"/>
                </a:cubicBezTo>
                <a:cubicBezTo>
                  <a:pt x="1756" y="543"/>
                  <a:pt x="1750" y="538"/>
                  <a:pt x="1739" y="533"/>
                </a:cubicBezTo>
                <a:cubicBezTo>
                  <a:pt x="1686" y="495"/>
                  <a:pt x="1621" y="468"/>
                  <a:pt x="1556" y="457"/>
                </a:cubicBezTo>
                <a:cubicBezTo>
                  <a:pt x="1540" y="328"/>
                  <a:pt x="1433" y="204"/>
                  <a:pt x="1298" y="204"/>
                </a:cubicBezTo>
                <a:cubicBezTo>
                  <a:pt x="1276" y="204"/>
                  <a:pt x="1255" y="204"/>
                  <a:pt x="1233" y="210"/>
                </a:cubicBezTo>
                <a:cubicBezTo>
                  <a:pt x="1201" y="97"/>
                  <a:pt x="1099" y="0"/>
                  <a:pt x="980" y="0"/>
                </a:cubicBezTo>
                <a:cubicBezTo>
                  <a:pt x="824" y="0"/>
                  <a:pt x="684" y="102"/>
                  <a:pt x="674" y="264"/>
                </a:cubicBezTo>
                <a:cubicBezTo>
                  <a:pt x="668" y="280"/>
                  <a:pt x="668" y="296"/>
                  <a:pt x="674" y="307"/>
                </a:cubicBezTo>
                <a:cubicBezTo>
                  <a:pt x="668" y="307"/>
                  <a:pt x="663" y="301"/>
                  <a:pt x="657" y="296"/>
                </a:cubicBezTo>
                <a:cubicBezTo>
                  <a:pt x="620" y="269"/>
                  <a:pt x="582" y="258"/>
                  <a:pt x="533" y="253"/>
                </a:cubicBezTo>
                <a:cubicBezTo>
                  <a:pt x="469" y="258"/>
                  <a:pt x="469" y="258"/>
                  <a:pt x="469" y="258"/>
                </a:cubicBezTo>
                <a:cubicBezTo>
                  <a:pt x="426" y="269"/>
                  <a:pt x="383" y="285"/>
                  <a:pt x="351" y="317"/>
                </a:cubicBezTo>
                <a:cubicBezTo>
                  <a:pt x="297" y="361"/>
                  <a:pt x="270" y="425"/>
                  <a:pt x="264" y="490"/>
                </a:cubicBezTo>
                <a:cubicBezTo>
                  <a:pt x="259" y="527"/>
                  <a:pt x="270" y="571"/>
                  <a:pt x="286" y="608"/>
                </a:cubicBezTo>
                <a:cubicBezTo>
                  <a:pt x="259" y="608"/>
                  <a:pt x="232" y="608"/>
                  <a:pt x="205" y="614"/>
                </a:cubicBezTo>
                <a:cubicBezTo>
                  <a:pt x="71" y="630"/>
                  <a:pt x="0" y="791"/>
                  <a:pt x="54" y="910"/>
                </a:cubicBezTo>
                <a:cubicBezTo>
                  <a:pt x="119" y="1033"/>
                  <a:pt x="275" y="1055"/>
                  <a:pt x="383" y="974"/>
                </a:cubicBezTo>
                <a:cubicBezTo>
                  <a:pt x="447" y="915"/>
                  <a:pt x="507" y="872"/>
                  <a:pt x="587" y="840"/>
                </a:cubicBezTo>
                <a:cubicBezTo>
                  <a:pt x="684" y="942"/>
                  <a:pt x="846" y="974"/>
                  <a:pt x="991" y="985"/>
                </a:cubicBezTo>
                <a:cubicBezTo>
                  <a:pt x="1088" y="996"/>
                  <a:pt x="1185" y="985"/>
                  <a:pt x="1287" y="990"/>
                </a:cubicBezTo>
                <a:cubicBezTo>
                  <a:pt x="1389" y="1001"/>
                  <a:pt x="1465" y="1028"/>
                  <a:pt x="1567" y="1039"/>
                </a:cubicBezTo>
                <a:cubicBezTo>
                  <a:pt x="1594" y="1044"/>
                  <a:pt x="1621" y="1044"/>
                  <a:pt x="1643" y="1039"/>
                </a:cubicBezTo>
                <a:cubicBezTo>
                  <a:pt x="1680" y="1146"/>
                  <a:pt x="1777" y="1233"/>
                  <a:pt x="1890" y="1233"/>
                </a:cubicBezTo>
                <a:cubicBezTo>
                  <a:pt x="1982" y="1233"/>
                  <a:pt x="2068" y="1195"/>
                  <a:pt x="2127" y="1136"/>
                </a:cubicBezTo>
                <a:cubicBezTo>
                  <a:pt x="2138" y="1136"/>
                  <a:pt x="2148" y="1141"/>
                  <a:pt x="2165" y="1141"/>
                </a:cubicBezTo>
                <a:cubicBezTo>
                  <a:pt x="2321" y="1152"/>
                  <a:pt x="2482" y="1136"/>
                  <a:pt x="2644" y="1146"/>
                </a:cubicBezTo>
                <a:cubicBezTo>
                  <a:pt x="2794" y="1152"/>
                  <a:pt x="2951" y="1157"/>
                  <a:pt x="3107" y="1152"/>
                </a:cubicBezTo>
                <a:cubicBezTo>
                  <a:pt x="3274" y="1146"/>
                  <a:pt x="3446" y="1136"/>
                  <a:pt x="3602" y="1076"/>
                </a:cubicBezTo>
                <a:cubicBezTo>
                  <a:pt x="3694" y="1044"/>
                  <a:pt x="3801" y="1001"/>
                  <a:pt x="3887" y="937"/>
                </a:cubicBezTo>
                <a:cubicBezTo>
                  <a:pt x="3925" y="958"/>
                  <a:pt x="3968" y="974"/>
                  <a:pt x="4017" y="974"/>
                </a:cubicBezTo>
                <a:cubicBezTo>
                  <a:pt x="4049" y="974"/>
                  <a:pt x="4086" y="969"/>
                  <a:pt x="4119" y="958"/>
                </a:cubicBezTo>
                <a:lnTo>
                  <a:pt x="4119" y="291"/>
                </a:lnTo>
              </a:path>
            </a:pathLst>
          </a:custGeom>
          <a:solidFill>
            <a:srgbClr val="3FB8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7" tIns="28569" rIns="57137" bIns="28569" anchor="ctr"/>
          <a:lstStyle/>
          <a:p>
            <a:endParaRPr lang="en-US" sz="675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818" name="Group 1"/>
          <p:cNvGrpSpPr/>
          <p:nvPr/>
        </p:nvGrpSpPr>
        <p:grpSpPr>
          <a:xfrm>
            <a:off x="586691" y="4090895"/>
            <a:ext cx="1013094" cy="264917"/>
            <a:chOff x="1" y="10845191"/>
            <a:chExt cx="2701583" cy="706443"/>
          </a:xfrm>
          <a:solidFill>
            <a:schemeClr val="accent1"/>
          </a:solidFill>
        </p:grpSpPr>
        <p:sp>
          <p:nvSpPr>
            <p:cNvPr id="819" name="Freeform 7"/>
            <p:cNvSpPr>
              <a:spLocks noChangeArrowheads="1"/>
            </p:cNvSpPr>
            <p:nvPr/>
          </p:nvSpPr>
          <p:spPr bwMode="auto">
            <a:xfrm>
              <a:off x="1" y="10845191"/>
              <a:ext cx="1202938" cy="686340"/>
            </a:xfrm>
            <a:custGeom>
              <a:avLst/>
              <a:gdLst>
                <a:gd name="T0" fmla="*/ 1583 w 1848"/>
                <a:gd name="T1" fmla="*/ 387 h 1056"/>
                <a:gd name="T2" fmla="*/ 1583 w 1848"/>
                <a:gd name="T3" fmla="*/ 387 h 1056"/>
                <a:gd name="T4" fmla="*/ 1351 w 1848"/>
                <a:gd name="T5" fmla="*/ 484 h 1056"/>
                <a:gd name="T6" fmla="*/ 1362 w 1848"/>
                <a:gd name="T7" fmla="*/ 419 h 1056"/>
                <a:gd name="T8" fmla="*/ 1141 w 1848"/>
                <a:gd name="T9" fmla="*/ 166 h 1056"/>
                <a:gd name="T10" fmla="*/ 953 w 1848"/>
                <a:gd name="T11" fmla="*/ 236 h 1056"/>
                <a:gd name="T12" fmla="*/ 786 w 1848"/>
                <a:gd name="T13" fmla="*/ 21 h 1056"/>
                <a:gd name="T14" fmla="*/ 781 w 1848"/>
                <a:gd name="T15" fmla="*/ 21 h 1056"/>
                <a:gd name="T16" fmla="*/ 587 w 1848"/>
                <a:gd name="T17" fmla="*/ 32 h 1056"/>
                <a:gd name="T18" fmla="*/ 441 w 1848"/>
                <a:gd name="T19" fmla="*/ 242 h 1056"/>
                <a:gd name="T20" fmla="*/ 458 w 1848"/>
                <a:gd name="T21" fmla="*/ 349 h 1056"/>
                <a:gd name="T22" fmla="*/ 436 w 1848"/>
                <a:gd name="T23" fmla="*/ 339 h 1056"/>
                <a:gd name="T24" fmla="*/ 431 w 1848"/>
                <a:gd name="T25" fmla="*/ 339 h 1056"/>
                <a:gd name="T26" fmla="*/ 318 w 1848"/>
                <a:gd name="T27" fmla="*/ 328 h 1056"/>
                <a:gd name="T28" fmla="*/ 210 w 1848"/>
                <a:gd name="T29" fmla="*/ 382 h 1056"/>
                <a:gd name="T30" fmla="*/ 135 w 1848"/>
                <a:gd name="T31" fmla="*/ 527 h 1056"/>
                <a:gd name="T32" fmla="*/ 75 w 1848"/>
                <a:gd name="T33" fmla="*/ 516 h 1056"/>
                <a:gd name="T34" fmla="*/ 5 w 1848"/>
                <a:gd name="T35" fmla="*/ 522 h 1056"/>
                <a:gd name="T36" fmla="*/ 0 w 1848"/>
                <a:gd name="T37" fmla="*/ 522 h 1056"/>
                <a:gd name="T38" fmla="*/ 0 w 1848"/>
                <a:gd name="T39" fmla="*/ 1028 h 1056"/>
                <a:gd name="T40" fmla="*/ 32 w 1848"/>
                <a:gd name="T41" fmla="*/ 1033 h 1056"/>
                <a:gd name="T42" fmla="*/ 102 w 1848"/>
                <a:gd name="T43" fmla="*/ 1028 h 1056"/>
                <a:gd name="T44" fmla="*/ 226 w 1848"/>
                <a:gd name="T45" fmla="*/ 969 h 1056"/>
                <a:gd name="T46" fmla="*/ 232 w 1848"/>
                <a:gd name="T47" fmla="*/ 963 h 1056"/>
                <a:gd name="T48" fmla="*/ 382 w 1848"/>
                <a:gd name="T49" fmla="*/ 1012 h 1056"/>
                <a:gd name="T50" fmla="*/ 764 w 1848"/>
                <a:gd name="T51" fmla="*/ 1055 h 1056"/>
                <a:gd name="T52" fmla="*/ 996 w 1848"/>
                <a:gd name="T53" fmla="*/ 882 h 1056"/>
                <a:gd name="T54" fmla="*/ 1098 w 1848"/>
                <a:gd name="T55" fmla="*/ 839 h 1056"/>
                <a:gd name="T56" fmla="*/ 1141 w 1848"/>
                <a:gd name="T57" fmla="*/ 807 h 1056"/>
                <a:gd name="T58" fmla="*/ 1195 w 1848"/>
                <a:gd name="T59" fmla="*/ 807 h 1056"/>
                <a:gd name="T60" fmla="*/ 1292 w 1848"/>
                <a:gd name="T61" fmla="*/ 812 h 1056"/>
                <a:gd name="T62" fmla="*/ 1335 w 1848"/>
                <a:gd name="T63" fmla="*/ 812 h 1056"/>
                <a:gd name="T64" fmla="*/ 1540 w 1848"/>
                <a:gd name="T65" fmla="*/ 931 h 1056"/>
                <a:gd name="T66" fmla="*/ 1836 w 1848"/>
                <a:gd name="T67" fmla="*/ 678 h 1056"/>
                <a:gd name="T68" fmla="*/ 1583 w 1848"/>
                <a:gd name="T69" fmla="*/ 387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8" h="1056">
                  <a:moveTo>
                    <a:pt x="1583" y="387"/>
                  </a:moveTo>
                  <a:lnTo>
                    <a:pt x="1583" y="387"/>
                  </a:lnTo>
                  <a:cubicBezTo>
                    <a:pt x="1491" y="387"/>
                    <a:pt x="1405" y="419"/>
                    <a:pt x="1351" y="484"/>
                  </a:cubicBezTo>
                  <a:cubicBezTo>
                    <a:pt x="1357" y="468"/>
                    <a:pt x="1362" y="446"/>
                    <a:pt x="1362" y="419"/>
                  </a:cubicBezTo>
                  <a:cubicBezTo>
                    <a:pt x="1373" y="301"/>
                    <a:pt x="1270" y="166"/>
                    <a:pt x="1141" y="166"/>
                  </a:cubicBezTo>
                  <a:cubicBezTo>
                    <a:pt x="1071" y="166"/>
                    <a:pt x="1001" y="193"/>
                    <a:pt x="953" y="236"/>
                  </a:cubicBezTo>
                  <a:cubicBezTo>
                    <a:pt x="942" y="145"/>
                    <a:pt x="878" y="43"/>
                    <a:pt x="786" y="21"/>
                  </a:cubicBezTo>
                  <a:cubicBezTo>
                    <a:pt x="781" y="21"/>
                    <a:pt x="781" y="21"/>
                    <a:pt x="781" y="21"/>
                  </a:cubicBezTo>
                  <a:cubicBezTo>
                    <a:pt x="711" y="5"/>
                    <a:pt x="651" y="0"/>
                    <a:pt x="587" y="32"/>
                  </a:cubicBezTo>
                  <a:cubicBezTo>
                    <a:pt x="506" y="75"/>
                    <a:pt x="447" y="156"/>
                    <a:pt x="441" y="242"/>
                  </a:cubicBezTo>
                  <a:cubicBezTo>
                    <a:pt x="441" y="280"/>
                    <a:pt x="447" y="317"/>
                    <a:pt x="458" y="349"/>
                  </a:cubicBezTo>
                  <a:cubicBezTo>
                    <a:pt x="447" y="344"/>
                    <a:pt x="441" y="344"/>
                    <a:pt x="436" y="339"/>
                  </a:cubicBezTo>
                  <a:cubicBezTo>
                    <a:pt x="431" y="339"/>
                    <a:pt x="431" y="339"/>
                    <a:pt x="431" y="339"/>
                  </a:cubicBezTo>
                  <a:cubicBezTo>
                    <a:pt x="393" y="328"/>
                    <a:pt x="355" y="323"/>
                    <a:pt x="318" y="328"/>
                  </a:cubicBezTo>
                  <a:cubicBezTo>
                    <a:pt x="274" y="339"/>
                    <a:pt x="237" y="355"/>
                    <a:pt x="210" y="382"/>
                  </a:cubicBezTo>
                  <a:cubicBezTo>
                    <a:pt x="167" y="419"/>
                    <a:pt x="140" y="473"/>
                    <a:pt x="135" y="527"/>
                  </a:cubicBezTo>
                  <a:cubicBezTo>
                    <a:pt x="113" y="522"/>
                    <a:pt x="91" y="516"/>
                    <a:pt x="75" y="516"/>
                  </a:cubicBezTo>
                  <a:cubicBezTo>
                    <a:pt x="48" y="516"/>
                    <a:pt x="27" y="516"/>
                    <a:pt x="5" y="522"/>
                  </a:cubicBezTo>
                  <a:lnTo>
                    <a:pt x="0" y="522"/>
                  </a:lnTo>
                  <a:cubicBezTo>
                    <a:pt x="0" y="1028"/>
                    <a:pt x="0" y="1028"/>
                    <a:pt x="0" y="1028"/>
                  </a:cubicBezTo>
                  <a:cubicBezTo>
                    <a:pt x="11" y="1028"/>
                    <a:pt x="22" y="1033"/>
                    <a:pt x="32" y="1033"/>
                  </a:cubicBezTo>
                  <a:cubicBezTo>
                    <a:pt x="59" y="1033"/>
                    <a:pt x="81" y="1028"/>
                    <a:pt x="102" y="1028"/>
                  </a:cubicBezTo>
                  <a:cubicBezTo>
                    <a:pt x="151" y="1017"/>
                    <a:pt x="188" y="1001"/>
                    <a:pt x="226" y="969"/>
                  </a:cubicBezTo>
                  <a:cubicBezTo>
                    <a:pt x="226" y="969"/>
                    <a:pt x="226" y="963"/>
                    <a:pt x="232" y="963"/>
                  </a:cubicBezTo>
                  <a:cubicBezTo>
                    <a:pt x="280" y="990"/>
                    <a:pt x="334" y="1001"/>
                    <a:pt x="382" y="1012"/>
                  </a:cubicBezTo>
                  <a:cubicBezTo>
                    <a:pt x="506" y="1044"/>
                    <a:pt x="641" y="1055"/>
                    <a:pt x="764" y="1055"/>
                  </a:cubicBezTo>
                  <a:cubicBezTo>
                    <a:pt x="878" y="1055"/>
                    <a:pt x="974" y="990"/>
                    <a:pt x="996" y="882"/>
                  </a:cubicBezTo>
                  <a:cubicBezTo>
                    <a:pt x="1034" y="872"/>
                    <a:pt x="1071" y="855"/>
                    <a:pt x="1098" y="839"/>
                  </a:cubicBezTo>
                  <a:cubicBezTo>
                    <a:pt x="1114" y="829"/>
                    <a:pt x="1130" y="818"/>
                    <a:pt x="1141" y="807"/>
                  </a:cubicBezTo>
                  <a:cubicBezTo>
                    <a:pt x="1157" y="807"/>
                    <a:pt x="1179" y="807"/>
                    <a:pt x="1195" y="807"/>
                  </a:cubicBezTo>
                  <a:cubicBezTo>
                    <a:pt x="1227" y="807"/>
                    <a:pt x="1260" y="807"/>
                    <a:pt x="1292" y="812"/>
                  </a:cubicBezTo>
                  <a:cubicBezTo>
                    <a:pt x="1308" y="812"/>
                    <a:pt x="1319" y="812"/>
                    <a:pt x="1335" y="812"/>
                  </a:cubicBezTo>
                  <a:cubicBezTo>
                    <a:pt x="1378" y="882"/>
                    <a:pt x="1453" y="931"/>
                    <a:pt x="1540" y="931"/>
                  </a:cubicBezTo>
                  <a:cubicBezTo>
                    <a:pt x="1690" y="931"/>
                    <a:pt x="1819" y="839"/>
                    <a:pt x="1836" y="678"/>
                  </a:cubicBezTo>
                  <a:cubicBezTo>
                    <a:pt x="1847" y="538"/>
                    <a:pt x="1728" y="387"/>
                    <a:pt x="1583" y="3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20" name="Freeform 9"/>
            <p:cNvSpPr>
              <a:spLocks noChangeArrowheads="1"/>
            </p:cNvSpPr>
            <p:nvPr/>
          </p:nvSpPr>
          <p:spPr bwMode="auto">
            <a:xfrm>
              <a:off x="1599132" y="10902626"/>
              <a:ext cx="1102452" cy="649008"/>
            </a:xfrm>
            <a:custGeom>
              <a:avLst/>
              <a:gdLst>
                <a:gd name="T0" fmla="*/ 1685 w 1692"/>
                <a:gd name="T1" fmla="*/ 705 h 997"/>
                <a:gd name="T2" fmla="*/ 1685 w 1692"/>
                <a:gd name="T3" fmla="*/ 705 h 997"/>
                <a:gd name="T4" fmla="*/ 1664 w 1692"/>
                <a:gd name="T5" fmla="*/ 646 h 997"/>
                <a:gd name="T6" fmla="*/ 1664 w 1692"/>
                <a:gd name="T7" fmla="*/ 651 h 997"/>
                <a:gd name="T8" fmla="*/ 1620 w 1692"/>
                <a:gd name="T9" fmla="*/ 581 h 997"/>
                <a:gd name="T10" fmla="*/ 1577 w 1692"/>
                <a:gd name="T11" fmla="*/ 538 h 997"/>
                <a:gd name="T12" fmla="*/ 1507 w 1692"/>
                <a:gd name="T13" fmla="*/ 495 h 997"/>
                <a:gd name="T14" fmla="*/ 1389 w 1692"/>
                <a:gd name="T15" fmla="*/ 500 h 997"/>
                <a:gd name="T16" fmla="*/ 1319 w 1692"/>
                <a:gd name="T17" fmla="*/ 344 h 997"/>
                <a:gd name="T18" fmla="*/ 1265 w 1692"/>
                <a:gd name="T19" fmla="*/ 296 h 997"/>
                <a:gd name="T20" fmla="*/ 1136 w 1692"/>
                <a:gd name="T21" fmla="*/ 253 h 997"/>
                <a:gd name="T22" fmla="*/ 1061 w 1692"/>
                <a:gd name="T23" fmla="*/ 258 h 997"/>
                <a:gd name="T24" fmla="*/ 948 w 1692"/>
                <a:gd name="T25" fmla="*/ 307 h 997"/>
                <a:gd name="T26" fmla="*/ 953 w 1692"/>
                <a:gd name="T27" fmla="*/ 280 h 997"/>
                <a:gd name="T28" fmla="*/ 716 w 1692"/>
                <a:gd name="T29" fmla="*/ 0 h 997"/>
                <a:gd name="T30" fmla="*/ 442 w 1692"/>
                <a:gd name="T31" fmla="*/ 237 h 997"/>
                <a:gd name="T32" fmla="*/ 442 w 1692"/>
                <a:gd name="T33" fmla="*/ 242 h 997"/>
                <a:gd name="T34" fmla="*/ 350 w 1692"/>
                <a:gd name="T35" fmla="*/ 220 h 997"/>
                <a:gd name="T36" fmla="*/ 280 w 1692"/>
                <a:gd name="T37" fmla="*/ 220 h 997"/>
                <a:gd name="T38" fmla="*/ 156 w 1692"/>
                <a:gd name="T39" fmla="*/ 285 h 997"/>
                <a:gd name="T40" fmla="*/ 70 w 1692"/>
                <a:gd name="T41" fmla="*/ 457 h 997"/>
                <a:gd name="T42" fmla="*/ 81 w 1692"/>
                <a:gd name="T43" fmla="*/ 554 h 997"/>
                <a:gd name="T44" fmla="*/ 296 w 1692"/>
                <a:gd name="T45" fmla="*/ 974 h 997"/>
                <a:gd name="T46" fmla="*/ 835 w 1692"/>
                <a:gd name="T47" fmla="*/ 920 h 997"/>
                <a:gd name="T48" fmla="*/ 1346 w 1692"/>
                <a:gd name="T49" fmla="*/ 829 h 997"/>
                <a:gd name="T50" fmla="*/ 1497 w 1692"/>
                <a:gd name="T51" fmla="*/ 926 h 997"/>
                <a:gd name="T52" fmla="*/ 1653 w 1692"/>
                <a:gd name="T53" fmla="*/ 850 h 997"/>
                <a:gd name="T54" fmla="*/ 1680 w 1692"/>
                <a:gd name="T55" fmla="*/ 796 h 997"/>
                <a:gd name="T56" fmla="*/ 1685 w 1692"/>
                <a:gd name="T57" fmla="*/ 705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92" h="997">
                  <a:moveTo>
                    <a:pt x="1685" y="705"/>
                  </a:moveTo>
                  <a:lnTo>
                    <a:pt x="1685" y="705"/>
                  </a:lnTo>
                  <a:cubicBezTo>
                    <a:pt x="1680" y="678"/>
                    <a:pt x="1674" y="662"/>
                    <a:pt x="1664" y="646"/>
                  </a:cubicBezTo>
                  <a:cubicBezTo>
                    <a:pt x="1664" y="646"/>
                    <a:pt x="1664" y="646"/>
                    <a:pt x="1664" y="651"/>
                  </a:cubicBezTo>
                  <a:cubicBezTo>
                    <a:pt x="1653" y="624"/>
                    <a:pt x="1637" y="603"/>
                    <a:pt x="1620" y="581"/>
                  </a:cubicBezTo>
                  <a:cubicBezTo>
                    <a:pt x="1610" y="565"/>
                    <a:pt x="1594" y="554"/>
                    <a:pt x="1577" y="538"/>
                  </a:cubicBezTo>
                  <a:cubicBezTo>
                    <a:pt x="1561" y="517"/>
                    <a:pt x="1540" y="500"/>
                    <a:pt x="1507" y="495"/>
                  </a:cubicBezTo>
                  <a:cubicBezTo>
                    <a:pt x="1470" y="479"/>
                    <a:pt x="1427" y="484"/>
                    <a:pt x="1389" y="500"/>
                  </a:cubicBezTo>
                  <a:cubicBezTo>
                    <a:pt x="1384" y="441"/>
                    <a:pt x="1357" y="387"/>
                    <a:pt x="1319" y="344"/>
                  </a:cubicBezTo>
                  <a:cubicBezTo>
                    <a:pt x="1303" y="328"/>
                    <a:pt x="1287" y="312"/>
                    <a:pt x="1265" y="296"/>
                  </a:cubicBezTo>
                  <a:cubicBezTo>
                    <a:pt x="1228" y="269"/>
                    <a:pt x="1184" y="258"/>
                    <a:pt x="1136" y="253"/>
                  </a:cubicBezTo>
                  <a:cubicBezTo>
                    <a:pt x="1109" y="253"/>
                    <a:pt x="1088" y="253"/>
                    <a:pt x="1061" y="258"/>
                  </a:cubicBezTo>
                  <a:cubicBezTo>
                    <a:pt x="1023" y="263"/>
                    <a:pt x="980" y="280"/>
                    <a:pt x="948" y="307"/>
                  </a:cubicBezTo>
                  <a:cubicBezTo>
                    <a:pt x="953" y="296"/>
                    <a:pt x="953" y="285"/>
                    <a:pt x="953" y="280"/>
                  </a:cubicBezTo>
                  <a:cubicBezTo>
                    <a:pt x="964" y="145"/>
                    <a:pt x="856" y="0"/>
                    <a:pt x="716" y="0"/>
                  </a:cubicBezTo>
                  <a:cubicBezTo>
                    <a:pt x="576" y="0"/>
                    <a:pt x="452" y="91"/>
                    <a:pt x="442" y="237"/>
                  </a:cubicBezTo>
                  <a:cubicBezTo>
                    <a:pt x="442" y="242"/>
                    <a:pt x="442" y="242"/>
                    <a:pt x="442" y="242"/>
                  </a:cubicBezTo>
                  <a:cubicBezTo>
                    <a:pt x="415" y="231"/>
                    <a:pt x="382" y="220"/>
                    <a:pt x="350" y="220"/>
                  </a:cubicBezTo>
                  <a:cubicBezTo>
                    <a:pt x="280" y="220"/>
                    <a:pt x="280" y="220"/>
                    <a:pt x="280" y="220"/>
                  </a:cubicBezTo>
                  <a:cubicBezTo>
                    <a:pt x="237" y="231"/>
                    <a:pt x="194" y="253"/>
                    <a:pt x="156" y="285"/>
                  </a:cubicBezTo>
                  <a:cubicBezTo>
                    <a:pt x="108" y="328"/>
                    <a:pt x="76" y="393"/>
                    <a:pt x="70" y="457"/>
                  </a:cubicBezTo>
                  <a:cubicBezTo>
                    <a:pt x="70" y="489"/>
                    <a:pt x="70" y="522"/>
                    <a:pt x="81" y="554"/>
                  </a:cubicBezTo>
                  <a:cubicBezTo>
                    <a:pt x="0" y="705"/>
                    <a:pt x="86" y="942"/>
                    <a:pt x="296" y="974"/>
                  </a:cubicBezTo>
                  <a:cubicBezTo>
                    <a:pt x="469" y="996"/>
                    <a:pt x="668" y="942"/>
                    <a:pt x="835" y="920"/>
                  </a:cubicBezTo>
                  <a:cubicBezTo>
                    <a:pt x="996" y="899"/>
                    <a:pt x="1195" y="904"/>
                    <a:pt x="1346" y="829"/>
                  </a:cubicBezTo>
                  <a:cubicBezTo>
                    <a:pt x="1378" y="883"/>
                    <a:pt x="1427" y="920"/>
                    <a:pt x="1497" y="926"/>
                  </a:cubicBezTo>
                  <a:cubicBezTo>
                    <a:pt x="1561" y="926"/>
                    <a:pt x="1615" y="899"/>
                    <a:pt x="1653" y="850"/>
                  </a:cubicBezTo>
                  <a:cubicBezTo>
                    <a:pt x="1664" y="834"/>
                    <a:pt x="1674" y="818"/>
                    <a:pt x="1680" y="796"/>
                  </a:cubicBezTo>
                  <a:cubicBezTo>
                    <a:pt x="1691" y="769"/>
                    <a:pt x="1691" y="737"/>
                    <a:pt x="1685" y="7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822" name="Group 16"/>
          <p:cNvGrpSpPr/>
          <p:nvPr/>
        </p:nvGrpSpPr>
        <p:grpSpPr>
          <a:xfrm>
            <a:off x="642675" y="3899208"/>
            <a:ext cx="378968" cy="394144"/>
            <a:chOff x="149290" y="10334025"/>
            <a:chExt cx="1010582" cy="1051049"/>
          </a:xfrm>
        </p:grpSpPr>
        <p:sp>
          <p:nvSpPr>
            <p:cNvPr id="823" name="Freeform 11"/>
            <p:cNvSpPr>
              <a:spLocks noChangeArrowheads="1"/>
            </p:cNvSpPr>
            <p:nvPr/>
          </p:nvSpPr>
          <p:spPr bwMode="auto">
            <a:xfrm>
              <a:off x="149290" y="10334025"/>
              <a:ext cx="1010582" cy="1051049"/>
            </a:xfrm>
            <a:custGeom>
              <a:avLst/>
              <a:gdLst>
                <a:gd name="T0" fmla="*/ 1550 w 1551"/>
                <a:gd name="T1" fmla="*/ 608 h 1616"/>
                <a:gd name="T2" fmla="*/ 1410 w 1551"/>
                <a:gd name="T3" fmla="*/ 274 h 1616"/>
                <a:gd name="T4" fmla="*/ 1108 w 1551"/>
                <a:gd name="T5" fmla="*/ 274 h 1616"/>
                <a:gd name="T6" fmla="*/ 1108 w 1551"/>
                <a:gd name="T7" fmla="*/ 0 h 1616"/>
                <a:gd name="T8" fmla="*/ 915 w 1551"/>
                <a:gd name="T9" fmla="*/ 0 h 1616"/>
                <a:gd name="T10" fmla="*/ 915 w 1551"/>
                <a:gd name="T11" fmla="*/ 274 h 1616"/>
                <a:gd name="T12" fmla="*/ 775 w 1551"/>
                <a:gd name="T13" fmla="*/ 274 h 1616"/>
                <a:gd name="T14" fmla="*/ 134 w 1551"/>
                <a:gd name="T15" fmla="*/ 274 h 1616"/>
                <a:gd name="T16" fmla="*/ 0 w 1551"/>
                <a:gd name="T17" fmla="*/ 608 h 1616"/>
                <a:gd name="T18" fmla="*/ 226 w 1551"/>
                <a:gd name="T19" fmla="*/ 608 h 1616"/>
                <a:gd name="T20" fmla="*/ 226 w 1551"/>
                <a:gd name="T21" fmla="*/ 1615 h 1616"/>
                <a:gd name="T22" fmla="*/ 1308 w 1551"/>
                <a:gd name="T23" fmla="*/ 1615 h 1616"/>
                <a:gd name="T24" fmla="*/ 1308 w 1551"/>
                <a:gd name="T25" fmla="*/ 608 h 1616"/>
                <a:gd name="T26" fmla="*/ 1550 w 1551"/>
                <a:gd name="T27" fmla="*/ 608 h 1616"/>
                <a:gd name="T28" fmla="*/ 629 w 1551"/>
                <a:gd name="T29" fmla="*/ 1103 h 1616"/>
                <a:gd name="T30" fmla="*/ 457 w 1551"/>
                <a:gd name="T31" fmla="*/ 1103 h 1616"/>
                <a:gd name="T32" fmla="*/ 457 w 1551"/>
                <a:gd name="T33" fmla="*/ 791 h 1616"/>
                <a:gd name="T34" fmla="*/ 629 w 1551"/>
                <a:gd name="T35" fmla="*/ 791 h 1616"/>
                <a:gd name="T36" fmla="*/ 629 w 1551"/>
                <a:gd name="T37" fmla="*/ 1103 h 1616"/>
                <a:gd name="T38" fmla="*/ 1108 w 1551"/>
                <a:gd name="T39" fmla="*/ 1103 h 1616"/>
                <a:gd name="T40" fmla="*/ 941 w 1551"/>
                <a:gd name="T41" fmla="*/ 1103 h 1616"/>
                <a:gd name="T42" fmla="*/ 941 w 1551"/>
                <a:gd name="T43" fmla="*/ 791 h 1616"/>
                <a:gd name="T44" fmla="*/ 1108 w 1551"/>
                <a:gd name="T45" fmla="*/ 791 h 1616"/>
                <a:gd name="T46" fmla="*/ 1108 w 1551"/>
                <a:gd name="T47" fmla="*/ 1103 h 1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51" h="1616">
                  <a:moveTo>
                    <a:pt x="1550" y="608"/>
                  </a:moveTo>
                  <a:lnTo>
                    <a:pt x="1410" y="274"/>
                  </a:lnTo>
                  <a:lnTo>
                    <a:pt x="1108" y="274"/>
                  </a:lnTo>
                  <a:lnTo>
                    <a:pt x="1108" y="0"/>
                  </a:lnTo>
                  <a:lnTo>
                    <a:pt x="915" y="0"/>
                  </a:lnTo>
                  <a:lnTo>
                    <a:pt x="915" y="274"/>
                  </a:lnTo>
                  <a:lnTo>
                    <a:pt x="775" y="274"/>
                  </a:lnTo>
                  <a:lnTo>
                    <a:pt x="134" y="274"/>
                  </a:lnTo>
                  <a:lnTo>
                    <a:pt x="0" y="608"/>
                  </a:lnTo>
                  <a:lnTo>
                    <a:pt x="226" y="608"/>
                  </a:lnTo>
                  <a:lnTo>
                    <a:pt x="226" y="1615"/>
                  </a:lnTo>
                  <a:lnTo>
                    <a:pt x="1308" y="1615"/>
                  </a:lnTo>
                  <a:lnTo>
                    <a:pt x="1308" y="608"/>
                  </a:lnTo>
                  <a:lnTo>
                    <a:pt x="1550" y="608"/>
                  </a:lnTo>
                  <a:close/>
                  <a:moveTo>
                    <a:pt x="629" y="1103"/>
                  </a:moveTo>
                  <a:lnTo>
                    <a:pt x="457" y="1103"/>
                  </a:lnTo>
                  <a:lnTo>
                    <a:pt x="457" y="791"/>
                  </a:lnTo>
                  <a:lnTo>
                    <a:pt x="629" y="791"/>
                  </a:lnTo>
                  <a:lnTo>
                    <a:pt x="629" y="1103"/>
                  </a:lnTo>
                  <a:close/>
                  <a:moveTo>
                    <a:pt x="1108" y="1103"/>
                  </a:moveTo>
                  <a:lnTo>
                    <a:pt x="941" y="1103"/>
                  </a:lnTo>
                  <a:lnTo>
                    <a:pt x="941" y="791"/>
                  </a:lnTo>
                  <a:lnTo>
                    <a:pt x="1108" y="791"/>
                  </a:lnTo>
                  <a:lnTo>
                    <a:pt x="1108" y="11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24" name="Freeform 12"/>
            <p:cNvSpPr>
              <a:spLocks noChangeArrowheads="1"/>
            </p:cNvSpPr>
            <p:nvPr/>
          </p:nvSpPr>
          <p:spPr bwMode="auto">
            <a:xfrm>
              <a:off x="763679" y="10848062"/>
              <a:ext cx="109096" cy="203893"/>
            </a:xfrm>
            <a:custGeom>
              <a:avLst/>
              <a:gdLst>
                <a:gd name="T0" fmla="*/ 0 w 168"/>
                <a:gd name="T1" fmla="*/ 312 h 313"/>
                <a:gd name="T2" fmla="*/ 167 w 168"/>
                <a:gd name="T3" fmla="*/ 312 h 313"/>
                <a:gd name="T4" fmla="*/ 167 w 168"/>
                <a:gd name="T5" fmla="*/ 0 h 313"/>
                <a:gd name="T6" fmla="*/ 0 w 168"/>
                <a:gd name="T7" fmla="*/ 0 h 313"/>
                <a:gd name="T8" fmla="*/ 0 w 168"/>
                <a:gd name="T9" fmla="*/ 31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313">
                  <a:moveTo>
                    <a:pt x="0" y="312"/>
                  </a:moveTo>
                  <a:lnTo>
                    <a:pt x="167" y="312"/>
                  </a:lnTo>
                  <a:lnTo>
                    <a:pt x="167" y="0"/>
                  </a:lnTo>
                  <a:lnTo>
                    <a:pt x="0" y="0"/>
                  </a:lnTo>
                  <a:lnTo>
                    <a:pt x="0" y="31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25" name="Freeform 13"/>
            <p:cNvSpPr>
              <a:spLocks noChangeArrowheads="1"/>
            </p:cNvSpPr>
            <p:nvPr/>
          </p:nvSpPr>
          <p:spPr bwMode="auto">
            <a:xfrm>
              <a:off x="447872" y="10848062"/>
              <a:ext cx="111968" cy="203893"/>
            </a:xfrm>
            <a:custGeom>
              <a:avLst/>
              <a:gdLst>
                <a:gd name="T0" fmla="*/ 0 w 173"/>
                <a:gd name="T1" fmla="*/ 312 h 313"/>
                <a:gd name="T2" fmla="*/ 172 w 173"/>
                <a:gd name="T3" fmla="*/ 312 h 313"/>
                <a:gd name="T4" fmla="*/ 172 w 173"/>
                <a:gd name="T5" fmla="*/ 0 h 313"/>
                <a:gd name="T6" fmla="*/ 0 w 173"/>
                <a:gd name="T7" fmla="*/ 0 h 313"/>
                <a:gd name="T8" fmla="*/ 0 w 173"/>
                <a:gd name="T9" fmla="*/ 31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313">
                  <a:moveTo>
                    <a:pt x="0" y="312"/>
                  </a:moveTo>
                  <a:lnTo>
                    <a:pt x="172" y="312"/>
                  </a:lnTo>
                  <a:lnTo>
                    <a:pt x="172" y="0"/>
                  </a:lnTo>
                  <a:lnTo>
                    <a:pt x="0" y="0"/>
                  </a:lnTo>
                  <a:lnTo>
                    <a:pt x="0" y="31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826" name="Group 30"/>
          <p:cNvGrpSpPr/>
          <p:nvPr/>
        </p:nvGrpSpPr>
        <p:grpSpPr>
          <a:xfrm>
            <a:off x="4423948" y="3876033"/>
            <a:ext cx="320831" cy="404912"/>
            <a:chOff x="11802564" y="10305307"/>
            <a:chExt cx="855549" cy="1079766"/>
          </a:xfrm>
        </p:grpSpPr>
        <p:sp>
          <p:nvSpPr>
            <p:cNvPr id="827" name="Freeform 14"/>
            <p:cNvSpPr>
              <a:spLocks noChangeArrowheads="1"/>
            </p:cNvSpPr>
            <p:nvPr/>
          </p:nvSpPr>
          <p:spPr bwMode="auto">
            <a:xfrm>
              <a:off x="11802564" y="10305307"/>
              <a:ext cx="855549" cy="1079766"/>
            </a:xfrm>
            <a:custGeom>
              <a:avLst/>
              <a:gdLst>
                <a:gd name="T0" fmla="*/ 1313 w 1314"/>
                <a:gd name="T1" fmla="*/ 775 h 1659"/>
                <a:gd name="T2" fmla="*/ 1200 w 1314"/>
                <a:gd name="T3" fmla="*/ 339 h 1659"/>
                <a:gd name="T4" fmla="*/ 657 w 1314"/>
                <a:gd name="T5" fmla="*/ 339 h 1659"/>
                <a:gd name="T6" fmla="*/ 570 w 1314"/>
                <a:gd name="T7" fmla="*/ 339 h 1659"/>
                <a:gd name="T8" fmla="*/ 570 w 1314"/>
                <a:gd name="T9" fmla="*/ 0 h 1659"/>
                <a:gd name="T10" fmla="*/ 409 w 1314"/>
                <a:gd name="T11" fmla="*/ 0 h 1659"/>
                <a:gd name="T12" fmla="*/ 409 w 1314"/>
                <a:gd name="T13" fmla="*/ 339 h 1659"/>
                <a:gd name="T14" fmla="*/ 113 w 1314"/>
                <a:gd name="T15" fmla="*/ 339 h 1659"/>
                <a:gd name="T16" fmla="*/ 0 w 1314"/>
                <a:gd name="T17" fmla="*/ 775 h 1659"/>
                <a:gd name="T18" fmla="*/ 215 w 1314"/>
                <a:gd name="T19" fmla="*/ 775 h 1659"/>
                <a:gd name="T20" fmla="*/ 215 w 1314"/>
                <a:gd name="T21" fmla="*/ 1658 h 1659"/>
                <a:gd name="T22" fmla="*/ 1120 w 1314"/>
                <a:gd name="T23" fmla="*/ 1658 h 1659"/>
                <a:gd name="T24" fmla="*/ 1120 w 1314"/>
                <a:gd name="T25" fmla="*/ 775 h 1659"/>
                <a:gd name="T26" fmla="*/ 1313 w 1314"/>
                <a:gd name="T27" fmla="*/ 775 h 1659"/>
                <a:gd name="T28" fmla="*/ 527 w 1314"/>
                <a:gd name="T29" fmla="*/ 1222 h 1659"/>
                <a:gd name="T30" fmla="*/ 377 w 1314"/>
                <a:gd name="T31" fmla="*/ 1222 h 1659"/>
                <a:gd name="T32" fmla="*/ 377 w 1314"/>
                <a:gd name="T33" fmla="*/ 947 h 1659"/>
                <a:gd name="T34" fmla="*/ 527 w 1314"/>
                <a:gd name="T35" fmla="*/ 947 h 1659"/>
                <a:gd name="T36" fmla="*/ 527 w 1314"/>
                <a:gd name="T37" fmla="*/ 1222 h 1659"/>
                <a:gd name="T38" fmla="*/ 947 w 1314"/>
                <a:gd name="T39" fmla="*/ 1222 h 1659"/>
                <a:gd name="T40" fmla="*/ 802 w 1314"/>
                <a:gd name="T41" fmla="*/ 1222 h 1659"/>
                <a:gd name="T42" fmla="*/ 802 w 1314"/>
                <a:gd name="T43" fmla="*/ 947 h 1659"/>
                <a:gd name="T44" fmla="*/ 947 w 1314"/>
                <a:gd name="T45" fmla="*/ 947 h 1659"/>
                <a:gd name="T46" fmla="*/ 947 w 1314"/>
                <a:gd name="T47" fmla="*/ 1222 h 1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14" h="1659">
                  <a:moveTo>
                    <a:pt x="1313" y="775"/>
                  </a:moveTo>
                  <a:lnTo>
                    <a:pt x="1200" y="339"/>
                  </a:lnTo>
                  <a:lnTo>
                    <a:pt x="657" y="339"/>
                  </a:lnTo>
                  <a:lnTo>
                    <a:pt x="570" y="339"/>
                  </a:lnTo>
                  <a:lnTo>
                    <a:pt x="570" y="0"/>
                  </a:lnTo>
                  <a:lnTo>
                    <a:pt x="409" y="0"/>
                  </a:lnTo>
                  <a:lnTo>
                    <a:pt x="409" y="339"/>
                  </a:lnTo>
                  <a:lnTo>
                    <a:pt x="113" y="339"/>
                  </a:lnTo>
                  <a:lnTo>
                    <a:pt x="0" y="775"/>
                  </a:lnTo>
                  <a:lnTo>
                    <a:pt x="215" y="775"/>
                  </a:lnTo>
                  <a:lnTo>
                    <a:pt x="215" y="1658"/>
                  </a:lnTo>
                  <a:lnTo>
                    <a:pt x="1120" y="1658"/>
                  </a:lnTo>
                  <a:lnTo>
                    <a:pt x="1120" y="775"/>
                  </a:lnTo>
                  <a:lnTo>
                    <a:pt x="1313" y="775"/>
                  </a:lnTo>
                  <a:close/>
                  <a:moveTo>
                    <a:pt x="527" y="1222"/>
                  </a:moveTo>
                  <a:lnTo>
                    <a:pt x="377" y="1222"/>
                  </a:lnTo>
                  <a:lnTo>
                    <a:pt x="377" y="947"/>
                  </a:lnTo>
                  <a:lnTo>
                    <a:pt x="527" y="947"/>
                  </a:lnTo>
                  <a:lnTo>
                    <a:pt x="527" y="1222"/>
                  </a:lnTo>
                  <a:close/>
                  <a:moveTo>
                    <a:pt x="947" y="1222"/>
                  </a:moveTo>
                  <a:lnTo>
                    <a:pt x="802" y="1222"/>
                  </a:lnTo>
                  <a:lnTo>
                    <a:pt x="802" y="947"/>
                  </a:lnTo>
                  <a:lnTo>
                    <a:pt x="947" y="947"/>
                  </a:lnTo>
                  <a:lnTo>
                    <a:pt x="947" y="122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28" name="Freeform 15"/>
            <p:cNvSpPr>
              <a:spLocks noChangeArrowheads="1"/>
            </p:cNvSpPr>
            <p:nvPr/>
          </p:nvSpPr>
          <p:spPr bwMode="auto">
            <a:xfrm>
              <a:off x="12325081" y="10922727"/>
              <a:ext cx="94741" cy="180919"/>
            </a:xfrm>
            <a:custGeom>
              <a:avLst/>
              <a:gdLst>
                <a:gd name="T0" fmla="*/ 0 w 146"/>
                <a:gd name="T1" fmla="*/ 275 h 276"/>
                <a:gd name="T2" fmla="*/ 145 w 146"/>
                <a:gd name="T3" fmla="*/ 275 h 276"/>
                <a:gd name="T4" fmla="*/ 145 w 146"/>
                <a:gd name="T5" fmla="*/ 0 h 276"/>
                <a:gd name="T6" fmla="*/ 0 w 146"/>
                <a:gd name="T7" fmla="*/ 0 h 276"/>
                <a:gd name="T8" fmla="*/ 0 w 146"/>
                <a:gd name="T9" fmla="*/ 275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76">
                  <a:moveTo>
                    <a:pt x="0" y="275"/>
                  </a:moveTo>
                  <a:lnTo>
                    <a:pt x="145" y="275"/>
                  </a:lnTo>
                  <a:lnTo>
                    <a:pt x="145" y="0"/>
                  </a:lnTo>
                  <a:lnTo>
                    <a:pt x="0" y="0"/>
                  </a:lnTo>
                  <a:lnTo>
                    <a:pt x="0" y="27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29" name="Freeform 16"/>
            <p:cNvSpPr>
              <a:spLocks noChangeArrowheads="1"/>
            </p:cNvSpPr>
            <p:nvPr/>
          </p:nvSpPr>
          <p:spPr bwMode="auto">
            <a:xfrm>
              <a:off x="12046596" y="10922727"/>
              <a:ext cx="97613" cy="180919"/>
            </a:xfrm>
            <a:custGeom>
              <a:avLst/>
              <a:gdLst>
                <a:gd name="T0" fmla="*/ 0 w 151"/>
                <a:gd name="T1" fmla="*/ 275 h 276"/>
                <a:gd name="T2" fmla="*/ 150 w 151"/>
                <a:gd name="T3" fmla="*/ 275 h 276"/>
                <a:gd name="T4" fmla="*/ 150 w 151"/>
                <a:gd name="T5" fmla="*/ 0 h 276"/>
                <a:gd name="T6" fmla="*/ 0 w 151"/>
                <a:gd name="T7" fmla="*/ 0 h 276"/>
                <a:gd name="T8" fmla="*/ 0 w 151"/>
                <a:gd name="T9" fmla="*/ 275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76">
                  <a:moveTo>
                    <a:pt x="0" y="275"/>
                  </a:moveTo>
                  <a:lnTo>
                    <a:pt x="150" y="275"/>
                  </a:lnTo>
                  <a:lnTo>
                    <a:pt x="150" y="0"/>
                  </a:lnTo>
                  <a:lnTo>
                    <a:pt x="0" y="0"/>
                  </a:lnTo>
                  <a:lnTo>
                    <a:pt x="0" y="27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830" name="Group 15"/>
          <p:cNvGrpSpPr/>
          <p:nvPr/>
        </p:nvGrpSpPr>
        <p:grpSpPr>
          <a:xfrm>
            <a:off x="944127" y="3935821"/>
            <a:ext cx="346670" cy="357530"/>
            <a:chOff x="953164" y="10431662"/>
            <a:chExt cx="924452" cy="953411"/>
          </a:xfrm>
        </p:grpSpPr>
        <p:sp>
          <p:nvSpPr>
            <p:cNvPr id="831" name="Freeform 17"/>
            <p:cNvSpPr>
              <a:spLocks noChangeArrowheads="1"/>
            </p:cNvSpPr>
            <p:nvPr/>
          </p:nvSpPr>
          <p:spPr bwMode="auto">
            <a:xfrm>
              <a:off x="953164" y="10431662"/>
              <a:ext cx="924452" cy="953411"/>
            </a:xfrm>
            <a:custGeom>
              <a:avLst/>
              <a:gdLst>
                <a:gd name="T0" fmla="*/ 1421 w 1422"/>
                <a:gd name="T1" fmla="*/ 792 h 1466"/>
                <a:gd name="T2" fmla="*/ 1298 w 1422"/>
                <a:gd name="T3" fmla="*/ 221 h 1466"/>
                <a:gd name="T4" fmla="*/ 1034 w 1422"/>
                <a:gd name="T5" fmla="*/ 221 h 1466"/>
                <a:gd name="T6" fmla="*/ 1034 w 1422"/>
                <a:gd name="T7" fmla="*/ 0 h 1466"/>
                <a:gd name="T8" fmla="*/ 840 w 1422"/>
                <a:gd name="T9" fmla="*/ 0 h 1466"/>
                <a:gd name="T10" fmla="*/ 840 w 1422"/>
                <a:gd name="T11" fmla="*/ 221 h 1466"/>
                <a:gd name="T12" fmla="*/ 711 w 1422"/>
                <a:gd name="T13" fmla="*/ 221 h 1466"/>
                <a:gd name="T14" fmla="*/ 124 w 1422"/>
                <a:gd name="T15" fmla="*/ 221 h 1466"/>
                <a:gd name="T16" fmla="*/ 0 w 1422"/>
                <a:gd name="T17" fmla="*/ 792 h 1466"/>
                <a:gd name="T18" fmla="*/ 194 w 1422"/>
                <a:gd name="T19" fmla="*/ 792 h 1466"/>
                <a:gd name="T20" fmla="*/ 194 w 1422"/>
                <a:gd name="T21" fmla="*/ 1465 h 1466"/>
                <a:gd name="T22" fmla="*/ 1195 w 1422"/>
                <a:gd name="T23" fmla="*/ 1465 h 1466"/>
                <a:gd name="T24" fmla="*/ 1195 w 1422"/>
                <a:gd name="T25" fmla="*/ 792 h 1466"/>
                <a:gd name="T26" fmla="*/ 1421 w 1422"/>
                <a:gd name="T27" fmla="*/ 792 h 1466"/>
                <a:gd name="T28" fmla="*/ 565 w 1422"/>
                <a:gd name="T29" fmla="*/ 1168 h 1466"/>
                <a:gd name="T30" fmla="*/ 420 w 1422"/>
                <a:gd name="T31" fmla="*/ 1168 h 1466"/>
                <a:gd name="T32" fmla="*/ 420 w 1422"/>
                <a:gd name="T33" fmla="*/ 905 h 1466"/>
                <a:gd name="T34" fmla="*/ 565 w 1422"/>
                <a:gd name="T35" fmla="*/ 905 h 1466"/>
                <a:gd name="T36" fmla="*/ 565 w 1422"/>
                <a:gd name="T37" fmla="*/ 1168 h 1466"/>
                <a:gd name="T38" fmla="*/ 980 w 1422"/>
                <a:gd name="T39" fmla="*/ 1168 h 1466"/>
                <a:gd name="T40" fmla="*/ 840 w 1422"/>
                <a:gd name="T41" fmla="*/ 1168 h 1466"/>
                <a:gd name="T42" fmla="*/ 840 w 1422"/>
                <a:gd name="T43" fmla="*/ 905 h 1466"/>
                <a:gd name="T44" fmla="*/ 980 w 1422"/>
                <a:gd name="T45" fmla="*/ 905 h 1466"/>
                <a:gd name="T46" fmla="*/ 980 w 1422"/>
                <a:gd name="T47" fmla="*/ 1168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22" h="1466">
                  <a:moveTo>
                    <a:pt x="1421" y="792"/>
                  </a:moveTo>
                  <a:lnTo>
                    <a:pt x="1298" y="221"/>
                  </a:lnTo>
                  <a:lnTo>
                    <a:pt x="1034" y="221"/>
                  </a:lnTo>
                  <a:lnTo>
                    <a:pt x="1034" y="0"/>
                  </a:lnTo>
                  <a:lnTo>
                    <a:pt x="840" y="0"/>
                  </a:lnTo>
                  <a:lnTo>
                    <a:pt x="840" y="221"/>
                  </a:lnTo>
                  <a:lnTo>
                    <a:pt x="711" y="221"/>
                  </a:lnTo>
                  <a:lnTo>
                    <a:pt x="124" y="221"/>
                  </a:lnTo>
                  <a:lnTo>
                    <a:pt x="0" y="792"/>
                  </a:lnTo>
                  <a:lnTo>
                    <a:pt x="194" y="792"/>
                  </a:lnTo>
                  <a:lnTo>
                    <a:pt x="194" y="1465"/>
                  </a:lnTo>
                  <a:lnTo>
                    <a:pt x="1195" y="1465"/>
                  </a:lnTo>
                  <a:lnTo>
                    <a:pt x="1195" y="792"/>
                  </a:lnTo>
                  <a:lnTo>
                    <a:pt x="1421" y="792"/>
                  </a:lnTo>
                  <a:close/>
                  <a:moveTo>
                    <a:pt x="565" y="1168"/>
                  </a:moveTo>
                  <a:lnTo>
                    <a:pt x="420" y="1168"/>
                  </a:lnTo>
                  <a:lnTo>
                    <a:pt x="420" y="905"/>
                  </a:lnTo>
                  <a:lnTo>
                    <a:pt x="565" y="905"/>
                  </a:lnTo>
                  <a:lnTo>
                    <a:pt x="565" y="1168"/>
                  </a:lnTo>
                  <a:close/>
                  <a:moveTo>
                    <a:pt x="980" y="1168"/>
                  </a:moveTo>
                  <a:lnTo>
                    <a:pt x="840" y="1168"/>
                  </a:lnTo>
                  <a:lnTo>
                    <a:pt x="840" y="905"/>
                  </a:lnTo>
                  <a:lnTo>
                    <a:pt x="980" y="905"/>
                  </a:lnTo>
                  <a:lnTo>
                    <a:pt x="980" y="116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32" name="Freeform 18"/>
            <p:cNvSpPr>
              <a:spLocks noChangeArrowheads="1"/>
            </p:cNvSpPr>
            <p:nvPr/>
          </p:nvSpPr>
          <p:spPr bwMode="auto">
            <a:xfrm>
              <a:off x="1225906" y="11020364"/>
              <a:ext cx="94741" cy="172303"/>
            </a:xfrm>
            <a:custGeom>
              <a:avLst/>
              <a:gdLst>
                <a:gd name="T0" fmla="*/ 0 w 146"/>
                <a:gd name="T1" fmla="*/ 263 h 264"/>
                <a:gd name="T2" fmla="*/ 145 w 146"/>
                <a:gd name="T3" fmla="*/ 263 h 264"/>
                <a:gd name="T4" fmla="*/ 145 w 146"/>
                <a:gd name="T5" fmla="*/ 0 h 264"/>
                <a:gd name="T6" fmla="*/ 0 w 146"/>
                <a:gd name="T7" fmla="*/ 0 h 264"/>
                <a:gd name="T8" fmla="*/ 0 w 146"/>
                <a:gd name="T9" fmla="*/ 263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64">
                  <a:moveTo>
                    <a:pt x="0" y="263"/>
                  </a:moveTo>
                  <a:lnTo>
                    <a:pt x="145" y="263"/>
                  </a:lnTo>
                  <a:lnTo>
                    <a:pt x="145" y="0"/>
                  </a:lnTo>
                  <a:lnTo>
                    <a:pt x="0" y="0"/>
                  </a:lnTo>
                  <a:lnTo>
                    <a:pt x="0" y="26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33" name="Freeform 19"/>
            <p:cNvSpPr>
              <a:spLocks noChangeArrowheads="1"/>
            </p:cNvSpPr>
            <p:nvPr/>
          </p:nvSpPr>
          <p:spPr bwMode="auto">
            <a:xfrm>
              <a:off x="1498647" y="11020364"/>
              <a:ext cx="91871" cy="172303"/>
            </a:xfrm>
            <a:custGeom>
              <a:avLst/>
              <a:gdLst>
                <a:gd name="T0" fmla="*/ 0 w 141"/>
                <a:gd name="T1" fmla="*/ 263 h 264"/>
                <a:gd name="T2" fmla="*/ 140 w 141"/>
                <a:gd name="T3" fmla="*/ 263 h 264"/>
                <a:gd name="T4" fmla="*/ 140 w 141"/>
                <a:gd name="T5" fmla="*/ 0 h 264"/>
                <a:gd name="T6" fmla="*/ 0 w 141"/>
                <a:gd name="T7" fmla="*/ 0 h 264"/>
                <a:gd name="T8" fmla="*/ 0 w 141"/>
                <a:gd name="T9" fmla="*/ 263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64">
                  <a:moveTo>
                    <a:pt x="0" y="263"/>
                  </a:moveTo>
                  <a:lnTo>
                    <a:pt x="140" y="263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26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834" name="Group 14"/>
          <p:cNvGrpSpPr/>
          <p:nvPr/>
        </p:nvGrpSpPr>
        <p:grpSpPr>
          <a:xfrm>
            <a:off x="4054667" y="3923415"/>
            <a:ext cx="348824" cy="357530"/>
            <a:chOff x="10817819" y="10431662"/>
            <a:chExt cx="930195" cy="953411"/>
          </a:xfrm>
        </p:grpSpPr>
        <p:sp>
          <p:nvSpPr>
            <p:cNvPr id="835" name="Freeform 20"/>
            <p:cNvSpPr>
              <a:spLocks noChangeArrowheads="1"/>
            </p:cNvSpPr>
            <p:nvPr/>
          </p:nvSpPr>
          <p:spPr bwMode="auto">
            <a:xfrm>
              <a:off x="10817819" y="10431662"/>
              <a:ext cx="930195" cy="953411"/>
            </a:xfrm>
            <a:custGeom>
              <a:avLst/>
              <a:gdLst>
                <a:gd name="T0" fmla="*/ 1427 w 1428"/>
                <a:gd name="T1" fmla="*/ 792 h 1466"/>
                <a:gd name="T2" fmla="*/ 1303 w 1428"/>
                <a:gd name="T3" fmla="*/ 221 h 1466"/>
                <a:gd name="T4" fmla="*/ 1039 w 1428"/>
                <a:gd name="T5" fmla="*/ 221 h 1466"/>
                <a:gd name="T6" fmla="*/ 1039 w 1428"/>
                <a:gd name="T7" fmla="*/ 0 h 1466"/>
                <a:gd name="T8" fmla="*/ 835 w 1428"/>
                <a:gd name="T9" fmla="*/ 0 h 1466"/>
                <a:gd name="T10" fmla="*/ 835 w 1428"/>
                <a:gd name="T11" fmla="*/ 221 h 1466"/>
                <a:gd name="T12" fmla="*/ 716 w 1428"/>
                <a:gd name="T13" fmla="*/ 221 h 1466"/>
                <a:gd name="T14" fmla="*/ 129 w 1428"/>
                <a:gd name="T15" fmla="*/ 221 h 1466"/>
                <a:gd name="T16" fmla="*/ 0 w 1428"/>
                <a:gd name="T17" fmla="*/ 792 h 1466"/>
                <a:gd name="T18" fmla="*/ 205 w 1428"/>
                <a:gd name="T19" fmla="*/ 792 h 1466"/>
                <a:gd name="T20" fmla="*/ 205 w 1428"/>
                <a:gd name="T21" fmla="*/ 1465 h 1466"/>
                <a:gd name="T22" fmla="*/ 1211 w 1428"/>
                <a:gd name="T23" fmla="*/ 1465 h 1466"/>
                <a:gd name="T24" fmla="*/ 1211 w 1428"/>
                <a:gd name="T25" fmla="*/ 792 h 1466"/>
                <a:gd name="T26" fmla="*/ 1427 w 1428"/>
                <a:gd name="T27" fmla="*/ 792 h 1466"/>
                <a:gd name="T28" fmla="*/ 571 w 1428"/>
                <a:gd name="T29" fmla="*/ 1168 h 1466"/>
                <a:gd name="T30" fmla="*/ 425 w 1428"/>
                <a:gd name="T31" fmla="*/ 1168 h 1466"/>
                <a:gd name="T32" fmla="*/ 425 w 1428"/>
                <a:gd name="T33" fmla="*/ 905 h 1466"/>
                <a:gd name="T34" fmla="*/ 571 w 1428"/>
                <a:gd name="T35" fmla="*/ 905 h 1466"/>
                <a:gd name="T36" fmla="*/ 571 w 1428"/>
                <a:gd name="T37" fmla="*/ 1168 h 1466"/>
                <a:gd name="T38" fmla="*/ 980 w 1428"/>
                <a:gd name="T39" fmla="*/ 1168 h 1466"/>
                <a:gd name="T40" fmla="*/ 835 w 1428"/>
                <a:gd name="T41" fmla="*/ 1168 h 1466"/>
                <a:gd name="T42" fmla="*/ 835 w 1428"/>
                <a:gd name="T43" fmla="*/ 905 h 1466"/>
                <a:gd name="T44" fmla="*/ 980 w 1428"/>
                <a:gd name="T45" fmla="*/ 905 h 1466"/>
                <a:gd name="T46" fmla="*/ 980 w 1428"/>
                <a:gd name="T47" fmla="*/ 1168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28" h="1466">
                  <a:moveTo>
                    <a:pt x="1427" y="792"/>
                  </a:moveTo>
                  <a:lnTo>
                    <a:pt x="1303" y="221"/>
                  </a:lnTo>
                  <a:lnTo>
                    <a:pt x="1039" y="221"/>
                  </a:lnTo>
                  <a:lnTo>
                    <a:pt x="1039" y="0"/>
                  </a:lnTo>
                  <a:lnTo>
                    <a:pt x="835" y="0"/>
                  </a:lnTo>
                  <a:lnTo>
                    <a:pt x="835" y="221"/>
                  </a:lnTo>
                  <a:lnTo>
                    <a:pt x="716" y="221"/>
                  </a:lnTo>
                  <a:lnTo>
                    <a:pt x="129" y="221"/>
                  </a:lnTo>
                  <a:lnTo>
                    <a:pt x="0" y="792"/>
                  </a:lnTo>
                  <a:lnTo>
                    <a:pt x="205" y="792"/>
                  </a:lnTo>
                  <a:lnTo>
                    <a:pt x="205" y="1465"/>
                  </a:lnTo>
                  <a:lnTo>
                    <a:pt x="1211" y="1465"/>
                  </a:lnTo>
                  <a:lnTo>
                    <a:pt x="1211" y="792"/>
                  </a:lnTo>
                  <a:lnTo>
                    <a:pt x="1427" y="792"/>
                  </a:lnTo>
                  <a:close/>
                  <a:moveTo>
                    <a:pt x="571" y="1168"/>
                  </a:moveTo>
                  <a:lnTo>
                    <a:pt x="425" y="1168"/>
                  </a:lnTo>
                  <a:lnTo>
                    <a:pt x="425" y="905"/>
                  </a:lnTo>
                  <a:lnTo>
                    <a:pt x="571" y="905"/>
                  </a:lnTo>
                  <a:lnTo>
                    <a:pt x="571" y="1168"/>
                  </a:lnTo>
                  <a:close/>
                  <a:moveTo>
                    <a:pt x="980" y="1168"/>
                  </a:moveTo>
                  <a:lnTo>
                    <a:pt x="835" y="1168"/>
                  </a:lnTo>
                  <a:lnTo>
                    <a:pt x="835" y="905"/>
                  </a:lnTo>
                  <a:lnTo>
                    <a:pt x="980" y="905"/>
                  </a:lnTo>
                  <a:lnTo>
                    <a:pt x="980" y="116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36" name="Freeform 21"/>
            <p:cNvSpPr>
              <a:spLocks noChangeArrowheads="1"/>
            </p:cNvSpPr>
            <p:nvPr/>
          </p:nvSpPr>
          <p:spPr bwMode="auto">
            <a:xfrm>
              <a:off x="11093432" y="11020364"/>
              <a:ext cx="94743" cy="172303"/>
            </a:xfrm>
            <a:custGeom>
              <a:avLst/>
              <a:gdLst>
                <a:gd name="T0" fmla="*/ 0 w 147"/>
                <a:gd name="T1" fmla="*/ 263 h 264"/>
                <a:gd name="T2" fmla="*/ 146 w 147"/>
                <a:gd name="T3" fmla="*/ 263 h 264"/>
                <a:gd name="T4" fmla="*/ 146 w 147"/>
                <a:gd name="T5" fmla="*/ 0 h 264"/>
                <a:gd name="T6" fmla="*/ 0 w 147"/>
                <a:gd name="T7" fmla="*/ 0 h 264"/>
                <a:gd name="T8" fmla="*/ 0 w 147"/>
                <a:gd name="T9" fmla="*/ 263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64">
                  <a:moveTo>
                    <a:pt x="0" y="263"/>
                  </a:moveTo>
                  <a:lnTo>
                    <a:pt x="146" y="263"/>
                  </a:lnTo>
                  <a:lnTo>
                    <a:pt x="146" y="0"/>
                  </a:lnTo>
                  <a:lnTo>
                    <a:pt x="0" y="0"/>
                  </a:lnTo>
                  <a:lnTo>
                    <a:pt x="0" y="26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37" name="Freeform 22"/>
            <p:cNvSpPr>
              <a:spLocks noChangeArrowheads="1"/>
            </p:cNvSpPr>
            <p:nvPr/>
          </p:nvSpPr>
          <p:spPr bwMode="auto">
            <a:xfrm>
              <a:off x="11360434" y="11020364"/>
              <a:ext cx="94741" cy="172303"/>
            </a:xfrm>
            <a:custGeom>
              <a:avLst/>
              <a:gdLst>
                <a:gd name="T0" fmla="*/ 0 w 146"/>
                <a:gd name="T1" fmla="*/ 263 h 264"/>
                <a:gd name="T2" fmla="*/ 145 w 146"/>
                <a:gd name="T3" fmla="*/ 263 h 264"/>
                <a:gd name="T4" fmla="*/ 145 w 146"/>
                <a:gd name="T5" fmla="*/ 0 h 264"/>
                <a:gd name="T6" fmla="*/ 0 w 146"/>
                <a:gd name="T7" fmla="*/ 0 h 264"/>
                <a:gd name="T8" fmla="*/ 0 w 146"/>
                <a:gd name="T9" fmla="*/ 263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64">
                  <a:moveTo>
                    <a:pt x="0" y="263"/>
                  </a:moveTo>
                  <a:lnTo>
                    <a:pt x="145" y="263"/>
                  </a:lnTo>
                  <a:lnTo>
                    <a:pt x="145" y="0"/>
                  </a:lnTo>
                  <a:lnTo>
                    <a:pt x="0" y="0"/>
                  </a:lnTo>
                  <a:lnTo>
                    <a:pt x="0" y="26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850" name="Group 3"/>
          <p:cNvGrpSpPr/>
          <p:nvPr/>
        </p:nvGrpSpPr>
        <p:grpSpPr>
          <a:xfrm>
            <a:off x="4358" y="4269403"/>
            <a:ext cx="9158329" cy="879824"/>
            <a:chOff x="0" y="11385073"/>
            <a:chExt cx="12749984" cy="2346195"/>
          </a:xfrm>
        </p:grpSpPr>
        <p:sp>
          <p:nvSpPr>
            <p:cNvPr id="851" name="Freeform 378"/>
            <p:cNvSpPr>
              <a:spLocks noChangeArrowheads="1"/>
            </p:cNvSpPr>
            <p:nvPr/>
          </p:nvSpPr>
          <p:spPr bwMode="auto">
            <a:xfrm>
              <a:off x="0" y="11611939"/>
              <a:ext cx="12749984" cy="2119329"/>
            </a:xfrm>
            <a:custGeom>
              <a:avLst/>
              <a:gdLst>
                <a:gd name="T0" fmla="*/ 19583 w 19584"/>
                <a:gd name="T1" fmla="*/ 3252 h 3253"/>
                <a:gd name="T2" fmla="*/ 0 w 19584"/>
                <a:gd name="T3" fmla="*/ 3252 h 3253"/>
                <a:gd name="T4" fmla="*/ 0 w 19584"/>
                <a:gd name="T5" fmla="*/ 0 h 3253"/>
                <a:gd name="T6" fmla="*/ 19583 w 19584"/>
                <a:gd name="T7" fmla="*/ 0 h 3253"/>
                <a:gd name="T8" fmla="*/ 19583 w 19584"/>
                <a:gd name="T9" fmla="*/ 3252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84" h="3253">
                  <a:moveTo>
                    <a:pt x="19583" y="3252"/>
                  </a:moveTo>
                  <a:lnTo>
                    <a:pt x="0" y="3252"/>
                  </a:lnTo>
                  <a:lnTo>
                    <a:pt x="0" y="0"/>
                  </a:lnTo>
                  <a:lnTo>
                    <a:pt x="19583" y="0"/>
                  </a:lnTo>
                  <a:lnTo>
                    <a:pt x="19583" y="3252"/>
                  </a:lnTo>
                </a:path>
              </a:pathLst>
            </a:custGeom>
            <a:solidFill>
              <a:srgbClr val="5E5A6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52" name="Freeform 379"/>
            <p:cNvSpPr>
              <a:spLocks noChangeArrowheads="1"/>
            </p:cNvSpPr>
            <p:nvPr/>
          </p:nvSpPr>
          <p:spPr bwMode="auto">
            <a:xfrm>
              <a:off x="0" y="11385073"/>
              <a:ext cx="12749984" cy="226865"/>
            </a:xfrm>
            <a:custGeom>
              <a:avLst/>
              <a:gdLst>
                <a:gd name="T0" fmla="*/ 19583 w 19584"/>
                <a:gd name="T1" fmla="*/ 0 h 350"/>
                <a:gd name="T2" fmla="*/ 0 w 19584"/>
                <a:gd name="T3" fmla="*/ 0 h 350"/>
                <a:gd name="T4" fmla="*/ 0 w 19584"/>
                <a:gd name="T5" fmla="*/ 349 h 350"/>
                <a:gd name="T6" fmla="*/ 19583 w 19584"/>
                <a:gd name="T7" fmla="*/ 349 h 350"/>
                <a:gd name="T8" fmla="*/ 19583 w 19584"/>
                <a:gd name="T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84" h="350">
                  <a:moveTo>
                    <a:pt x="19583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19583" y="349"/>
                  </a:lnTo>
                  <a:lnTo>
                    <a:pt x="19583" y="0"/>
                  </a:lnTo>
                </a:path>
              </a:pathLst>
            </a:custGeom>
            <a:solidFill>
              <a:srgbClr val="464C5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53" name="Freeform 380"/>
            <p:cNvSpPr>
              <a:spLocks noChangeArrowheads="1"/>
            </p:cNvSpPr>
            <p:nvPr/>
          </p:nvSpPr>
          <p:spPr bwMode="auto">
            <a:xfrm>
              <a:off x="0" y="11999622"/>
              <a:ext cx="12749984" cy="775364"/>
            </a:xfrm>
            <a:custGeom>
              <a:avLst/>
              <a:gdLst>
                <a:gd name="T0" fmla="*/ 19583 w 19584"/>
                <a:gd name="T1" fmla="*/ 1189 h 1190"/>
                <a:gd name="T2" fmla="*/ 0 w 19584"/>
                <a:gd name="T3" fmla="*/ 1189 h 1190"/>
                <a:gd name="T4" fmla="*/ 0 w 19584"/>
                <a:gd name="T5" fmla="*/ 0 h 1190"/>
                <a:gd name="T6" fmla="*/ 19583 w 19584"/>
                <a:gd name="T7" fmla="*/ 0 h 1190"/>
                <a:gd name="T8" fmla="*/ 19583 w 19584"/>
                <a:gd name="T9" fmla="*/ 1189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84" h="1190">
                  <a:moveTo>
                    <a:pt x="19583" y="1189"/>
                  </a:moveTo>
                  <a:lnTo>
                    <a:pt x="0" y="1189"/>
                  </a:lnTo>
                  <a:lnTo>
                    <a:pt x="0" y="0"/>
                  </a:lnTo>
                  <a:lnTo>
                    <a:pt x="19583" y="0"/>
                  </a:lnTo>
                  <a:lnTo>
                    <a:pt x="19583" y="1189"/>
                  </a:lnTo>
                </a:path>
              </a:pathLst>
            </a:custGeom>
            <a:solidFill>
              <a:srgbClr val="464C5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54" name="Freeform 381"/>
            <p:cNvSpPr>
              <a:spLocks noChangeArrowheads="1"/>
            </p:cNvSpPr>
            <p:nvPr/>
          </p:nvSpPr>
          <p:spPr bwMode="auto">
            <a:xfrm>
              <a:off x="0" y="11999621"/>
              <a:ext cx="12749984" cy="91895"/>
            </a:xfrm>
            <a:custGeom>
              <a:avLst/>
              <a:gdLst>
                <a:gd name="T0" fmla="*/ 19583 w 19584"/>
                <a:gd name="T1" fmla="*/ 140 h 141"/>
                <a:gd name="T2" fmla="*/ 0 w 19584"/>
                <a:gd name="T3" fmla="*/ 140 h 141"/>
                <a:gd name="T4" fmla="*/ 0 w 19584"/>
                <a:gd name="T5" fmla="*/ 0 h 141"/>
                <a:gd name="T6" fmla="*/ 19583 w 19584"/>
                <a:gd name="T7" fmla="*/ 0 h 141"/>
                <a:gd name="T8" fmla="*/ 19583 w 19584"/>
                <a:gd name="T9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84" h="141">
                  <a:moveTo>
                    <a:pt x="19583" y="140"/>
                  </a:moveTo>
                  <a:lnTo>
                    <a:pt x="0" y="140"/>
                  </a:lnTo>
                  <a:lnTo>
                    <a:pt x="0" y="0"/>
                  </a:lnTo>
                  <a:lnTo>
                    <a:pt x="19583" y="0"/>
                  </a:lnTo>
                  <a:lnTo>
                    <a:pt x="19583" y="140"/>
                  </a:lnTo>
                </a:path>
              </a:pathLst>
            </a:custGeom>
            <a:solidFill>
              <a:srgbClr val="8D8B8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55" name="Freeform 382"/>
            <p:cNvSpPr>
              <a:spLocks noChangeArrowheads="1"/>
            </p:cNvSpPr>
            <p:nvPr/>
          </p:nvSpPr>
          <p:spPr bwMode="auto">
            <a:xfrm>
              <a:off x="0" y="12731909"/>
              <a:ext cx="12749984" cy="94767"/>
            </a:xfrm>
            <a:custGeom>
              <a:avLst/>
              <a:gdLst>
                <a:gd name="T0" fmla="*/ 19583 w 19584"/>
                <a:gd name="T1" fmla="*/ 145 h 146"/>
                <a:gd name="T2" fmla="*/ 0 w 19584"/>
                <a:gd name="T3" fmla="*/ 145 h 146"/>
                <a:gd name="T4" fmla="*/ 0 w 19584"/>
                <a:gd name="T5" fmla="*/ 0 h 146"/>
                <a:gd name="T6" fmla="*/ 19583 w 19584"/>
                <a:gd name="T7" fmla="*/ 0 h 146"/>
                <a:gd name="T8" fmla="*/ 19583 w 19584"/>
                <a:gd name="T9" fmla="*/ 14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84" h="146">
                  <a:moveTo>
                    <a:pt x="19583" y="145"/>
                  </a:moveTo>
                  <a:lnTo>
                    <a:pt x="0" y="145"/>
                  </a:lnTo>
                  <a:lnTo>
                    <a:pt x="0" y="0"/>
                  </a:lnTo>
                  <a:lnTo>
                    <a:pt x="19583" y="0"/>
                  </a:lnTo>
                  <a:lnTo>
                    <a:pt x="19583" y="145"/>
                  </a:lnTo>
                </a:path>
              </a:pathLst>
            </a:custGeom>
            <a:solidFill>
              <a:srgbClr val="8D8B8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856" name="Group 4"/>
          <p:cNvGrpSpPr/>
          <p:nvPr/>
        </p:nvGrpSpPr>
        <p:grpSpPr>
          <a:xfrm>
            <a:off x="-40584" y="4634502"/>
            <a:ext cx="9222818" cy="19352"/>
            <a:chOff x="0" y="12358672"/>
            <a:chExt cx="24594181" cy="51604"/>
          </a:xfrm>
        </p:grpSpPr>
        <p:sp>
          <p:nvSpPr>
            <p:cNvPr id="857" name="Freeform 383"/>
            <p:cNvSpPr>
              <a:spLocks noChangeArrowheads="1"/>
            </p:cNvSpPr>
            <p:nvPr/>
          </p:nvSpPr>
          <p:spPr bwMode="auto">
            <a:xfrm>
              <a:off x="0" y="12364329"/>
              <a:ext cx="12749984" cy="45947"/>
            </a:xfrm>
            <a:custGeom>
              <a:avLst/>
              <a:gdLst>
                <a:gd name="T0" fmla="*/ 19390 w 19584"/>
                <a:gd name="T1" fmla="*/ 0 h 71"/>
                <a:gd name="T2" fmla="*/ 19099 w 19584"/>
                <a:gd name="T3" fmla="*/ 70 h 71"/>
                <a:gd name="T4" fmla="*/ 19099 w 19584"/>
                <a:gd name="T5" fmla="*/ 0 h 71"/>
                <a:gd name="T6" fmla="*/ 18221 w 19584"/>
                <a:gd name="T7" fmla="*/ 70 h 71"/>
                <a:gd name="T8" fmla="*/ 18507 w 19584"/>
                <a:gd name="T9" fmla="*/ 70 h 71"/>
                <a:gd name="T10" fmla="*/ 17635 w 19584"/>
                <a:gd name="T11" fmla="*/ 0 h 71"/>
                <a:gd name="T12" fmla="*/ 17339 w 19584"/>
                <a:gd name="T13" fmla="*/ 70 h 71"/>
                <a:gd name="T14" fmla="*/ 17339 w 19584"/>
                <a:gd name="T15" fmla="*/ 0 h 71"/>
                <a:gd name="T16" fmla="*/ 16456 w 19584"/>
                <a:gd name="T17" fmla="*/ 70 h 71"/>
                <a:gd name="T18" fmla="*/ 16752 w 19584"/>
                <a:gd name="T19" fmla="*/ 70 h 71"/>
                <a:gd name="T20" fmla="*/ 15858 w 19584"/>
                <a:gd name="T21" fmla="*/ 0 h 71"/>
                <a:gd name="T22" fmla="*/ 15567 w 19584"/>
                <a:gd name="T23" fmla="*/ 70 h 71"/>
                <a:gd name="T24" fmla="*/ 15567 w 19584"/>
                <a:gd name="T25" fmla="*/ 0 h 71"/>
                <a:gd name="T26" fmla="*/ 14685 w 19584"/>
                <a:gd name="T27" fmla="*/ 70 h 71"/>
                <a:gd name="T28" fmla="*/ 14975 w 19584"/>
                <a:gd name="T29" fmla="*/ 70 h 71"/>
                <a:gd name="T30" fmla="*/ 14103 w 19584"/>
                <a:gd name="T31" fmla="*/ 0 h 71"/>
                <a:gd name="T32" fmla="*/ 13807 w 19584"/>
                <a:gd name="T33" fmla="*/ 70 h 71"/>
                <a:gd name="T34" fmla="*/ 13807 w 19584"/>
                <a:gd name="T35" fmla="*/ 0 h 71"/>
                <a:gd name="T36" fmla="*/ 12924 w 19584"/>
                <a:gd name="T37" fmla="*/ 70 h 71"/>
                <a:gd name="T38" fmla="*/ 13220 w 19584"/>
                <a:gd name="T39" fmla="*/ 70 h 71"/>
                <a:gd name="T40" fmla="*/ 12337 w 19584"/>
                <a:gd name="T41" fmla="*/ 0 h 71"/>
                <a:gd name="T42" fmla="*/ 12041 w 19584"/>
                <a:gd name="T43" fmla="*/ 70 h 71"/>
                <a:gd name="T44" fmla="*/ 12041 w 19584"/>
                <a:gd name="T45" fmla="*/ 0 h 71"/>
                <a:gd name="T46" fmla="*/ 11164 w 19584"/>
                <a:gd name="T47" fmla="*/ 70 h 71"/>
                <a:gd name="T48" fmla="*/ 11455 w 19584"/>
                <a:gd name="T49" fmla="*/ 70 h 71"/>
                <a:gd name="T50" fmla="*/ 10577 w 19584"/>
                <a:gd name="T51" fmla="*/ 0 h 71"/>
                <a:gd name="T52" fmla="*/ 10281 w 19584"/>
                <a:gd name="T53" fmla="*/ 70 h 71"/>
                <a:gd name="T54" fmla="*/ 10281 w 19584"/>
                <a:gd name="T55" fmla="*/ 0 h 71"/>
                <a:gd name="T56" fmla="*/ 9399 w 19584"/>
                <a:gd name="T57" fmla="*/ 70 h 71"/>
                <a:gd name="T58" fmla="*/ 9695 w 19584"/>
                <a:gd name="T59" fmla="*/ 70 h 71"/>
                <a:gd name="T60" fmla="*/ 8812 w 19584"/>
                <a:gd name="T61" fmla="*/ 0 h 71"/>
                <a:gd name="T62" fmla="*/ 8527 w 19584"/>
                <a:gd name="T63" fmla="*/ 70 h 71"/>
                <a:gd name="T64" fmla="*/ 8527 w 19584"/>
                <a:gd name="T65" fmla="*/ 0 h 71"/>
                <a:gd name="T66" fmla="*/ 7644 w 19584"/>
                <a:gd name="T67" fmla="*/ 70 h 71"/>
                <a:gd name="T68" fmla="*/ 7935 w 19584"/>
                <a:gd name="T69" fmla="*/ 70 h 71"/>
                <a:gd name="T70" fmla="*/ 7052 w 19584"/>
                <a:gd name="T71" fmla="*/ 0 h 71"/>
                <a:gd name="T72" fmla="*/ 6761 w 19584"/>
                <a:gd name="T73" fmla="*/ 70 h 71"/>
                <a:gd name="T74" fmla="*/ 6761 w 19584"/>
                <a:gd name="T75" fmla="*/ 0 h 71"/>
                <a:gd name="T76" fmla="*/ 5879 w 19584"/>
                <a:gd name="T77" fmla="*/ 70 h 71"/>
                <a:gd name="T78" fmla="*/ 6169 w 19584"/>
                <a:gd name="T79" fmla="*/ 70 h 71"/>
                <a:gd name="T80" fmla="*/ 5281 w 19584"/>
                <a:gd name="T81" fmla="*/ 0 h 71"/>
                <a:gd name="T82" fmla="*/ 4985 w 19584"/>
                <a:gd name="T83" fmla="*/ 70 h 71"/>
                <a:gd name="T84" fmla="*/ 4985 w 19584"/>
                <a:gd name="T85" fmla="*/ 0 h 71"/>
                <a:gd name="T86" fmla="*/ 4113 w 19584"/>
                <a:gd name="T87" fmla="*/ 70 h 71"/>
                <a:gd name="T88" fmla="*/ 4398 w 19584"/>
                <a:gd name="T89" fmla="*/ 70 h 71"/>
                <a:gd name="T90" fmla="*/ 3521 w 19584"/>
                <a:gd name="T91" fmla="*/ 0 h 71"/>
                <a:gd name="T92" fmla="*/ 3230 w 19584"/>
                <a:gd name="T93" fmla="*/ 70 h 71"/>
                <a:gd name="T94" fmla="*/ 3230 w 19584"/>
                <a:gd name="T95" fmla="*/ 0 h 71"/>
                <a:gd name="T96" fmla="*/ 2347 w 19584"/>
                <a:gd name="T97" fmla="*/ 70 h 71"/>
                <a:gd name="T98" fmla="*/ 2638 w 19584"/>
                <a:gd name="T99" fmla="*/ 70 h 71"/>
                <a:gd name="T100" fmla="*/ 1755 w 19584"/>
                <a:gd name="T101" fmla="*/ 0 h 71"/>
                <a:gd name="T102" fmla="*/ 1464 w 19584"/>
                <a:gd name="T103" fmla="*/ 70 h 71"/>
                <a:gd name="T104" fmla="*/ 1464 w 19584"/>
                <a:gd name="T105" fmla="*/ 0 h 71"/>
                <a:gd name="T106" fmla="*/ 587 w 19584"/>
                <a:gd name="T107" fmla="*/ 70 h 71"/>
                <a:gd name="T108" fmla="*/ 883 w 19584"/>
                <a:gd name="T109" fmla="*/ 70 h 71"/>
                <a:gd name="T110" fmla="*/ 0 w 19584"/>
                <a:gd name="T1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584" h="71">
                  <a:moveTo>
                    <a:pt x="19583" y="70"/>
                  </a:moveTo>
                  <a:lnTo>
                    <a:pt x="19390" y="70"/>
                  </a:lnTo>
                  <a:lnTo>
                    <a:pt x="19390" y="0"/>
                  </a:lnTo>
                  <a:lnTo>
                    <a:pt x="19583" y="0"/>
                  </a:lnTo>
                  <a:lnTo>
                    <a:pt x="19583" y="70"/>
                  </a:lnTo>
                  <a:close/>
                  <a:moveTo>
                    <a:pt x="19099" y="70"/>
                  </a:moveTo>
                  <a:lnTo>
                    <a:pt x="18803" y="70"/>
                  </a:lnTo>
                  <a:lnTo>
                    <a:pt x="18803" y="0"/>
                  </a:lnTo>
                  <a:lnTo>
                    <a:pt x="19099" y="0"/>
                  </a:lnTo>
                  <a:lnTo>
                    <a:pt x="19099" y="70"/>
                  </a:lnTo>
                  <a:close/>
                  <a:moveTo>
                    <a:pt x="18507" y="70"/>
                  </a:moveTo>
                  <a:lnTo>
                    <a:pt x="18221" y="70"/>
                  </a:lnTo>
                  <a:lnTo>
                    <a:pt x="18221" y="0"/>
                  </a:lnTo>
                  <a:lnTo>
                    <a:pt x="18507" y="0"/>
                  </a:lnTo>
                  <a:lnTo>
                    <a:pt x="18507" y="70"/>
                  </a:lnTo>
                  <a:close/>
                  <a:moveTo>
                    <a:pt x="17925" y="70"/>
                  </a:moveTo>
                  <a:lnTo>
                    <a:pt x="17635" y="70"/>
                  </a:lnTo>
                  <a:lnTo>
                    <a:pt x="17635" y="0"/>
                  </a:lnTo>
                  <a:lnTo>
                    <a:pt x="17925" y="0"/>
                  </a:lnTo>
                  <a:lnTo>
                    <a:pt x="17925" y="70"/>
                  </a:lnTo>
                  <a:close/>
                  <a:moveTo>
                    <a:pt x="17339" y="70"/>
                  </a:moveTo>
                  <a:lnTo>
                    <a:pt x="17042" y="70"/>
                  </a:lnTo>
                  <a:lnTo>
                    <a:pt x="17042" y="0"/>
                  </a:lnTo>
                  <a:lnTo>
                    <a:pt x="17339" y="0"/>
                  </a:lnTo>
                  <a:lnTo>
                    <a:pt x="17339" y="70"/>
                  </a:lnTo>
                  <a:close/>
                  <a:moveTo>
                    <a:pt x="16752" y="70"/>
                  </a:moveTo>
                  <a:lnTo>
                    <a:pt x="16456" y="70"/>
                  </a:lnTo>
                  <a:lnTo>
                    <a:pt x="16456" y="0"/>
                  </a:lnTo>
                  <a:lnTo>
                    <a:pt x="16752" y="0"/>
                  </a:lnTo>
                  <a:lnTo>
                    <a:pt x="16752" y="70"/>
                  </a:lnTo>
                  <a:close/>
                  <a:moveTo>
                    <a:pt x="16160" y="70"/>
                  </a:moveTo>
                  <a:lnTo>
                    <a:pt x="15858" y="70"/>
                  </a:lnTo>
                  <a:lnTo>
                    <a:pt x="15858" y="0"/>
                  </a:lnTo>
                  <a:lnTo>
                    <a:pt x="16160" y="0"/>
                  </a:lnTo>
                  <a:lnTo>
                    <a:pt x="16160" y="70"/>
                  </a:lnTo>
                  <a:close/>
                  <a:moveTo>
                    <a:pt x="15567" y="70"/>
                  </a:moveTo>
                  <a:lnTo>
                    <a:pt x="15271" y="70"/>
                  </a:lnTo>
                  <a:lnTo>
                    <a:pt x="15271" y="0"/>
                  </a:lnTo>
                  <a:lnTo>
                    <a:pt x="15567" y="0"/>
                  </a:lnTo>
                  <a:lnTo>
                    <a:pt x="15567" y="70"/>
                  </a:lnTo>
                  <a:close/>
                  <a:moveTo>
                    <a:pt x="14975" y="70"/>
                  </a:moveTo>
                  <a:lnTo>
                    <a:pt x="14685" y="70"/>
                  </a:lnTo>
                  <a:lnTo>
                    <a:pt x="14685" y="0"/>
                  </a:lnTo>
                  <a:lnTo>
                    <a:pt x="14975" y="0"/>
                  </a:lnTo>
                  <a:lnTo>
                    <a:pt x="14975" y="70"/>
                  </a:lnTo>
                  <a:close/>
                  <a:moveTo>
                    <a:pt x="14388" y="70"/>
                  </a:moveTo>
                  <a:lnTo>
                    <a:pt x="14103" y="70"/>
                  </a:lnTo>
                  <a:lnTo>
                    <a:pt x="14103" y="0"/>
                  </a:lnTo>
                  <a:lnTo>
                    <a:pt x="14388" y="0"/>
                  </a:lnTo>
                  <a:lnTo>
                    <a:pt x="14388" y="70"/>
                  </a:lnTo>
                  <a:close/>
                  <a:moveTo>
                    <a:pt x="13807" y="70"/>
                  </a:moveTo>
                  <a:lnTo>
                    <a:pt x="13511" y="70"/>
                  </a:lnTo>
                  <a:lnTo>
                    <a:pt x="13511" y="0"/>
                  </a:lnTo>
                  <a:lnTo>
                    <a:pt x="13807" y="0"/>
                  </a:lnTo>
                  <a:lnTo>
                    <a:pt x="13807" y="70"/>
                  </a:lnTo>
                  <a:close/>
                  <a:moveTo>
                    <a:pt x="13220" y="70"/>
                  </a:moveTo>
                  <a:lnTo>
                    <a:pt x="12924" y="70"/>
                  </a:lnTo>
                  <a:lnTo>
                    <a:pt x="12924" y="0"/>
                  </a:lnTo>
                  <a:lnTo>
                    <a:pt x="13220" y="0"/>
                  </a:lnTo>
                  <a:lnTo>
                    <a:pt x="13220" y="70"/>
                  </a:lnTo>
                  <a:close/>
                  <a:moveTo>
                    <a:pt x="12628" y="70"/>
                  </a:moveTo>
                  <a:lnTo>
                    <a:pt x="12337" y="70"/>
                  </a:lnTo>
                  <a:lnTo>
                    <a:pt x="12337" y="0"/>
                  </a:lnTo>
                  <a:lnTo>
                    <a:pt x="12628" y="0"/>
                  </a:lnTo>
                  <a:lnTo>
                    <a:pt x="12628" y="70"/>
                  </a:lnTo>
                  <a:close/>
                  <a:moveTo>
                    <a:pt x="12041" y="70"/>
                  </a:moveTo>
                  <a:lnTo>
                    <a:pt x="11745" y="70"/>
                  </a:lnTo>
                  <a:lnTo>
                    <a:pt x="11745" y="0"/>
                  </a:lnTo>
                  <a:lnTo>
                    <a:pt x="12041" y="0"/>
                  </a:lnTo>
                  <a:lnTo>
                    <a:pt x="12041" y="70"/>
                  </a:lnTo>
                  <a:close/>
                  <a:moveTo>
                    <a:pt x="11455" y="70"/>
                  </a:moveTo>
                  <a:lnTo>
                    <a:pt x="11164" y="70"/>
                  </a:lnTo>
                  <a:lnTo>
                    <a:pt x="11164" y="0"/>
                  </a:lnTo>
                  <a:lnTo>
                    <a:pt x="11455" y="0"/>
                  </a:lnTo>
                  <a:lnTo>
                    <a:pt x="11455" y="70"/>
                  </a:lnTo>
                  <a:close/>
                  <a:moveTo>
                    <a:pt x="10873" y="70"/>
                  </a:moveTo>
                  <a:lnTo>
                    <a:pt x="10577" y="70"/>
                  </a:lnTo>
                  <a:lnTo>
                    <a:pt x="10577" y="0"/>
                  </a:lnTo>
                  <a:lnTo>
                    <a:pt x="10873" y="0"/>
                  </a:lnTo>
                  <a:lnTo>
                    <a:pt x="10873" y="70"/>
                  </a:lnTo>
                  <a:close/>
                  <a:moveTo>
                    <a:pt x="10281" y="70"/>
                  </a:moveTo>
                  <a:lnTo>
                    <a:pt x="9990" y="70"/>
                  </a:lnTo>
                  <a:lnTo>
                    <a:pt x="9990" y="0"/>
                  </a:lnTo>
                  <a:lnTo>
                    <a:pt x="10281" y="0"/>
                  </a:lnTo>
                  <a:lnTo>
                    <a:pt x="10281" y="70"/>
                  </a:lnTo>
                  <a:close/>
                  <a:moveTo>
                    <a:pt x="9695" y="70"/>
                  </a:moveTo>
                  <a:lnTo>
                    <a:pt x="9399" y="70"/>
                  </a:lnTo>
                  <a:lnTo>
                    <a:pt x="9399" y="0"/>
                  </a:lnTo>
                  <a:lnTo>
                    <a:pt x="9695" y="0"/>
                  </a:lnTo>
                  <a:lnTo>
                    <a:pt x="9695" y="70"/>
                  </a:lnTo>
                  <a:close/>
                  <a:moveTo>
                    <a:pt x="9109" y="70"/>
                  </a:moveTo>
                  <a:lnTo>
                    <a:pt x="8812" y="70"/>
                  </a:lnTo>
                  <a:lnTo>
                    <a:pt x="8812" y="0"/>
                  </a:lnTo>
                  <a:lnTo>
                    <a:pt x="9109" y="0"/>
                  </a:lnTo>
                  <a:lnTo>
                    <a:pt x="9109" y="70"/>
                  </a:lnTo>
                  <a:close/>
                  <a:moveTo>
                    <a:pt x="8527" y="70"/>
                  </a:moveTo>
                  <a:lnTo>
                    <a:pt x="8231" y="70"/>
                  </a:lnTo>
                  <a:lnTo>
                    <a:pt x="8231" y="0"/>
                  </a:lnTo>
                  <a:lnTo>
                    <a:pt x="8527" y="0"/>
                  </a:lnTo>
                  <a:lnTo>
                    <a:pt x="8527" y="70"/>
                  </a:lnTo>
                  <a:close/>
                  <a:moveTo>
                    <a:pt x="7935" y="70"/>
                  </a:moveTo>
                  <a:lnTo>
                    <a:pt x="7644" y="70"/>
                  </a:lnTo>
                  <a:lnTo>
                    <a:pt x="7644" y="0"/>
                  </a:lnTo>
                  <a:lnTo>
                    <a:pt x="7935" y="0"/>
                  </a:lnTo>
                  <a:lnTo>
                    <a:pt x="7935" y="70"/>
                  </a:lnTo>
                  <a:close/>
                  <a:moveTo>
                    <a:pt x="7348" y="70"/>
                  </a:moveTo>
                  <a:lnTo>
                    <a:pt x="7052" y="70"/>
                  </a:lnTo>
                  <a:lnTo>
                    <a:pt x="7052" y="0"/>
                  </a:lnTo>
                  <a:lnTo>
                    <a:pt x="7348" y="0"/>
                  </a:lnTo>
                  <a:lnTo>
                    <a:pt x="7348" y="70"/>
                  </a:lnTo>
                  <a:close/>
                  <a:moveTo>
                    <a:pt x="6761" y="70"/>
                  </a:moveTo>
                  <a:lnTo>
                    <a:pt x="6465" y="70"/>
                  </a:lnTo>
                  <a:lnTo>
                    <a:pt x="6465" y="0"/>
                  </a:lnTo>
                  <a:lnTo>
                    <a:pt x="6761" y="0"/>
                  </a:lnTo>
                  <a:lnTo>
                    <a:pt x="6761" y="70"/>
                  </a:lnTo>
                  <a:close/>
                  <a:moveTo>
                    <a:pt x="6169" y="70"/>
                  </a:moveTo>
                  <a:lnTo>
                    <a:pt x="5879" y="70"/>
                  </a:lnTo>
                  <a:lnTo>
                    <a:pt x="5879" y="0"/>
                  </a:lnTo>
                  <a:lnTo>
                    <a:pt x="6169" y="0"/>
                  </a:lnTo>
                  <a:lnTo>
                    <a:pt x="6169" y="70"/>
                  </a:lnTo>
                  <a:close/>
                  <a:moveTo>
                    <a:pt x="5588" y="70"/>
                  </a:moveTo>
                  <a:lnTo>
                    <a:pt x="5281" y="70"/>
                  </a:lnTo>
                  <a:lnTo>
                    <a:pt x="5281" y="0"/>
                  </a:lnTo>
                  <a:lnTo>
                    <a:pt x="5588" y="0"/>
                  </a:lnTo>
                  <a:lnTo>
                    <a:pt x="5588" y="70"/>
                  </a:lnTo>
                  <a:close/>
                  <a:moveTo>
                    <a:pt x="4985" y="70"/>
                  </a:moveTo>
                  <a:lnTo>
                    <a:pt x="4694" y="70"/>
                  </a:lnTo>
                  <a:lnTo>
                    <a:pt x="4694" y="0"/>
                  </a:lnTo>
                  <a:lnTo>
                    <a:pt x="4985" y="0"/>
                  </a:lnTo>
                  <a:lnTo>
                    <a:pt x="4985" y="70"/>
                  </a:lnTo>
                  <a:close/>
                  <a:moveTo>
                    <a:pt x="4398" y="70"/>
                  </a:moveTo>
                  <a:lnTo>
                    <a:pt x="4113" y="70"/>
                  </a:lnTo>
                  <a:lnTo>
                    <a:pt x="4113" y="0"/>
                  </a:lnTo>
                  <a:lnTo>
                    <a:pt x="4398" y="0"/>
                  </a:lnTo>
                  <a:lnTo>
                    <a:pt x="4398" y="70"/>
                  </a:lnTo>
                  <a:close/>
                  <a:moveTo>
                    <a:pt x="3817" y="70"/>
                  </a:moveTo>
                  <a:lnTo>
                    <a:pt x="3521" y="70"/>
                  </a:lnTo>
                  <a:lnTo>
                    <a:pt x="3521" y="0"/>
                  </a:lnTo>
                  <a:lnTo>
                    <a:pt x="3817" y="0"/>
                  </a:lnTo>
                  <a:lnTo>
                    <a:pt x="3817" y="70"/>
                  </a:lnTo>
                  <a:close/>
                  <a:moveTo>
                    <a:pt x="3230" y="70"/>
                  </a:moveTo>
                  <a:lnTo>
                    <a:pt x="2934" y="70"/>
                  </a:lnTo>
                  <a:lnTo>
                    <a:pt x="2934" y="0"/>
                  </a:lnTo>
                  <a:lnTo>
                    <a:pt x="3230" y="0"/>
                  </a:lnTo>
                  <a:lnTo>
                    <a:pt x="3230" y="70"/>
                  </a:lnTo>
                  <a:close/>
                  <a:moveTo>
                    <a:pt x="2638" y="70"/>
                  </a:moveTo>
                  <a:lnTo>
                    <a:pt x="2347" y="70"/>
                  </a:lnTo>
                  <a:lnTo>
                    <a:pt x="2347" y="0"/>
                  </a:lnTo>
                  <a:lnTo>
                    <a:pt x="2638" y="0"/>
                  </a:lnTo>
                  <a:lnTo>
                    <a:pt x="2638" y="70"/>
                  </a:lnTo>
                  <a:close/>
                  <a:moveTo>
                    <a:pt x="2051" y="70"/>
                  </a:moveTo>
                  <a:lnTo>
                    <a:pt x="1755" y="70"/>
                  </a:lnTo>
                  <a:lnTo>
                    <a:pt x="1755" y="0"/>
                  </a:lnTo>
                  <a:lnTo>
                    <a:pt x="2051" y="0"/>
                  </a:lnTo>
                  <a:lnTo>
                    <a:pt x="2051" y="70"/>
                  </a:lnTo>
                  <a:close/>
                  <a:moveTo>
                    <a:pt x="1464" y="70"/>
                  </a:moveTo>
                  <a:lnTo>
                    <a:pt x="1173" y="70"/>
                  </a:lnTo>
                  <a:lnTo>
                    <a:pt x="1173" y="0"/>
                  </a:lnTo>
                  <a:lnTo>
                    <a:pt x="1464" y="0"/>
                  </a:lnTo>
                  <a:lnTo>
                    <a:pt x="1464" y="70"/>
                  </a:lnTo>
                  <a:close/>
                  <a:moveTo>
                    <a:pt x="883" y="70"/>
                  </a:moveTo>
                  <a:lnTo>
                    <a:pt x="587" y="70"/>
                  </a:lnTo>
                  <a:lnTo>
                    <a:pt x="587" y="0"/>
                  </a:lnTo>
                  <a:lnTo>
                    <a:pt x="883" y="0"/>
                  </a:lnTo>
                  <a:lnTo>
                    <a:pt x="883" y="70"/>
                  </a:lnTo>
                  <a:close/>
                  <a:moveTo>
                    <a:pt x="291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291" y="0"/>
                  </a:lnTo>
                  <a:lnTo>
                    <a:pt x="291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58" name="Freeform 383"/>
            <p:cNvSpPr>
              <a:spLocks noChangeArrowheads="1"/>
            </p:cNvSpPr>
            <p:nvPr/>
          </p:nvSpPr>
          <p:spPr bwMode="auto">
            <a:xfrm>
              <a:off x="11844197" y="12358672"/>
              <a:ext cx="12749984" cy="45947"/>
            </a:xfrm>
            <a:custGeom>
              <a:avLst/>
              <a:gdLst>
                <a:gd name="T0" fmla="*/ 19390 w 19584"/>
                <a:gd name="T1" fmla="*/ 0 h 71"/>
                <a:gd name="T2" fmla="*/ 19099 w 19584"/>
                <a:gd name="T3" fmla="*/ 70 h 71"/>
                <a:gd name="T4" fmla="*/ 19099 w 19584"/>
                <a:gd name="T5" fmla="*/ 0 h 71"/>
                <a:gd name="T6" fmla="*/ 18221 w 19584"/>
                <a:gd name="T7" fmla="*/ 70 h 71"/>
                <a:gd name="T8" fmla="*/ 18507 w 19584"/>
                <a:gd name="T9" fmla="*/ 70 h 71"/>
                <a:gd name="T10" fmla="*/ 17635 w 19584"/>
                <a:gd name="T11" fmla="*/ 0 h 71"/>
                <a:gd name="T12" fmla="*/ 17339 w 19584"/>
                <a:gd name="T13" fmla="*/ 70 h 71"/>
                <a:gd name="T14" fmla="*/ 17339 w 19584"/>
                <a:gd name="T15" fmla="*/ 0 h 71"/>
                <a:gd name="T16" fmla="*/ 16456 w 19584"/>
                <a:gd name="T17" fmla="*/ 70 h 71"/>
                <a:gd name="T18" fmla="*/ 16752 w 19584"/>
                <a:gd name="T19" fmla="*/ 70 h 71"/>
                <a:gd name="T20" fmla="*/ 15858 w 19584"/>
                <a:gd name="T21" fmla="*/ 0 h 71"/>
                <a:gd name="T22" fmla="*/ 15567 w 19584"/>
                <a:gd name="T23" fmla="*/ 70 h 71"/>
                <a:gd name="T24" fmla="*/ 15567 w 19584"/>
                <a:gd name="T25" fmla="*/ 0 h 71"/>
                <a:gd name="T26" fmla="*/ 14685 w 19584"/>
                <a:gd name="T27" fmla="*/ 70 h 71"/>
                <a:gd name="T28" fmla="*/ 14975 w 19584"/>
                <a:gd name="T29" fmla="*/ 70 h 71"/>
                <a:gd name="T30" fmla="*/ 14103 w 19584"/>
                <a:gd name="T31" fmla="*/ 0 h 71"/>
                <a:gd name="T32" fmla="*/ 13807 w 19584"/>
                <a:gd name="T33" fmla="*/ 70 h 71"/>
                <a:gd name="T34" fmla="*/ 13807 w 19584"/>
                <a:gd name="T35" fmla="*/ 0 h 71"/>
                <a:gd name="T36" fmla="*/ 12924 w 19584"/>
                <a:gd name="T37" fmla="*/ 70 h 71"/>
                <a:gd name="T38" fmla="*/ 13220 w 19584"/>
                <a:gd name="T39" fmla="*/ 70 h 71"/>
                <a:gd name="T40" fmla="*/ 12337 w 19584"/>
                <a:gd name="T41" fmla="*/ 0 h 71"/>
                <a:gd name="T42" fmla="*/ 12041 w 19584"/>
                <a:gd name="T43" fmla="*/ 70 h 71"/>
                <a:gd name="T44" fmla="*/ 12041 w 19584"/>
                <a:gd name="T45" fmla="*/ 0 h 71"/>
                <a:gd name="T46" fmla="*/ 11164 w 19584"/>
                <a:gd name="T47" fmla="*/ 70 h 71"/>
                <a:gd name="T48" fmla="*/ 11455 w 19584"/>
                <a:gd name="T49" fmla="*/ 70 h 71"/>
                <a:gd name="T50" fmla="*/ 10577 w 19584"/>
                <a:gd name="T51" fmla="*/ 0 h 71"/>
                <a:gd name="T52" fmla="*/ 10281 w 19584"/>
                <a:gd name="T53" fmla="*/ 70 h 71"/>
                <a:gd name="T54" fmla="*/ 10281 w 19584"/>
                <a:gd name="T55" fmla="*/ 0 h 71"/>
                <a:gd name="T56" fmla="*/ 9399 w 19584"/>
                <a:gd name="T57" fmla="*/ 70 h 71"/>
                <a:gd name="T58" fmla="*/ 9695 w 19584"/>
                <a:gd name="T59" fmla="*/ 70 h 71"/>
                <a:gd name="T60" fmla="*/ 8812 w 19584"/>
                <a:gd name="T61" fmla="*/ 0 h 71"/>
                <a:gd name="T62" fmla="*/ 8527 w 19584"/>
                <a:gd name="T63" fmla="*/ 70 h 71"/>
                <a:gd name="T64" fmla="*/ 8527 w 19584"/>
                <a:gd name="T65" fmla="*/ 0 h 71"/>
                <a:gd name="T66" fmla="*/ 7644 w 19584"/>
                <a:gd name="T67" fmla="*/ 70 h 71"/>
                <a:gd name="T68" fmla="*/ 7935 w 19584"/>
                <a:gd name="T69" fmla="*/ 70 h 71"/>
                <a:gd name="T70" fmla="*/ 7052 w 19584"/>
                <a:gd name="T71" fmla="*/ 0 h 71"/>
                <a:gd name="T72" fmla="*/ 6761 w 19584"/>
                <a:gd name="T73" fmla="*/ 70 h 71"/>
                <a:gd name="T74" fmla="*/ 6761 w 19584"/>
                <a:gd name="T75" fmla="*/ 0 h 71"/>
                <a:gd name="T76" fmla="*/ 5879 w 19584"/>
                <a:gd name="T77" fmla="*/ 70 h 71"/>
                <a:gd name="T78" fmla="*/ 6169 w 19584"/>
                <a:gd name="T79" fmla="*/ 70 h 71"/>
                <a:gd name="T80" fmla="*/ 5281 w 19584"/>
                <a:gd name="T81" fmla="*/ 0 h 71"/>
                <a:gd name="T82" fmla="*/ 4985 w 19584"/>
                <a:gd name="T83" fmla="*/ 70 h 71"/>
                <a:gd name="T84" fmla="*/ 4985 w 19584"/>
                <a:gd name="T85" fmla="*/ 0 h 71"/>
                <a:gd name="T86" fmla="*/ 4113 w 19584"/>
                <a:gd name="T87" fmla="*/ 70 h 71"/>
                <a:gd name="T88" fmla="*/ 4398 w 19584"/>
                <a:gd name="T89" fmla="*/ 70 h 71"/>
                <a:gd name="T90" fmla="*/ 3521 w 19584"/>
                <a:gd name="T91" fmla="*/ 0 h 71"/>
                <a:gd name="T92" fmla="*/ 3230 w 19584"/>
                <a:gd name="T93" fmla="*/ 70 h 71"/>
                <a:gd name="T94" fmla="*/ 3230 w 19584"/>
                <a:gd name="T95" fmla="*/ 0 h 71"/>
                <a:gd name="T96" fmla="*/ 2347 w 19584"/>
                <a:gd name="T97" fmla="*/ 70 h 71"/>
                <a:gd name="T98" fmla="*/ 2638 w 19584"/>
                <a:gd name="T99" fmla="*/ 70 h 71"/>
                <a:gd name="T100" fmla="*/ 1755 w 19584"/>
                <a:gd name="T101" fmla="*/ 0 h 71"/>
                <a:gd name="T102" fmla="*/ 1464 w 19584"/>
                <a:gd name="T103" fmla="*/ 70 h 71"/>
                <a:gd name="T104" fmla="*/ 1464 w 19584"/>
                <a:gd name="T105" fmla="*/ 0 h 71"/>
                <a:gd name="T106" fmla="*/ 587 w 19584"/>
                <a:gd name="T107" fmla="*/ 70 h 71"/>
                <a:gd name="T108" fmla="*/ 883 w 19584"/>
                <a:gd name="T109" fmla="*/ 70 h 71"/>
                <a:gd name="T110" fmla="*/ 0 w 19584"/>
                <a:gd name="T1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584" h="71">
                  <a:moveTo>
                    <a:pt x="19583" y="70"/>
                  </a:moveTo>
                  <a:lnTo>
                    <a:pt x="19390" y="70"/>
                  </a:lnTo>
                  <a:lnTo>
                    <a:pt x="19390" y="0"/>
                  </a:lnTo>
                  <a:lnTo>
                    <a:pt x="19583" y="0"/>
                  </a:lnTo>
                  <a:lnTo>
                    <a:pt x="19583" y="70"/>
                  </a:lnTo>
                  <a:close/>
                  <a:moveTo>
                    <a:pt x="19099" y="70"/>
                  </a:moveTo>
                  <a:lnTo>
                    <a:pt x="18803" y="70"/>
                  </a:lnTo>
                  <a:lnTo>
                    <a:pt x="18803" y="0"/>
                  </a:lnTo>
                  <a:lnTo>
                    <a:pt x="19099" y="0"/>
                  </a:lnTo>
                  <a:lnTo>
                    <a:pt x="19099" y="70"/>
                  </a:lnTo>
                  <a:close/>
                  <a:moveTo>
                    <a:pt x="18507" y="70"/>
                  </a:moveTo>
                  <a:lnTo>
                    <a:pt x="18221" y="70"/>
                  </a:lnTo>
                  <a:lnTo>
                    <a:pt x="18221" y="0"/>
                  </a:lnTo>
                  <a:lnTo>
                    <a:pt x="18507" y="0"/>
                  </a:lnTo>
                  <a:lnTo>
                    <a:pt x="18507" y="70"/>
                  </a:lnTo>
                  <a:close/>
                  <a:moveTo>
                    <a:pt x="17925" y="70"/>
                  </a:moveTo>
                  <a:lnTo>
                    <a:pt x="17635" y="70"/>
                  </a:lnTo>
                  <a:lnTo>
                    <a:pt x="17635" y="0"/>
                  </a:lnTo>
                  <a:lnTo>
                    <a:pt x="17925" y="0"/>
                  </a:lnTo>
                  <a:lnTo>
                    <a:pt x="17925" y="70"/>
                  </a:lnTo>
                  <a:close/>
                  <a:moveTo>
                    <a:pt x="17339" y="70"/>
                  </a:moveTo>
                  <a:lnTo>
                    <a:pt x="17042" y="70"/>
                  </a:lnTo>
                  <a:lnTo>
                    <a:pt x="17042" y="0"/>
                  </a:lnTo>
                  <a:lnTo>
                    <a:pt x="17339" y="0"/>
                  </a:lnTo>
                  <a:lnTo>
                    <a:pt x="17339" y="70"/>
                  </a:lnTo>
                  <a:close/>
                  <a:moveTo>
                    <a:pt x="16752" y="70"/>
                  </a:moveTo>
                  <a:lnTo>
                    <a:pt x="16456" y="70"/>
                  </a:lnTo>
                  <a:lnTo>
                    <a:pt x="16456" y="0"/>
                  </a:lnTo>
                  <a:lnTo>
                    <a:pt x="16752" y="0"/>
                  </a:lnTo>
                  <a:lnTo>
                    <a:pt x="16752" y="70"/>
                  </a:lnTo>
                  <a:close/>
                  <a:moveTo>
                    <a:pt x="16160" y="70"/>
                  </a:moveTo>
                  <a:lnTo>
                    <a:pt x="15858" y="70"/>
                  </a:lnTo>
                  <a:lnTo>
                    <a:pt x="15858" y="0"/>
                  </a:lnTo>
                  <a:lnTo>
                    <a:pt x="16160" y="0"/>
                  </a:lnTo>
                  <a:lnTo>
                    <a:pt x="16160" y="70"/>
                  </a:lnTo>
                  <a:close/>
                  <a:moveTo>
                    <a:pt x="15567" y="70"/>
                  </a:moveTo>
                  <a:lnTo>
                    <a:pt x="15271" y="70"/>
                  </a:lnTo>
                  <a:lnTo>
                    <a:pt x="15271" y="0"/>
                  </a:lnTo>
                  <a:lnTo>
                    <a:pt x="15567" y="0"/>
                  </a:lnTo>
                  <a:lnTo>
                    <a:pt x="15567" y="70"/>
                  </a:lnTo>
                  <a:close/>
                  <a:moveTo>
                    <a:pt x="14975" y="70"/>
                  </a:moveTo>
                  <a:lnTo>
                    <a:pt x="14685" y="70"/>
                  </a:lnTo>
                  <a:lnTo>
                    <a:pt x="14685" y="0"/>
                  </a:lnTo>
                  <a:lnTo>
                    <a:pt x="14975" y="0"/>
                  </a:lnTo>
                  <a:lnTo>
                    <a:pt x="14975" y="70"/>
                  </a:lnTo>
                  <a:close/>
                  <a:moveTo>
                    <a:pt x="14388" y="70"/>
                  </a:moveTo>
                  <a:lnTo>
                    <a:pt x="14103" y="70"/>
                  </a:lnTo>
                  <a:lnTo>
                    <a:pt x="14103" y="0"/>
                  </a:lnTo>
                  <a:lnTo>
                    <a:pt x="14388" y="0"/>
                  </a:lnTo>
                  <a:lnTo>
                    <a:pt x="14388" y="70"/>
                  </a:lnTo>
                  <a:close/>
                  <a:moveTo>
                    <a:pt x="13807" y="70"/>
                  </a:moveTo>
                  <a:lnTo>
                    <a:pt x="13511" y="70"/>
                  </a:lnTo>
                  <a:lnTo>
                    <a:pt x="13511" y="0"/>
                  </a:lnTo>
                  <a:lnTo>
                    <a:pt x="13807" y="0"/>
                  </a:lnTo>
                  <a:lnTo>
                    <a:pt x="13807" y="70"/>
                  </a:lnTo>
                  <a:close/>
                  <a:moveTo>
                    <a:pt x="13220" y="70"/>
                  </a:moveTo>
                  <a:lnTo>
                    <a:pt x="12924" y="70"/>
                  </a:lnTo>
                  <a:lnTo>
                    <a:pt x="12924" y="0"/>
                  </a:lnTo>
                  <a:lnTo>
                    <a:pt x="13220" y="0"/>
                  </a:lnTo>
                  <a:lnTo>
                    <a:pt x="13220" y="70"/>
                  </a:lnTo>
                  <a:close/>
                  <a:moveTo>
                    <a:pt x="12628" y="70"/>
                  </a:moveTo>
                  <a:lnTo>
                    <a:pt x="12337" y="70"/>
                  </a:lnTo>
                  <a:lnTo>
                    <a:pt x="12337" y="0"/>
                  </a:lnTo>
                  <a:lnTo>
                    <a:pt x="12628" y="0"/>
                  </a:lnTo>
                  <a:lnTo>
                    <a:pt x="12628" y="70"/>
                  </a:lnTo>
                  <a:close/>
                  <a:moveTo>
                    <a:pt x="12041" y="70"/>
                  </a:moveTo>
                  <a:lnTo>
                    <a:pt x="11745" y="70"/>
                  </a:lnTo>
                  <a:lnTo>
                    <a:pt x="11745" y="0"/>
                  </a:lnTo>
                  <a:lnTo>
                    <a:pt x="12041" y="0"/>
                  </a:lnTo>
                  <a:lnTo>
                    <a:pt x="12041" y="70"/>
                  </a:lnTo>
                  <a:close/>
                  <a:moveTo>
                    <a:pt x="11455" y="70"/>
                  </a:moveTo>
                  <a:lnTo>
                    <a:pt x="11164" y="70"/>
                  </a:lnTo>
                  <a:lnTo>
                    <a:pt x="11164" y="0"/>
                  </a:lnTo>
                  <a:lnTo>
                    <a:pt x="11455" y="0"/>
                  </a:lnTo>
                  <a:lnTo>
                    <a:pt x="11455" y="70"/>
                  </a:lnTo>
                  <a:close/>
                  <a:moveTo>
                    <a:pt x="10873" y="70"/>
                  </a:moveTo>
                  <a:lnTo>
                    <a:pt x="10577" y="70"/>
                  </a:lnTo>
                  <a:lnTo>
                    <a:pt x="10577" y="0"/>
                  </a:lnTo>
                  <a:lnTo>
                    <a:pt x="10873" y="0"/>
                  </a:lnTo>
                  <a:lnTo>
                    <a:pt x="10873" y="70"/>
                  </a:lnTo>
                  <a:close/>
                  <a:moveTo>
                    <a:pt x="10281" y="70"/>
                  </a:moveTo>
                  <a:lnTo>
                    <a:pt x="9990" y="70"/>
                  </a:lnTo>
                  <a:lnTo>
                    <a:pt x="9990" y="0"/>
                  </a:lnTo>
                  <a:lnTo>
                    <a:pt x="10281" y="0"/>
                  </a:lnTo>
                  <a:lnTo>
                    <a:pt x="10281" y="70"/>
                  </a:lnTo>
                  <a:close/>
                  <a:moveTo>
                    <a:pt x="9695" y="70"/>
                  </a:moveTo>
                  <a:lnTo>
                    <a:pt x="9399" y="70"/>
                  </a:lnTo>
                  <a:lnTo>
                    <a:pt x="9399" y="0"/>
                  </a:lnTo>
                  <a:lnTo>
                    <a:pt x="9695" y="0"/>
                  </a:lnTo>
                  <a:lnTo>
                    <a:pt x="9695" y="70"/>
                  </a:lnTo>
                  <a:close/>
                  <a:moveTo>
                    <a:pt x="9109" y="70"/>
                  </a:moveTo>
                  <a:lnTo>
                    <a:pt x="8812" y="70"/>
                  </a:lnTo>
                  <a:lnTo>
                    <a:pt x="8812" y="0"/>
                  </a:lnTo>
                  <a:lnTo>
                    <a:pt x="9109" y="0"/>
                  </a:lnTo>
                  <a:lnTo>
                    <a:pt x="9109" y="70"/>
                  </a:lnTo>
                  <a:close/>
                  <a:moveTo>
                    <a:pt x="8527" y="70"/>
                  </a:moveTo>
                  <a:lnTo>
                    <a:pt x="8231" y="70"/>
                  </a:lnTo>
                  <a:lnTo>
                    <a:pt x="8231" y="0"/>
                  </a:lnTo>
                  <a:lnTo>
                    <a:pt x="8527" y="0"/>
                  </a:lnTo>
                  <a:lnTo>
                    <a:pt x="8527" y="70"/>
                  </a:lnTo>
                  <a:close/>
                  <a:moveTo>
                    <a:pt x="7935" y="70"/>
                  </a:moveTo>
                  <a:lnTo>
                    <a:pt x="7644" y="70"/>
                  </a:lnTo>
                  <a:lnTo>
                    <a:pt x="7644" y="0"/>
                  </a:lnTo>
                  <a:lnTo>
                    <a:pt x="7935" y="0"/>
                  </a:lnTo>
                  <a:lnTo>
                    <a:pt x="7935" y="70"/>
                  </a:lnTo>
                  <a:close/>
                  <a:moveTo>
                    <a:pt x="7348" y="70"/>
                  </a:moveTo>
                  <a:lnTo>
                    <a:pt x="7052" y="70"/>
                  </a:lnTo>
                  <a:lnTo>
                    <a:pt x="7052" y="0"/>
                  </a:lnTo>
                  <a:lnTo>
                    <a:pt x="7348" y="0"/>
                  </a:lnTo>
                  <a:lnTo>
                    <a:pt x="7348" y="70"/>
                  </a:lnTo>
                  <a:close/>
                  <a:moveTo>
                    <a:pt x="6761" y="70"/>
                  </a:moveTo>
                  <a:lnTo>
                    <a:pt x="6465" y="70"/>
                  </a:lnTo>
                  <a:lnTo>
                    <a:pt x="6465" y="0"/>
                  </a:lnTo>
                  <a:lnTo>
                    <a:pt x="6761" y="0"/>
                  </a:lnTo>
                  <a:lnTo>
                    <a:pt x="6761" y="70"/>
                  </a:lnTo>
                  <a:close/>
                  <a:moveTo>
                    <a:pt x="6169" y="70"/>
                  </a:moveTo>
                  <a:lnTo>
                    <a:pt x="5879" y="70"/>
                  </a:lnTo>
                  <a:lnTo>
                    <a:pt x="5879" y="0"/>
                  </a:lnTo>
                  <a:lnTo>
                    <a:pt x="6169" y="0"/>
                  </a:lnTo>
                  <a:lnTo>
                    <a:pt x="6169" y="70"/>
                  </a:lnTo>
                  <a:close/>
                  <a:moveTo>
                    <a:pt x="5588" y="70"/>
                  </a:moveTo>
                  <a:lnTo>
                    <a:pt x="5281" y="70"/>
                  </a:lnTo>
                  <a:lnTo>
                    <a:pt x="5281" y="0"/>
                  </a:lnTo>
                  <a:lnTo>
                    <a:pt x="5588" y="0"/>
                  </a:lnTo>
                  <a:lnTo>
                    <a:pt x="5588" y="70"/>
                  </a:lnTo>
                  <a:close/>
                  <a:moveTo>
                    <a:pt x="4985" y="70"/>
                  </a:moveTo>
                  <a:lnTo>
                    <a:pt x="4694" y="70"/>
                  </a:lnTo>
                  <a:lnTo>
                    <a:pt x="4694" y="0"/>
                  </a:lnTo>
                  <a:lnTo>
                    <a:pt x="4985" y="0"/>
                  </a:lnTo>
                  <a:lnTo>
                    <a:pt x="4985" y="70"/>
                  </a:lnTo>
                  <a:close/>
                  <a:moveTo>
                    <a:pt x="4398" y="70"/>
                  </a:moveTo>
                  <a:lnTo>
                    <a:pt x="4113" y="70"/>
                  </a:lnTo>
                  <a:lnTo>
                    <a:pt x="4113" y="0"/>
                  </a:lnTo>
                  <a:lnTo>
                    <a:pt x="4398" y="0"/>
                  </a:lnTo>
                  <a:lnTo>
                    <a:pt x="4398" y="70"/>
                  </a:lnTo>
                  <a:close/>
                  <a:moveTo>
                    <a:pt x="3817" y="70"/>
                  </a:moveTo>
                  <a:lnTo>
                    <a:pt x="3521" y="70"/>
                  </a:lnTo>
                  <a:lnTo>
                    <a:pt x="3521" y="0"/>
                  </a:lnTo>
                  <a:lnTo>
                    <a:pt x="3817" y="0"/>
                  </a:lnTo>
                  <a:lnTo>
                    <a:pt x="3817" y="70"/>
                  </a:lnTo>
                  <a:close/>
                  <a:moveTo>
                    <a:pt x="3230" y="70"/>
                  </a:moveTo>
                  <a:lnTo>
                    <a:pt x="2934" y="70"/>
                  </a:lnTo>
                  <a:lnTo>
                    <a:pt x="2934" y="0"/>
                  </a:lnTo>
                  <a:lnTo>
                    <a:pt x="3230" y="0"/>
                  </a:lnTo>
                  <a:lnTo>
                    <a:pt x="3230" y="70"/>
                  </a:lnTo>
                  <a:close/>
                  <a:moveTo>
                    <a:pt x="2638" y="70"/>
                  </a:moveTo>
                  <a:lnTo>
                    <a:pt x="2347" y="70"/>
                  </a:lnTo>
                  <a:lnTo>
                    <a:pt x="2347" y="0"/>
                  </a:lnTo>
                  <a:lnTo>
                    <a:pt x="2638" y="0"/>
                  </a:lnTo>
                  <a:lnTo>
                    <a:pt x="2638" y="70"/>
                  </a:lnTo>
                  <a:close/>
                  <a:moveTo>
                    <a:pt x="2051" y="70"/>
                  </a:moveTo>
                  <a:lnTo>
                    <a:pt x="1755" y="70"/>
                  </a:lnTo>
                  <a:lnTo>
                    <a:pt x="1755" y="0"/>
                  </a:lnTo>
                  <a:lnTo>
                    <a:pt x="2051" y="0"/>
                  </a:lnTo>
                  <a:lnTo>
                    <a:pt x="2051" y="70"/>
                  </a:lnTo>
                  <a:close/>
                  <a:moveTo>
                    <a:pt x="1464" y="70"/>
                  </a:moveTo>
                  <a:lnTo>
                    <a:pt x="1173" y="70"/>
                  </a:lnTo>
                  <a:lnTo>
                    <a:pt x="1173" y="0"/>
                  </a:lnTo>
                  <a:lnTo>
                    <a:pt x="1464" y="0"/>
                  </a:lnTo>
                  <a:lnTo>
                    <a:pt x="1464" y="70"/>
                  </a:lnTo>
                  <a:close/>
                  <a:moveTo>
                    <a:pt x="883" y="70"/>
                  </a:moveTo>
                  <a:lnTo>
                    <a:pt x="587" y="70"/>
                  </a:lnTo>
                  <a:lnTo>
                    <a:pt x="587" y="0"/>
                  </a:lnTo>
                  <a:lnTo>
                    <a:pt x="883" y="0"/>
                  </a:lnTo>
                  <a:lnTo>
                    <a:pt x="883" y="70"/>
                  </a:lnTo>
                  <a:close/>
                  <a:moveTo>
                    <a:pt x="291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291" y="0"/>
                  </a:lnTo>
                  <a:lnTo>
                    <a:pt x="291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859" name="Group 130"/>
          <p:cNvGrpSpPr/>
          <p:nvPr/>
        </p:nvGrpSpPr>
        <p:grpSpPr>
          <a:xfrm>
            <a:off x="7512530" y="3772018"/>
            <a:ext cx="303561" cy="504284"/>
            <a:chOff x="20030239" y="10058713"/>
            <a:chExt cx="809495" cy="1344757"/>
          </a:xfrm>
        </p:grpSpPr>
        <p:sp>
          <p:nvSpPr>
            <p:cNvPr id="860" name="Freeform 99"/>
            <p:cNvSpPr>
              <a:spLocks noChangeArrowheads="1"/>
            </p:cNvSpPr>
            <p:nvPr/>
          </p:nvSpPr>
          <p:spPr bwMode="auto">
            <a:xfrm>
              <a:off x="20265598" y="10058713"/>
              <a:ext cx="574136" cy="574286"/>
            </a:xfrm>
            <a:custGeom>
              <a:avLst/>
              <a:gdLst>
                <a:gd name="T0" fmla="*/ 709 w 710"/>
                <a:gd name="T1" fmla="*/ 355 h 710"/>
                <a:gd name="T2" fmla="*/ 709 w 710"/>
                <a:gd name="T3" fmla="*/ 355 h 710"/>
                <a:gd name="T4" fmla="*/ 354 w 710"/>
                <a:gd name="T5" fmla="*/ 709 h 710"/>
                <a:gd name="T6" fmla="*/ 0 w 710"/>
                <a:gd name="T7" fmla="*/ 355 h 710"/>
                <a:gd name="T8" fmla="*/ 354 w 710"/>
                <a:gd name="T9" fmla="*/ 0 h 710"/>
                <a:gd name="T10" fmla="*/ 709 w 710"/>
                <a:gd name="T11" fmla="*/ 355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0" h="710">
                  <a:moveTo>
                    <a:pt x="709" y="355"/>
                  </a:moveTo>
                  <a:lnTo>
                    <a:pt x="709" y="355"/>
                  </a:lnTo>
                  <a:cubicBezTo>
                    <a:pt x="709" y="549"/>
                    <a:pt x="549" y="709"/>
                    <a:pt x="354" y="709"/>
                  </a:cubicBezTo>
                  <a:cubicBezTo>
                    <a:pt x="160" y="709"/>
                    <a:pt x="0" y="549"/>
                    <a:pt x="0" y="355"/>
                  </a:cubicBezTo>
                  <a:cubicBezTo>
                    <a:pt x="0" y="155"/>
                    <a:pt x="160" y="0"/>
                    <a:pt x="354" y="0"/>
                  </a:cubicBezTo>
                  <a:cubicBezTo>
                    <a:pt x="549" y="0"/>
                    <a:pt x="709" y="155"/>
                    <a:pt x="709" y="355"/>
                  </a:cubicBezTo>
                </a:path>
              </a:pathLst>
            </a:custGeom>
            <a:solidFill>
              <a:srgbClr val="6575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61" name="Freeform 100"/>
            <p:cNvSpPr>
              <a:spLocks noChangeArrowheads="1"/>
            </p:cNvSpPr>
            <p:nvPr/>
          </p:nvSpPr>
          <p:spPr bwMode="auto">
            <a:xfrm>
              <a:off x="20383279" y="10608030"/>
              <a:ext cx="106981" cy="795440"/>
            </a:xfrm>
            <a:custGeom>
              <a:avLst/>
              <a:gdLst>
                <a:gd name="T0" fmla="*/ 131 w 132"/>
                <a:gd name="T1" fmla="*/ 984 h 985"/>
                <a:gd name="T2" fmla="*/ 0 w 132"/>
                <a:gd name="T3" fmla="*/ 984 h 985"/>
                <a:gd name="T4" fmla="*/ 0 w 132"/>
                <a:gd name="T5" fmla="*/ 0 h 985"/>
                <a:gd name="T6" fmla="*/ 131 w 132"/>
                <a:gd name="T7" fmla="*/ 0 h 985"/>
                <a:gd name="T8" fmla="*/ 131 w 132"/>
                <a:gd name="T9" fmla="*/ 984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85">
                  <a:moveTo>
                    <a:pt x="131" y="984"/>
                  </a:moveTo>
                  <a:lnTo>
                    <a:pt x="0" y="984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984"/>
                  </a:lnTo>
                </a:path>
              </a:pathLst>
            </a:custGeom>
            <a:solidFill>
              <a:srgbClr val="97753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62" name="Freeform 101"/>
            <p:cNvSpPr>
              <a:spLocks noChangeArrowheads="1"/>
            </p:cNvSpPr>
            <p:nvPr/>
          </p:nvSpPr>
          <p:spPr bwMode="auto">
            <a:xfrm>
              <a:off x="20265598" y="10640135"/>
              <a:ext cx="370870" cy="288925"/>
            </a:xfrm>
            <a:custGeom>
              <a:avLst/>
              <a:gdLst>
                <a:gd name="T0" fmla="*/ 429 w 458"/>
                <a:gd name="T1" fmla="*/ 355 h 356"/>
                <a:gd name="T2" fmla="*/ 429 w 458"/>
                <a:gd name="T3" fmla="*/ 355 h 356"/>
                <a:gd name="T4" fmla="*/ 28 w 458"/>
                <a:gd name="T5" fmla="*/ 355 h 356"/>
                <a:gd name="T6" fmla="*/ 0 w 458"/>
                <a:gd name="T7" fmla="*/ 326 h 356"/>
                <a:gd name="T8" fmla="*/ 0 w 458"/>
                <a:gd name="T9" fmla="*/ 29 h 356"/>
                <a:gd name="T10" fmla="*/ 28 w 458"/>
                <a:gd name="T11" fmla="*/ 0 h 356"/>
                <a:gd name="T12" fmla="*/ 57 w 458"/>
                <a:gd name="T13" fmla="*/ 29 h 356"/>
                <a:gd name="T14" fmla="*/ 57 w 458"/>
                <a:gd name="T15" fmla="*/ 297 h 356"/>
                <a:gd name="T16" fmla="*/ 400 w 458"/>
                <a:gd name="T17" fmla="*/ 297 h 356"/>
                <a:gd name="T18" fmla="*/ 400 w 458"/>
                <a:gd name="T19" fmla="*/ 126 h 356"/>
                <a:gd name="T20" fmla="*/ 429 w 458"/>
                <a:gd name="T21" fmla="*/ 97 h 356"/>
                <a:gd name="T22" fmla="*/ 457 w 458"/>
                <a:gd name="T23" fmla="*/ 126 h 356"/>
                <a:gd name="T24" fmla="*/ 457 w 458"/>
                <a:gd name="T25" fmla="*/ 326 h 356"/>
                <a:gd name="T26" fmla="*/ 429 w 458"/>
                <a:gd name="T27" fmla="*/ 35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56">
                  <a:moveTo>
                    <a:pt x="429" y="355"/>
                  </a:moveTo>
                  <a:lnTo>
                    <a:pt x="429" y="355"/>
                  </a:lnTo>
                  <a:cubicBezTo>
                    <a:pt x="28" y="355"/>
                    <a:pt x="28" y="355"/>
                    <a:pt x="28" y="355"/>
                  </a:cubicBezTo>
                  <a:cubicBezTo>
                    <a:pt x="11" y="355"/>
                    <a:pt x="0" y="343"/>
                    <a:pt x="0" y="32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1"/>
                    <a:pt x="11" y="0"/>
                    <a:pt x="28" y="0"/>
                  </a:cubicBezTo>
                  <a:cubicBezTo>
                    <a:pt x="45" y="0"/>
                    <a:pt x="57" y="11"/>
                    <a:pt x="57" y="29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400" y="297"/>
                    <a:pt x="400" y="297"/>
                    <a:pt x="400" y="297"/>
                  </a:cubicBezTo>
                  <a:cubicBezTo>
                    <a:pt x="400" y="126"/>
                    <a:pt x="400" y="126"/>
                    <a:pt x="400" y="126"/>
                  </a:cubicBezTo>
                  <a:cubicBezTo>
                    <a:pt x="400" y="109"/>
                    <a:pt x="412" y="97"/>
                    <a:pt x="429" y="97"/>
                  </a:cubicBezTo>
                  <a:cubicBezTo>
                    <a:pt x="446" y="97"/>
                    <a:pt x="457" y="109"/>
                    <a:pt x="457" y="126"/>
                  </a:cubicBezTo>
                  <a:cubicBezTo>
                    <a:pt x="457" y="326"/>
                    <a:pt x="457" y="326"/>
                    <a:pt x="457" y="326"/>
                  </a:cubicBezTo>
                  <a:cubicBezTo>
                    <a:pt x="457" y="343"/>
                    <a:pt x="446" y="355"/>
                    <a:pt x="429" y="355"/>
                  </a:cubicBezTo>
                </a:path>
              </a:pathLst>
            </a:custGeom>
            <a:solidFill>
              <a:srgbClr val="97753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63" name="Freeform 102"/>
            <p:cNvSpPr>
              <a:spLocks noChangeArrowheads="1"/>
            </p:cNvSpPr>
            <p:nvPr/>
          </p:nvSpPr>
          <p:spPr bwMode="auto">
            <a:xfrm>
              <a:off x="20030239" y="10155024"/>
              <a:ext cx="552740" cy="556450"/>
            </a:xfrm>
            <a:custGeom>
              <a:avLst/>
              <a:gdLst>
                <a:gd name="T0" fmla="*/ 0 w 682"/>
                <a:gd name="T1" fmla="*/ 343 h 688"/>
                <a:gd name="T2" fmla="*/ 0 w 682"/>
                <a:gd name="T3" fmla="*/ 343 h 688"/>
                <a:gd name="T4" fmla="*/ 343 w 682"/>
                <a:gd name="T5" fmla="*/ 0 h 688"/>
                <a:gd name="T6" fmla="*/ 681 w 682"/>
                <a:gd name="T7" fmla="*/ 343 h 688"/>
                <a:gd name="T8" fmla="*/ 343 w 682"/>
                <a:gd name="T9" fmla="*/ 687 h 688"/>
                <a:gd name="T10" fmla="*/ 0 w 682"/>
                <a:gd name="T11" fmla="*/ 343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2" h="688">
                  <a:moveTo>
                    <a:pt x="0" y="343"/>
                  </a:moveTo>
                  <a:lnTo>
                    <a:pt x="0" y="343"/>
                  </a:lnTo>
                  <a:cubicBezTo>
                    <a:pt x="0" y="155"/>
                    <a:pt x="154" y="0"/>
                    <a:pt x="343" y="0"/>
                  </a:cubicBezTo>
                  <a:cubicBezTo>
                    <a:pt x="526" y="0"/>
                    <a:pt x="681" y="155"/>
                    <a:pt x="681" y="343"/>
                  </a:cubicBezTo>
                  <a:cubicBezTo>
                    <a:pt x="681" y="532"/>
                    <a:pt x="526" y="687"/>
                    <a:pt x="343" y="687"/>
                  </a:cubicBezTo>
                  <a:cubicBezTo>
                    <a:pt x="154" y="687"/>
                    <a:pt x="0" y="532"/>
                    <a:pt x="0" y="343"/>
                  </a:cubicBezTo>
                </a:path>
              </a:pathLst>
            </a:custGeom>
            <a:solidFill>
              <a:srgbClr val="7E9B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64" name="Freeform 103"/>
            <p:cNvSpPr>
              <a:spLocks noChangeArrowheads="1"/>
            </p:cNvSpPr>
            <p:nvPr/>
          </p:nvSpPr>
          <p:spPr bwMode="auto">
            <a:xfrm>
              <a:off x="20436770" y="10433248"/>
              <a:ext cx="353041" cy="353131"/>
            </a:xfrm>
            <a:custGeom>
              <a:avLst/>
              <a:gdLst>
                <a:gd name="T0" fmla="*/ 0 w 436"/>
                <a:gd name="T1" fmla="*/ 218 h 436"/>
                <a:gd name="T2" fmla="*/ 0 w 436"/>
                <a:gd name="T3" fmla="*/ 218 h 436"/>
                <a:gd name="T4" fmla="*/ 218 w 436"/>
                <a:gd name="T5" fmla="*/ 0 h 436"/>
                <a:gd name="T6" fmla="*/ 435 w 436"/>
                <a:gd name="T7" fmla="*/ 218 h 436"/>
                <a:gd name="T8" fmla="*/ 218 w 436"/>
                <a:gd name="T9" fmla="*/ 435 h 436"/>
                <a:gd name="T10" fmla="*/ 0 w 436"/>
                <a:gd name="T11" fmla="*/ 218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6" h="436">
                  <a:moveTo>
                    <a:pt x="0" y="218"/>
                  </a:moveTo>
                  <a:lnTo>
                    <a:pt x="0" y="218"/>
                  </a:lnTo>
                  <a:cubicBezTo>
                    <a:pt x="0" y="98"/>
                    <a:pt x="97" y="0"/>
                    <a:pt x="218" y="0"/>
                  </a:cubicBezTo>
                  <a:cubicBezTo>
                    <a:pt x="338" y="0"/>
                    <a:pt x="435" y="98"/>
                    <a:pt x="435" y="218"/>
                  </a:cubicBezTo>
                  <a:cubicBezTo>
                    <a:pt x="435" y="338"/>
                    <a:pt x="338" y="435"/>
                    <a:pt x="218" y="435"/>
                  </a:cubicBezTo>
                  <a:cubicBezTo>
                    <a:pt x="97" y="435"/>
                    <a:pt x="0" y="338"/>
                    <a:pt x="0" y="218"/>
                  </a:cubicBezTo>
                </a:path>
              </a:pathLst>
            </a:custGeom>
            <a:solidFill>
              <a:srgbClr val="A0CE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865" name="Group 128"/>
          <p:cNvGrpSpPr/>
          <p:nvPr/>
        </p:nvGrpSpPr>
        <p:grpSpPr>
          <a:xfrm>
            <a:off x="6508099" y="4131839"/>
            <a:ext cx="403856" cy="143125"/>
            <a:chOff x="17351752" y="11018235"/>
            <a:chExt cx="1076950" cy="381666"/>
          </a:xfrm>
        </p:grpSpPr>
        <p:sp>
          <p:nvSpPr>
            <p:cNvPr id="866" name="Freeform 104"/>
            <p:cNvSpPr>
              <a:spLocks noChangeArrowheads="1"/>
            </p:cNvSpPr>
            <p:nvPr/>
          </p:nvSpPr>
          <p:spPr bwMode="auto">
            <a:xfrm>
              <a:off x="17783244" y="11075306"/>
              <a:ext cx="645458" cy="324595"/>
            </a:xfrm>
            <a:custGeom>
              <a:avLst/>
              <a:gdLst>
                <a:gd name="T0" fmla="*/ 795 w 796"/>
                <a:gd name="T1" fmla="*/ 400 h 401"/>
                <a:gd name="T2" fmla="*/ 795 w 796"/>
                <a:gd name="T3" fmla="*/ 400 h 401"/>
                <a:gd name="T4" fmla="*/ 400 w 796"/>
                <a:gd name="T5" fmla="*/ 0 h 401"/>
                <a:gd name="T6" fmla="*/ 0 w 796"/>
                <a:gd name="T7" fmla="*/ 400 h 401"/>
                <a:gd name="T8" fmla="*/ 795 w 796"/>
                <a:gd name="T9" fmla="*/ 40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6" h="401">
                  <a:moveTo>
                    <a:pt x="795" y="400"/>
                  </a:moveTo>
                  <a:lnTo>
                    <a:pt x="795" y="400"/>
                  </a:lnTo>
                  <a:cubicBezTo>
                    <a:pt x="795" y="183"/>
                    <a:pt x="618" y="0"/>
                    <a:pt x="400" y="0"/>
                  </a:cubicBezTo>
                  <a:cubicBezTo>
                    <a:pt x="183" y="0"/>
                    <a:pt x="0" y="183"/>
                    <a:pt x="0" y="400"/>
                  </a:cubicBezTo>
                  <a:lnTo>
                    <a:pt x="795" y="400"/>
                  </a:lnTo>
                </a:path>
              </a:pathLst>
            </a:custGeom>
            <a:solidFill>
              <a:srgbClr val="6575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67" name="Freeform 105"/>
            <p:cNvSpPr>
              <a:spLocks noChangeArrowheads="1"/>
            </p:cNvSpPr>
            <p:nvPr/>
          </p:nvSpPr>
          <p:spPr bwMode="auto">
            <a:xfrm>
              <a:off x="17351752" y="11018235"/>
              <a:ext cx="756005" cy="381666"/>
            </a:xfrm>
            <a:custGeom>
              <a:avLst/>
              <a:gdLst>
                <a:gd name="T0" fmla="*/ 933 w 934"/>
                <a:gd name="T1" fmla="*/ 469 h 470"/>
                <a:gd name="T2" fmla="*/ 933 w 934"/>
                <a:gd name="T3" fmla="*/ 469 h 470"/>
                <a:gd name="T4" fmla="*/ 464 w 934"/>
                <a:gd name="T5" fmla="*/ 0 h 470"/>
                <a:gd name="T6" fmla="*/ 0 w 934"/>
                <a:gd name="T7" fmla="*/ 469 h 470"/>
                <a:gd name="T8" fmla="*/ 933 w 934"/>
                <a:gd name="T9" fmla="*/ 4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" h="470">
                  <a:moveTo>
                    <a:pt x="933" y="469"/>
                  </a:moveTo>
                  <a:lnTo>
                    <a:pt x="933" y="469"/>
                  </a:lnTo>
                  <a:cubicBezTo>
                    <a:pt x="933" y="212"/>
                    <a:pt x="721" y="0"/>
                    <a:pt x="464" y="0"/>
                  </a:cubicBezTo>
                  <a:cubicBezTo>
                    <a:pt x="206" y="0"/>
                    <a:pt x="0" y="212"/>
                    <a:pt x="0" y="469"/>
                  </a:cubicBezTo>
                  <a:cubicBezTo>
                    <a:pt x="933" y="469"/>
                    <a:pt x="933" y="469"/>
                    <a:pt x="933" y="469"/>
                  </a:cubicBezTo>
                </a:path>
              </a:pathLst>
            </a:custGeom>
            <a:solidFill>
              <a:srgbClr val="7E9B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868" name="Group 132"/>
          <p:cNvGrpSpPr/>
          <p:nvPr/>
        </p:nvGrpSpPr>
        <p:grpSpPr>
          <a:xfrm>
            <a:off x="8455307" y="4127825"/>
            <a:ext cx="560317" cy="149813"/>
            <a:chOff x="22544309" y="11007532"/>
            <a:chExt cx="1494178" cy="399502"/>
          </a:xfrm>
        </p:grpSpPr>
        <p:sp>
          <p:nvSpPr>
            <p:cNvPr id="869" name="Freeform 108"/>
            <p:cNvSpPr>
              <a:spLocks noChangeArrowheads="1"/>
            </p:cNvSpPr>
            <p:nvPr/>
          </p:nvSpPr>
          <p:spPr bwMode="auto">
            <a:xfrm>
              <a:off x="22622764" y="11007532"/>
              <a:ext cx="60622" cy="399502"/>
            </a:xfrm>
            <a:custGeom>
              <a:avLst/>
              <a:gdLst>
                <a:gd name="T0" fmla="*/ 0 w 75"/>
                <a:gd name="T1" fmla="*/ 492 h 493"/>
                <a:gd name="T2" fmla="*/ 0 w 75"/>
                <a:gd name="T3" fmla="*/ 492 h 493"/>
                <a:gd name="T4" fmla="*/ 0 w 75"/>
                <a:gd name="T5" fmla="*/ 46 h 493"/>
                <a:gd name="T6" fmla="*/ 34 w 75"/>
                <a:gd name="T7" fmla="*/ 0 h 493"/>
                <a:gd name="T8" fmla="*/ 74 w 75"/>
                <a:gd name="T9" fmla="*/ 46 h 493"/>
                <a:gd name="T10" fmla="*/ 74 w 75"/>
                <a:gd name="T11" fmla="*/ 492 h 493"/>
                <a:gd name="T12" fmla="*/ 0 w 75"/>
                <a:gd name="T13" fmla="*/ 4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93">
                  <a:moveTo>
                    <a:pt x="0" y="492"/>
                  </a:moveTo>
                  <a:lnTo>
                    <a:pt x="0" y="492"/>
                  </a:lnTo>
                  <a:cubicBezTo>
                    <a:pt x="0" y="46"/>
                    <a:pt x="0" y="46"/>
                    <a:pt x="0" y="46"/>
                  </a:cubicBezTo>
                  <a:cubicBezTo>
                    <a:pt x="0" y="23"/>
                    <a:pt x="17" y="0"/>
                    <a:pt x="34" y="0"/>
                  </a:cubicBezTo>
                  <a:cubicBezTo>
                    <a:pt x="57" y="0"/>
                    <a:pt x="74" y="23"/>
                    <a:pt x="74" y="46"/>
                  </a:cubicBezTo>
                  <a:cubicBezTo>
                    <a:pt x="74" y="492"/>
                    <a:pt x="74" y="492"/>
                    <a:pt x="74" y="492"/>
                  </a:cubicBezTo>
                  <a:lnTo>
                    <a:pt x="0" y="492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0" name="Freeform 109"/>
            <p:cNvSpPr>
              <a:spLocks noChangeArrowheads="1"/>
            </p:cNvSpPr>
            <p:nvPr/>
          </p:nvSpPr>
          <p:spPr bwMode="auto">
            <a:xfrm>
              <a:off x="22783234" y="11007532"/>
              <a:ext cx="57057" cy="399502"/>
            </a:xfrm>
            <a:custGeom>
              <a:avLst/>
              <a:gdLst>
                <a:gd name="T0" fmla="*/ 0 w 70"/>
                <a:gd name="T1" fmla="*/ 492 h 493"/>
                <a:gd name="T2" fmla="*/ 0 w 70"/>
                <a:gd name="T3" fmla="*/ 492 h 493"/>
                <a:gd name="T4" fmla="*/ 0 w 70"/>
                <a:gd name="T5" fmla="*/ 46 h 493"/>
                <a:gd name="T6" fmla="*/ 34 w 70"/>
                <a:gd name="T7" fmla="*/ 0 h 493"/>
                <a:gd name="T8" fmla="*/ 69 w 70"/>
                <a:gd name="T9" fmla="*/ 46 h 493"/>
                <a:gd name="T10" fmla="*/ 69 w 70"/>
                <a:gd name="T11" fmla="*/ 492 h 493"/>
                <a:gd name="T12" fmla="*/ 0 w 70"/>
                <a:gd name="T13" fmla="*/ 4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493">
                  <a:moveTo>
                    <a:pt x="0" y="492"/>
                  </a:moveTo>
                  <a:lnTo>
                    <a:pt x="0" y="492"/>
                  </a:lnTo>
                  <a:cubicBezTo>
                    <a:pt x="0" y="46"/>
                    <a:pt x="0" y="46"/>
                    <a:pt x="0" y="46"/>
                  </a:cubicBezTo>
                  <a:cubicBezTo>
                    <a:pt x="0" y="23"/>
                    <a:pt x="11" y="0"/>
                    <a:pt x="34" y="0"/>
                  </a:cubicBezTo>
                  <a:cubicBezTo>
                    <a:pt x="51" y="0"/>
                    <a:pt x="69" y="23"/>
                    <a:pt x="69" y="46"/>
                  </a:cubicBezTo>
                  <a:cubicBezTo>
                    <a:pt x="69" y="492"/>
                    <a:pt x="69" y="492"/>
                    <a:pt x="69" y="492"/>
                  </a:cubicBezTo>
                  <a:lnTo>
                    <a:pt x="0" y="492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1" name="Freeform 110"/>
            <p:cNvSpPr>
              <a:spLocks noChangeArrowheads="1"/>
            </p:cNvSpPr>
            <p:nvPr/>
          </p:nvSpPr>
          <p:spPr bwMode="auto">
            <a:xfrm>
              <a:off x="22940141" y="11007532"/>
              <a:ext cx="60624" cy="399502"/>
            </a:xfrm>
            <a:custGeom>
              <a:avLst/>
              <a:gdLst>
                <a:gd name="T0" fmla="*/ 0 w 76"/>
                <a:gd name="T1" fmla="*/ 492 h 493"/>
                <a:gd name="T2" fmla="*/ 0 w 76"/>
                <a:gd name="T3" fmla="*/ 492 h 493"/>
                <a:gd name="T4" fmla="*/ 0 w 76"/>
                <a:gd name="T5" fmla="*/ 46 h 493"/>
                <a:gd name="T6" fmla="*/ 41 w 76"/>
                <a:gd name="T7" fmla="*/ 0 h 493"/>
                <a:gd name="T8" fmla="*/ 75 w 76"/>
                <a:gd name="T9" fmla="*/ 46 h 493"/>
                <a:gd name="T10" fmla="*/ 75 w 76"/>
                <a:gd name="T11" fmla="*/ 492 h 493"/>
                <a:gd name="T12" fmla="*/ 0 w 76"/>
                <a:gd name="T13" fmla="*/ 4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93">
                  <a:moveTo>
                    <a:pt x="0" y="492"/>
                  </a:moveTo>
                  <a:lnTo>
                    <a:pt x="0" y="492"/>
                  </a:lnTo>
                  <a:cubicBezTo>
                    <a:pt x="0" y="46"/>
                    <a:pt x="0" y="46"/>
                    <a:pt x="0" y="46"/>
                  </a:cubicBezTo>
                  <a:cubicBezTo>
                    <a:pt x="0" y="23"/>
                    <a:pt x="18" y="0"/>
                    <a:pt x="41" y="0"/>
                  </a:cubicBezTo>
                  <a:cubicBezTo>
                    <a:pt x="58" y="0"/>
                    <a:pt x="75" y="23"/>
                    <a:pt x="75" y="46"/>
                  </a:cubicBezTo>
                  <a:cubicBezTo>
                    <a:pt x="75" y="492"/>
                    <a:pt x="75" y="492"/>
                    <a:pt x="75" y="492"/>
                  </a:cubicBezTo>
                  <a:lnTo>
                    <a:pt x="0" y="492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2" name="Freeform 111"/>
            <p:cNvSpPr>
              <a:spLocks noChangeArrowheads="1"/>
            </p:cNvSpPr>
            <p:nvPr/>
          </p:nvSpPr>
          <p:spPr bwMode="auto">
            <a:xfrm>
              <a:off x="23104180" y="11007532"/>
              <a:ext cx="60624" cy="399502"/>
            </a:xfrm>
            <a:custGeom>
              <a:avLst/>
              <a:gdLst>
                <a:gd name="T0" fmla="*/ 0 w 75"/>
                <a:gd name="T1" fmla="*/ 492 h 493"/>
                <a:gd name="T2" fmla="*/ 0 w 75"/>
                <a:gd name="T3" fmla="*/ 492 h 493"/>
                <a:gd name="T4" fmla="*/ 0 w 75"/>
                <a:gd name="T5" fmla="*/ 46 h 493"/>
                <a:gd name="T6" fmla="*/ 34 w 75"/>
                <a:gd name="T7" fmla="*/ 0 h 493"/>
                <a:gd name="T8" fmla="*/ 74 w 75"/>
                <a:gd name="T9" fmla="*/ 46 h 493"/>
                <a:gd name="T10" fmla="*/ 74 w 75"/>
                <a:gd name="T11" fmla="*/ 492 h 493"/>
                <a:gd name="T12" fmla="*/ 0 w 75"/>
                <a:gd name="T13" fmla="*/ 4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93">
                  <a:moveTo>
                    <a:pt x="0" y="492"/>
                  </a:moveTo>
                  <a:lnTo>
                    <a:pt x="0" y="492"/>
                  </a:lnTo>
                  <a:cubicBezTo>
                    <a:pt x="0" y="46"/>
                    <a:pt x="0" y="46"/>
                    <a:pt x="0" y="46"/>
                  </a:cubicBezTo>
                  <a:cubicBezTo>
                    <a:pt x="0" y="23"/>
                    <a:pt x="17" y="0"/>
                    <a:pt x="34" y="0"/>
                  </a:cubicBezTo>
                  <a:cubicBezTo>
                    <a:pt x="57" y="0"/>
                    <a:pt x="74" y="23"/>
                    <a:pt x="74" y="46"/>
                  </a:cubicBezTo>
                  <a:cubicBezTo>
                    <a:pt x="74" y="492"/>
                    <a:pt x="74" y="492"/>
                    <a:pt x="74" y="492"/>
                  </a:cubicBezTo>
                  <a:lnTo>
                    <a:pt x="0" y="492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3" name="Freeform 112"/>
            <p:cNvSpPr>
              <a:spLocks noChangeArrowheads="1"/>
            </p:cNvSpPr>
            <p:nvPr/>
          </p:nvSpPr>
          <p:spPr bwMode="auto">
            <a:xfrm>
              <a:off x="23264653" y="11007532"/>
              <a:ext cx="57057" cy="399502"/>
            </a:xfrm>
            <a:custGeom>
              <a:avLst/>
              <a:gdLst>
                <a:gd name="T0" fmla="*/ 0 w 70"/>
                <a:gd name="T1" fmla="*/ 492 h 493"/>
                <a:gd name="T2" fmla="*/ 0 w 70"/>
                <a:gd name="T3" fmla="*/ 492 h 493"/>
                <a:gd name="T4" fmla="*/ 0 w 70"/>
                <a:gd name="T5" fmla="*/ 46 h 493"/>
                <a:gd name="T6" fmla="*/ 34 w 70"/>
                <a:gd name="T7" fmla="*/ 0 h 493"/>
                <a:gd name="T8" fmla="*/ 69 w 70"/>
                <a:gd name="T9" fmla="*/ 46 h 493"/>
                <a:gd name="T10" fmla="*/ 69 w 70"/>
                <a:gd name="T11" fmla="*/ 492 h 493"/>
                <a:gd name="T12" fmla="*/ 0 w 70"/>
                <a:gd name="T13" fmla="*/ 4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493">
                  <a:moveTo>
                    <a:pt x="0" y="492"/>
                  </a:moveTo>
                  <a:lnTo>
                    <a:pt x="0" y="492"/>
                  </a:lnTo>
                  <a:cubicBezTo>
                    <a:pt x="0" y="46"/>
                    <a:pt x="0" y="46"/>
                    <a:pt x="0" y="46"/>
                  </a:cubicBezTo>
                  <a:cubicBezTo>
                    <a:pt x="0" y="23"/>
                    <a:pt x="17" y="0"/>
                    <a:pt x="34" y="0"/>
                  </a:cubicBezTo>
                  <a:cubicBezTo>
                    <a:pt x="57" y="0"/>
                    <a:pt x="69" y="23"/>
                    <a:pt x="69" y="46"/>
                  </a:cubicBezTo>
                  <a:cubicBezTo>
                    <a:pt x="69" y="492"/>
                    <a:pt x="69" y="492"/>
                    <a:pt x="69" y="492"/>
                  </a:cubicBezTo>
                  <a:lnTo>
                    <a:pt x="0" y="492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4" name="Freeform 113"/>
            <p:cNvSpPr>
              <a:spLocks noChangeArrowheads="1"/>
            </p:cNvSpPr>
            <p:nvPr/>
          </p:nvSpPr>
          <p:spPr bwMode="auto">
            <a:xfrm>
              <a:off x="23421560" y="11007532"/>
              <a:ext cx="60622" cy="399502"/>
            </a:xfrm>
            <a:custGeom>
              <a:avLst/>
              <a:gdLst>
                <a:gd name="T0" fmla="*/ 0 w 76"/>
                <a:gd name="T1" fmla="*/ 492 h 493"/>
                <a:gd name="T2" fmla="*/ 0 w 76"/>
                <a:gd name="T3" fmla="*/ 492 h 493"/>
                <a:gd name="T4" fmla="*/ 0 w 76"/>
                <a:gd name="T5" fmla="*/ 46 h 493"/>
                <a:gd name="T6" fmla="*/ 41 w 76"/>
                <a:gd name="T7" fmla="*/ 0 h 493"/>
                <a:gd name="T8" fmla="*/ 75 w 76"/>
                <a:gd name="T9" fmla="*/ 46 h 493"/>
                <a:gd name="T10" fmla="*/ 75 w 76"/>
                <a:gd name="T11" fmla="*/ 492 h 493"/>
                <a:gd name="T12" fmla="*/ 0 w 76"/>
                <a:gd name="T13" fmla="*/ 4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93">
                  <a:moveTo>
                    <a:pt x="0" y="492"/>
                  </a:moveTo>
                  <a:lnTo>
                    <a:pt x="0" y="492"/>
                  </a:lnTo>
                  <a:cubicBezTo>
                    <a:pt x="0" y="46"/>
                    <a:pt x="0" y="46"/>
                    <a:pt x="0" y="46"/>
                  </a:cubicBezTo>
                  <a:cubicBezTo>
                    <a:pt x="0" y="23"/>
                    <a:pt x="18" y="0"/>
                    <a:pt x="41" y="0"/>
                  </a:cubicBezTo>
                  <a:cubicBezTo>
                    <a:pt x="58" y="0"/>
                    <a:pt x="75" y="23"/>
                    <a:pt x="75" y="46"/>
                  </a:cubicBezTo>
                  <a:cubicBezTo>
                    <a:pt x="75" y="492"/>
                    <a:pt x="75" y="492"/>
                    <a:pt x="75" y="492"/>
                  </a:cubicBezTo>
                  <a:lnTo>
                    <a:pt x="0" y="492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5" name="Freeform 114"/>
            <p:cNvSpPr>
              <a:spLocks noChangeArrowheads="1"/>
            </p:cNvSpPr>
            <p:nvPr/>
          </p:nvSpPr>
          <p:spPr bwMode="auto">
            <a:xfrm>
              <a:off x="23585599" y="11007532"/>
              <a:ext cx="60622" cy="399502"/>
            </a:xfrm>
            <a:custGeom>
              <a:avLst/>
              <a:gdLst>
                <a:gd name="T0" fmla="*/ 0 w 75"/>
                <a:gd name="T1" fmla="*/ 492 h 493"/>
                <a:gd name="T2" fmla="*/ 0 w 75"/>
                <a:gd name="T3" fmla="*/ 492 h 493"/>
                <a:gd name="T4" fmla="*/ 0 w 75"/>
                <a:gd name="T5" fmla="*/ 46 h 493"/>
                <a:gd name="T6" fmla="*/ 34 w 75"/>
                <a:gd name="T7" fmla="*/ 0 h 493"/>
                <a:gd name="T8" fmla="*/ 74 w 75"/>
                <a:gd name="T9" fmla="*/ 46 h 493"/>
                <a:gd name="T10" fmla="*/ 74 w 75"/>
                <a:gd name="T11" fmla="*/ 492 h 493"/>
                <a:gd name="T12" fmla="*/ 0 w 75"/>
                <a:gd name="T13" fmla="*/ 4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93">
                  <a:moveTo>
                    <a:pt x="0" y="492"/>
                  </a:moveTo>
                  <a:lnTo>
                    <a:pt x="0" y="492"/>
                  </a:lnTo>
                  <a:cubicBezTo>
                    <a:pt x="0" y="46"/>
                    <a:pt x="0" y="46"/>
                    <a:pt x="0" y="46"/>
                  </a:cubicBezTo>
                  <a:cubicBezTo>
                    <a:pt x="0" y="23"/>
                    <a:pt x="17" y="0"/>
                    <a:pt x="34" y="0"/>
                  </a:cubicBezTo>
                  <a:cubicBezTo>
                    <a:pt x="57" y="0"/>
                    <a:pt x="74" y="23"/>
                    <a:pt x="74" y="46"/>
                  </a:cubicBezTo>
                  <a:cubicBezTo>
                    <a:pt x="74" y="492"/>
                    <a:pt x="74" y="492"/>
                    <a:pt x="74" y="492"/>
                  </a:cubicBezTo>
                  <a:lnTo>
                    <a:pt x="0" y="492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6" name="Freeform 115"/>
            <p:cNvSpPr>
              <a:spLocks noChangeArrowheads="1"/>
            </p:cNvSpPr>
            <p:nvPr/>
          </p:nvSpPr>
          <p:spPr bwMode="auto">
            <a:xfrm>
              <a:off x="23746070" y="11007532"/>
              <a:ext cx="57057" cy="399502"/>
            </a:xfrm>
            <a:custGeom>
              <a:avLst/>
              <a:gdLst>
                <a:gd name="T0" fmla="*/ 0 w 70"/>
                <a:gd name="T1" fmla="*/ 492 h 493"/>
                <a:gd name="T2" fmla="*/ 0 w 70"/>
                <a:gd name="T3" fmla="*/ 492 h 493"/>
                <a:gd name="T4" fmla="*/ 0 w 70"/>
                <a:gd name="T5" fmla="*/ 46 h 493"/>
                <a:gd name="T6" fmla="*/ 34 w 70"/>
                <a:gd name="T7" fmla="*/ 0 h 493"/>
                <a:gd name="T8" fmla="*/ 69 w 70"/>
                <a:gd name="T9" fmla="*/ 46 h 493"/>
                <a:gd name="T10" fmla="*/ 69 w 70"/>
                <a:gd name="T11" fmla="*/ 492 h 493"/>
                <a:gd name="T12" fmla="*/ 0 w 70"/>
                <a:gd name="T13" fmla="*/ 4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493">
                  <a:moveTo>
                    <a:pt x="0" y="492"/>
                  </a:moveTo>
                  <a:lnTo>
                    <a:pt x="0" y="492"/>
                  </a:lnTo>
                  <a:cubicBezTo>
                    <a:pt x="0" y="46"/>
                    <a:pt x="0" y="46"/>
                    <a:pt x="0" y="46"/>
                  </a:cubicBezTo>
                  <a:cubicBezTo>
                    <a:pt x="0" y="23"/>
                    <a:pt x="17" y="0"/>
                    <a:pt x="34" y="0"/>
                  </a:cubicBezTo>
                  <a:cubicBezTo>
                    <a:pt x="57" y="0"/>
                    <a:pt x="69" y="23"/>
                    <a:pt x="69" y="46"/>
                  </a:cubicBezTo>
                  <a:cubicBezTo>
                    <a:pt x="69" y="492"/>
                    <a:pt x="69" y="492"/>
                    <a:pt x="69" y="492"/>
                  </a:cubicBezTo>
                  <a:lnTo>
                    <a:pt x="0" y="492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7" name="Freeform 116"/>
            <p:cNvSpPr>
              <a:spLocks noChangeArrowheads="1"/>
            </p:cNvSpPr>
            <p:nvPr/>
          </p:nvSpPr>
          <p:spPr bwMode="auto">
            <a:xfrm>
              <a:off x="23902976" y="11007532"/>
              <a:ext cx="60624" cy="399502"/>
            </a:xfrm>
            <a:custGeom>
              <a:avLst/>
              <a:gdLst>
                <a:gd name="T0" fmla="*/ 0 w 75"/>
                <a:gd name="T1" fmla="*/ 492 h 493"/>
                <a:gd name="T2" fmla="*/ 0 w 75"/>
                <a:gd name="T3" fmla="*/ 492 h 493"/>
                <a:gd name="T4" fmla="*/ 0 w 75"/>
                <a:gd name="T5" fmla="*/ 46 h 493"/>
                <a:gd name="T6" fmla="*/ 40 w 75"/>
                <a:gd name="T7" fmla="*/ 0 h 493"/>
                <a:gd name="T8" fmla="*/ 74 w 75"/>
                <a:gd name="T9" fmla="*/ 46 h 493"/>
                <a:gd name="T10" fmla="*/ 74 w 75"/>
                <a:gd name="T11" fmla="*/ 492 h 493"/>
                <a:gd name="T12" fmla="*/ 0 w 75"/>
                <a:gd name="T13" fmla="*/ 4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93">
                  <a:moveTo>
                    <a:pt x="0" y="492"/>
                  </a:moveTo>
                  <a:lnTo>
                    <a:pt x="0" y="492"/>
                  </a:lnTo>
                  <a:cubicBezTo>
                    <a:pt x="0" y="46"/>
                    <a:pt x="0" y="46"/>
                    <a:pt x="0" y="46"/>
                  </a:cubicBezTo>
                  <a:cubicBezTo>
                    <a:pt x="0" y="23"/>
                    <a:pt x="17" y="0"/>
                    <a:pt x="40" y="0"/>
                  </a:cubicBezTo>
                  <a:cubicBezTo>
                    <a:pt x="57" y="0"/>
                    <a:pt x="74" y="23"/>
                    <a:pt x="74" y="46"/>
                  </a:cubicBezTo>
                  <a:cubicBezTo>
                    <a:pt x="74" y="492"/>
                    <a:pt x="74" y="492"/>
                    <a:pt x="74" y="492"/>
                  </a:cubicBezTo>
                  <a:lnTo>
                    <a:pt x="0" y="492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8" name="Freeform 117"/>
            <p:cNvSpPr>
              <a:spLocks noChangeArrowheads="1"/>
            </p:cNvSpPr>
            <p:nvPr/>
          </p:nvSpPr>
          <p:spPr bwMode="auto">
            <a:xfrm>
              <a:off x="22544309" y="11086006"/>
              <a:ext cx="1494178" cy="32104"/>
            </a:xfrm>
            <a:custGeom>
              <a:avLst/>
              <a:gdLst>
                <a:gd name="T0" fmla="*/ 1847 w 1848"/>
                <a:gd name="T1" fmla="*/ 23 h 41"/>
                <a:gd name="T2" fmla="*/ 1847 w 1848"/>
                <a:gd name="T3" fmla="*/ 23 h 41"/>
                <a:gd name="T4" fmla="*/ 1819 w 1848"/>
                <a:gd name="T5" fmla="*/ 40 h 41"/>
                <a:gd name="T6" fmla="*/ 22 w 1848"/>
                <a:gd name="T7" fmla="*/ 40 h 41"/>
                <a:gd name="T8" fmla="*/ 0 w 1848"/>
                <a:gd name="T9" fmla="*/ 23 h 41"/>
                <a:gd name="T10" fmla="*/ 22 w 1848"/>
                <a:gd name="T11" fmla="*/ 0 h 41"/>
                <a:gd name="T12" fmla="*/ 1819 w 1848"/>
                <a:gd name="T13" fmla="*/ 0 h 41"/>
                <a:gd name="T14" fmla="*/ 1847 w 1848"/>
                <a:gd name="T15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8" h="41">
                  <a:moveTo>
                    <a:pt x="1847" y="23"/>
                  </a:moveTo>
                  <a:lnTo>
                    <a:pt x="1847" y="23"/>
                  </a:lnTo>
                  <a:cubicBezTo>
                    <a:pt x="1847" y="29"/>
                    <a:pt x="1836" y="40"/>
                    <a:pt x="1819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1" y="40"/>
                    <a:pt x="0" y="29"/>
                    <a:pt x="0" y="23"/>
                  </a:cubicBezTo>
                  <a:cubicBezTo>
                    <a:pt x="0" y="12"/>
                    <a:pt x="11" y="0"/>
                    <a:pt x="22" y="0"/>
                  </a:cubicBezTo>
                  <a:cubicBezTo>
                    <a:pt x="1819" y="0"/>
                    <a:pt x="1819" y="0"/>
                    <a:pt x="1819" y="0"/>
                  </a:cubicBezTo>
                  <a:cubicBezTo>
                    <a:pt x="1836" y="0"/>
                    <a:pt x="1847" y="12"/>
                    <a:pt x="1847" y="23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9" name="Freeform 118"/>
            <p:cNvSpPr>
              <a:spLocks noChangeArrowheads="1"/>
            </p:cNvSpPr>
            <p:nvPr/>
          </p:nvSpPr>
          <p:spPr bwMode="auto">
            <a:xfrm>
              <a:off x="22544309" y="11235820"/>
              <a:ext cx="1494178" cy="32104"/>
            </a:xfrm>
            <a:custGeom>
              <a:avLst/>
              <a:gdLst>
                <a:gd name="T0" fmla="*/ 1847 w 1848"/>
                <a:gd name="T1" fmla="*/ 17 h 41"/>
                <a:gd name="T2" fmla="*/ 1847 w 1848"/>
                <a:gd name="T3" fmla="*/ 17 h 41"/>
                <a:gd name="T4" fmla="*/ 1819 w 1848"/>
                <a:gd name="T5" fmla="*/ 40 h 41"/>
                <a:gd name="T6" fmla="*/ 22 w 1848"/>
                <a:gd name="T7" fmla="*/ 40 h 41"/>
                <a:gd name="T8" fmla="*/ 0 w 1848"/>
                <a:gd name="T9" fmla="*/ 17 h 41"/>
                <a:gd name="T10" fmla="*/ 22 w 1848"/>
                <a:gd name="T11" fmla="*/ 0 h 41"/>
                <a:gd name="T12" fmla="*/ 1819 w 1848"/>
                <a:gd name="T13" fmla="*/ 0 h 41"/>
                <a:gd name="T14" fmla="*/ 1847 w 1848"/>
                <a:gd name="T15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8" h="41">
                  <a:moveTo>
                    <a:pt x="1847" y="17"/>
                  </a:moveTo>
                  <a:lnTo>
                    <a:pt x="1847" y="17"/>
                  </a:lnTo>
                  <a:cubicBezTo>
                    <a:pt x="1847" y="28"/>
                    <a:pt x="1836" y="40"/>
                    <a:pt x="1819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1" y="40"/>
                    <a:pt x="0" y="28"/>
                    <a:pt x="0" y="17"/>
                  </a:cubicBezTo>
                  <a:cubicBezTo>
                    <a:pt x="0" y="6"/>
                    <a:pt x="11" y="0"/>
                    <a:pt x="22" y="0"/>
                  </a:cubicBezTo>
                  <a:cubicBezTo>
                    <a:pt x="1819" y="0"/>
                    <a:pt x="1819" y="0"/>
                    <a:pt x="1819" y="0"/>
                  </a:cubicBezTo>
                  <a:cubicBezTo>
                    <a:pt x="1836" y="0"/>
                    <a:pt x="1847" y="6"/>
                    <a:pt x="1847" y="17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880" name="Group 129"/>
          <p:cNvGrpSpPr/>
          <p:nvPr/>
        </p:nvGrpSpPr>
        <p:grpSpPr>
          <a:xfrm>
            <a:off x="7215518" y="3899297"/>
            <a:ext cx="169834" cy="385235"/>
            <a:chOff x="19238204" y="10398124"/>
            <a:chExt cx="452890" cy="1027293"/>
          </a:xfrm>
        </p:grpSpPr>
        <p:sp>
          <p:nvSpPr>
            <p:cNvPr id="881" name="Freeform 123"/>
            <p:cNvSpPr>
              <a:spLocks noChangeArrowheads="1"/>
            </p:cNvSpPr>
            <p:nvPr/>
          </p:nvSpPr>
          <p:spPr bwMode="auto">
            <a:xfrm>
              <a:off x="19437903" y="10651379"/>
              <a:ext cx="53492" cy="774038"/>
            </a:xfrm>
            <a:custGeom>
              <a:avLst/>
              <a:gdLst>
                <a:gd name="T0" fmla="*/ 63 w 64"/>
                <a:gd name="T1" fmla="*/ 956 h 957"/>
                <a:gd name="T2" fmla="*/ 0 w 64"/>
                <a:gd name="T3" fmla="*/ 956 h 957"/>
                <a:gd name="T4" fmla="*/ 0 w 64"/>
                <a:gd name="T5" fmla="*/ 0 h 957"/>
                <a:gd name="T6" fmla="*/ 63 w 64"/>
                <a:gd name="T7" fmla="*/ 0 h 957"/>
                <a:gd name="T8" fmla="*/ 63 w 64"/>
                <a:gd name="T9" fmla="*/ 956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57">
                  <a:moveTo>
                    <a:pt x="63" y="956"/>
                  </a:moveTo>
                  <a:lnTo>
                    <a:pt x="0" y="956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956"/>
                  </a:lnTo>
                </a:path>
              </a:pathLst>
            </a:custGeom>
            <a:solidFill>
              <a:srgbClr val="4A474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82" name="Freeform 124"/>
            <p:cNvSpPr>
              <a:spLocks noChangeArrowheads="1"/>
            </p:cNvSpPr>
            <p:nvPr/>
          </p:nvSpPr>
          <p:spPr bwMode="auto">
            <a:xfrm>
              <a:off x="19238204" y="10398124"/>
              <a:ext cx="452890" cy="449440"/>
            </a:xfrm>
            <a:custGeom>
              <a:avLst/>
              <a:gdLst>
                <a:gd name="T0" fmla="*/ 560 w 561"/>
                <a:gd name="T1" fmla="*/ 280 h 556"/>
                <a:gd name="T2" fmla="*/ 274 w 561"/>
                <a:gd name="T3" fmla="*/ 555 h 556"/>
                <a:gd name="T4" fmla="*/ 0 w 561"/>
                <a:gd name="T5" fmla="*/ 274 h 556"/>
                <a:gd name="T6" fmla="*/ 286 w 561"/>
                <a:gd name="T7" fmla="*/ 0 h 556"/>
                <a:gd name="T8" fmla="*/ 560 w 561"/>
                <a:gd name="T9" fmla="*/ 28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556">
                  <a:moveTo>
                    <a:pt x="560" y="280"/>
                  </a:moveTo>
                  <a:lnTo>
                    <a:pt x="274" y="555"/>
                  </a:lnTo>
                  <a:lnTo>
                    <a:pt x="0" y="274"/>
                  </a:lnTo>
                  <a:lnTo>
                    <a:pt x="286" y="0"/>
                  </a:lnTo>
                  <a:lnTo>
                    <a:pt x="560" y="280"/>
                  </a:lnTo>
                </a:path>
              </a:pathLst>
            </a:custGeom>
            <a:solidFill>
              <a:srgbClr val="DCBB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883" name="Group 131"/>
          <p:cNvGrpSpPr/>
          <p:nvPr/>
        </p:nvGrpSpPr>
        <p:grpSpPr>
          <a:xfrm>
            <a:off x="7833476" y="4023490"/>
            <a:ext cx="342342" cy="256823"/>
            <a:chOff x="20886092" y="10729308"/>
            <a:chExt cx="912911" cy="684860"/>
          </a:xfrm>
        </p:grpSpPr>
        <p:sp>
          <p:nvSpPr>
            <p:cNvPr id="884" name="Freeform 119"/>
            <p:cNvSpPr>
              <a:spLocks noChangeArrowheads="1"/>
            </p:cNvSpPr>
            <p:nvPr/>
          </p:nvSpPr>
          <p:spPr bwMode="auto">
            <a:xfrm>
              <a:off x="21035867" y="10961162"/>
              <a:ext cx="78453" cy="453006"/>
            </a:xfrm>
            <a:custGeom>
              <a:avLst/>
              <a:gdLst>
                <a:gd name="T0" fmla="*/ 97 w 98"/>
                <a:gd name="T1" fmla="*/ 560 h 561"/>
                <a:gd name="T2" fmla="*/ 0 w 98"/>
                <a:gd name="T3" fmla="*/ 560 h 561"/>
                <a:gd name="T4" fmla="*/ 0 w 98"/>
                <a:gd name="T5" fmla="*/ 0 h 561"/>
                <a:gd name="T6" fmla="*/ 97 w 98"/>
                <a:gd name="T7" fmla="*/ 0 h 561"/>
                <a:gd name="T8" fmla="*/ 97 w 98"/>
                <a:gd name="T9" fmla="*/ 56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561">
                  <a:moveTo>
                    <a:pt x="97" y="560"/>
                  </a:moveTo>
                  <a:lnTo>
                    <a:pt x="0" y="560"/>
                  </a:lnTo>
                  <a:lnTo>
                    <a:pt x="0" y="0"/>
                  </a:lnTo>
                  <a:lnTo>
                    <a:pt x="97" y="0"/>
                  </a:lnTo>
                  <a:lnTo>
                    <a:pt x="97" y="560"/>
                  </a:lnTo>
                </a:path>
              </a:pathLst>
            </a:custGeom>
            <a:solidFill>
              <a:srgbClr val="6C461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85" name="Freeform 120"/>
            <p:cNvSpPr>
              <a:spLocks noChangeArrowheads="1"/>
            </p:cNvSpPr>
            <p:nvPr/>
          </p:nvSpPr>
          <p:spPr bwMode="auto">
            <a:xfrm>
              <a:off x="21549378" y="10961162"/>
              <a:ext cx="85585" cy="453006"/>
            </a:xfrm>
            <a:custGeom>
              <a:avLst/>
              <a:gdLst>
                <a:gd name="T0" fmla="*/ 103 w 104"/>
                <a:gd name="T1" fmla="*/ 560 h 561"/>
                <a:gd name="T2" fmla="*/ 0 w 104"/>
                <a:gd name="T3" fmla="*/ 560 h 561"/>
                <a:gd name="T4" fmla="*/ 0 w 104"/>
                <a:gd name="T5" fmla="*/ 0 h 561"/>
                <a:gd name="T6" fmla="*/ 103 w 104"/>
                <a:gd name="T7" fmla="*/ 0 h 561"/>
                <a:gd name="T8" fmla="*/ 103 w 104"/>
                <a:gd name="T9" fmla="*/ 56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61">
                  <a:moveTo>
                    <a:pt x="103" y="560"/>
                  </a:moveTo>
                  <a:lnTo>
                    <a:pt x="0" y="560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560"/>
                  </a:lnTo>
                </a:path>
              </a:pathLst>
            </a:custGeom>
            <a:solidFill>
              <a:srgbClr val="6C461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86" name="Freeform 121"/>
            <p:cNvSpPr>
              <a:spLocks noChangeArrowheads="1"/>
            </p:cNvSpPr>
            <p:nvPr/>
          </p:nvSpPr>
          <p:spPr bwMode="auto">
            <a:xfrm>
              <a:off x="20886092" y="11025368"/>
              <a:ext cx="912911" cy="167647"/>
            </a:xfrm>
            <a:custGeom>
              <a:avLst/>
              <a:gdLst>
                <a:gd name="T0" fmla="*/ 1127 w 1128"/>
                <a:gd name="T1" fmla="*/ 206 h 207"/>
                <a:gd name="T2" fmla="*/ 0 w 1128"/>
                <a:gd name="T3" fmla="*/ 206 h 207"/>
                <a:gd name="T4" fmla="*/ 0 w 1128"/>
                <a:gd name="T5" fmla="*/ 0 h 207"/>
                <a:gd name="T6" fmla="*/ 1127 w 1128"/>
                <a:gd name="T7" fmla="*/ 0 h 207"/>
                <a:gd name="T8" fmla="*/ 1127 w 1128"/>
                <a:gd name="T9" fmla="*/ 20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8" h="207">
                  <a:moveTo>
                    <a:pt x="1127" y="206"/>
                  </a:moveTo>
                  <a:lnTo>
                    <a:pt x="0" y="206"/>
                  </a:lnTo>
                  <a:lnTo>
                    <a:pt x="0" y="0"/>
                  </a:lnTo>
                  <a:lnTo>
                    <a:pt x="1127" y="0"/>
                  </a:lnTo>
                  <a:lnTo>
                    <a:pt x="1127" y="206"/>
                  </a:lnTo>
                </a:path>
              </a:pathLst>
            </a:custGeom>
            <a:solidFill>
              <a:srgbClr val="F159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87" name="Freeform 122"/>
            <p:cNvSpPr>
              <a:spLocks noChangeArrowheads="1"/>
            </p:cNvSpPr>
            <p:nvPr/>
          </p:nvSpPr>
          <p:spPr bwMode="auto">
            <a:xfrm>
              <a:off x="20886092" y="11260790"/>
              <a:ext cx="912911" cy="64206"/>
            </a:xfrm>
            <a:custGeom>
              <a:avLst/>
              <a:gdLst>
                <a:gd name="T0" fmla="*/ 1127 w 1128"/>
                <a:gd name="T1" fmla="*/ 80 h 81"/>
                <a:gd name="T2" fmla="*/ 0 w 1128"/>
                <a:gd name="T3" fmla="*/ 80 h 81"/>
                <a:gd name="T4" fmla="*/ 0 w 1128"/>
                <a:gd name="T5" fmla="*/ 0 h 81"/>
                <a:gd name="T6" fmla="*/ 1127 w 1128"/>
                <a:gd name="T7" fmla="*/ 0 h 81"/>
                <a:gd name="T8" fmla="*/ 1127 w 1128"/>
                <a:gd name="T9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8" h="81">
                  <a:moveTo>
                    <a:pt x="1127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127" y="0"/>
                  </a:lnTo>
                  <a:lnTo>
                    <a:pt x="1127" y="80"/>
                  </a:lnTo>
                </a:path>
              </a:pathLst>
            </a:custGeom>
            <a:solidFill>
              <a:srgbClr val="D1464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88" name="Freeform 139"/>
            <p:cNvSpPr>
              <a:spLocks noChangeArrowheads="1"/>
            </p:cNvSpPr>
            <p:nvPr/>
          </p:nvSpPr>
          <p:spPr bwMode="auto">
            <a:xfrm>
              <a:off x="21224867" y="10932626"/>
              <a:ext cx="39226" cy="199752"/>
            </a:xfrm>
            <a:custGeom>
              <a:avLst/>
              <a:gdLst>
                <a:gd name="T0" fmla="*/ 34 w 47"/>
                <a:gd name="T1" fmla="*/ 0 h 247"/>
                <a:gd name="T2" fmla="*/ 0 w 47"/>
                <a:gd name="T3" fmla="*/ 246 h 247"/>
                <a:gd name="T4" fmla="*/ 46 w 47"/>
                <a:gd name="T5" fmla="*/ 246 h 247"/>
                <a:gd name="T6" fmla="*/ 34 w 47"/>
                <a:gd name="T7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247">
                  <a:moveTo>
                    <a:pt x="34" y="0"/>
                  </a:moveTo>
                  <a:lnTo>
                    <a:pt x="0" y="246"/>
                  </a:lnTo>
                  <a:lnTo>
                    <a:pt x="46" y="246"/>
                  </a:lnTo>
                  <a:lnTo>
                    <a:pt x="34" y="0"/>
                  </a:lnTo>
                </a:path>
              </a:pathLst>
            </a:custGeom>
            <a:solidFill>
              <a:srgbClr val="8FC2C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89" name="Freeform 140"/>
            <p:cNvSpPr>
              <a:spLocks noChangeArrowheads="1"/>
            </p:cNvSpPr>
            <p:nvPr/>
          </p:nvSpPr>
          <p:spPr bwMode="auto">
            <a:xfrm>
              <a:off x="21224867" y="10932626"/>
              <a:ext cx="39226" cy="199752"/>
            </a:xfrm>
            <a:custGeom>
              <a:avLst/>
              <a:gdLst>
                <a:gd name="T0" fmla="*/ 34 w 47"/>
                <a:gd name="T1" fmla="*/ 0 h 247"/>
                <a:gd name="T2" fmla="*/ 0 w 47"/>
                <a:gd name="T3" fmla="*/ 246 h 247"/>
                <a:gd name="T4" fmla="*/ 46 w 47"/>
                <a:gd name="T5" fmla="*/ 24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247">
                  <a:moveTo>
                    <a:pt x="34" y="0"/>
                  </a:moveTo>
                  <a:lnTo>
                    <a:pt x="0" y="246"/>
                  </a:lnTo>
                  <a:lnTo>
                    <a:pt x="46" y="246"/>
                  </a:ln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7137" tIns="28569" rIns="57137" bIns="28569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90" name="Freeform 141"/>
            <p:cNvSpPr>
              <a:spLocks noChangeArrowheads="1"/>
            </p:cNvSpPr>
            <p:nvPr/>
          </p:nvSpPr>
          <p:spPr bwMode="auto">
            <a:xfrm>
              <a:off x="21417435" y="10932626"/>
              <a:ext cx="42793" cy="199752"/>
            </a:xfrm>
            <a:custGeom>
              <a:avLst/>
              <a:gdLst>
                <a:gd name="T0" fmla="*/ 12 w 53"/>
                <a:gd name="T1" fmla="*/ 0 h 247"/>
                <a:gd name="T2" fmla="*/ 52 w 53"/>
                <a:gd name="T3" fmla="*/ 246 h 247"/>
                <a:gd name="T4" fmla="*/ 0 w 53"/>
                <a:gd name="T5" fmla="*/ 246 h 247"/>
                <a:gd name="T6" fmla="*/ 12 w 53"/>
                <a:gd name="T7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47">
                  <a:moveTo>
                    <a:pt x="12" y="0"/>
                  </a:moveTo>
                  <a:lnTo>
                    <a:pt x="52" y="246"/>
                  </a:lnTo>
                  <a:lnTo>
                    <a:pt x="0" y="246"/>
                  </a:lnTo>
                  <a:lnTo>
                    <a:pt x="12" y="0"/>
                  </a:lnTo>
                </a:path>
              </a:pathLst>
            </a:custGeom>
            <a:solidFill>
              <a:srgbClr val="8FC2C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91" name="Freeform 142"/>
            <p:cNvSpPr>
              <a:spLocks noChangeArrowheads="1"/>
            </p:cNvSpPr>
            <p:nvPr/>
          </p:nvSpPr>
          <p:spPr bwMode="auto">
            <a:xfrm>
              <a:off x="21417435" y="10932626"/>
              <a:ext cx="42793" cy="199752"/>
            </a:xfrm>
            <a:custGeom>
              <a:avLst/>
              <a:gdLst>
                <a:gd name="T0" fmla="*/ 12 w 53"/>
                <a:gd name="T1" fmla="*/ 0 h 247"/>
                <a:gd name="T2" fmla="*/ 52 w 53"/>
                <a:gd name="T3" fmla="*/ 246 h 247"/>
                <a:gd name="T4" fmla="*/ 0 w 53"/>
                <a:gd name="T5" fmla="*/ 24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247">
                  <a:moveTo>
                    <a:pt x="12" y="0"/>
                  </a:moveTo>
                  <a:lnTo>
                    <a:pt x="52" y="246"/>
                  </a:lnTo>
                  <a:lnTo>
                    <a:pt x="0" y="246"/>
                  </a:ln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7137" tIns="28569" rIns="57137" bIns="28569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92" name="Freeform 143"/>
            <p:cNvSpPr>
              <a:spLocks noChangeArrowheads="1"/>
            </p:cNvSpPr>
            <p:nvPr/>
          </p:nvSpPr>
          <p:spPr bwMode="auto">
            <a:xfrm>
              <a:off x="21417435" y="11132379"/>
              <a:ext cx="39226" cy="17833"/>
            </a:xfrm>
            <a:custGeom>
              <a:avLst/>
              <a:gdLst>
                <a:gd name="T0" fmla="*/ 46 w 47"/>
                <a:gd name="T1" fmla="*/ 0 h 24"/>
                <a:gd name="T2" fmla="*/ 46 w 47"/>
                <a:gd name="T3" fmla="*/ 0 h 24"/>
                <a:gd name="T4" fmla="*/ 23 w 47"/>
                <a:gd name="T5" fmla="*/ 23 h 24"/>
                <a:gd name="T6" fmla="*/ 0 w 47"/>
                <a:gd name="T7" fmla="*/ 0 h 24"/>
                <a:gd name="T8" fmla="*/ 46 w 4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4">
                  <a:moveTo>
                    <a:pt x="46" y="0"/>
                  </a:moveTo>
                  <a:lnTo>
                    <a:pt x="46" y="0"/>
                  </a:lnTo>
                  <a:cubicBezTo>
                    <a:pt x="46" y="18"/>
                    <a:pt x="40" y="23"/>
                    <a:pt x="23" y="23"/>
                  </a:cubicBezTo>
                  <a:cubicBezTo>
                    <a:pt x="12" y="23"/>
                    <a:pt x="0" y="18"/>
                    <a:pt x="0" y="0"/>
                  </a:cubicBezTo>
                  <a:lnTo>
                    <a:pt x="46" y="0"/>
                  </a:lnTo>
                </a:path>
              </a:pathLst>
            </a:custGeom>
            <a:solidFill>
              <a:srgbClr val="EDC9A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93" name="Freeform 144"/>
            <p:cNvSpPr>
              <a:spLocks noChangeArrowheads="1"/>
            </p:cNvSpPr>
            <p:nvPr/>
          </p:nvSpPr>
          <p:spPr bwMode="auto">
            <a:xfrm>
              <a:off x="21224867" y="11132379"/>
              <a:ext cx="39226" cy="17833"/>
            </a:xfrm>
            <a:custGeom>
              <a:avLst/>
              <a:gdLst>
                <a:gd name="T0" fmla="*/ 46 w 47"/>
                <a:gd name="T1" fmla="*/ 0 h 24"/>
                <a:gd name="T2" fmla="*/ 46 w 47"/>
                <a:gd name="T3" fmla="*/ 0 h 24"/>
                <a:gd name="T4" fmla="*/ 23 w 47"/>
                <a:gd name="T5" fmla="*/ 23 h 24"/>
                <a:gd name="T6" fmla="*/ 0 w 47"/>
                <a:gd name="T7" fmla="*/ 0 h 24"/>
                <a:gd name="T8" fmla="*/ 46 w 4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4">
                  <a:moveTo>
                    <a:pt x="46" y="0"/>
                  </a:moveTo>
                  <a:lnTo>
                    <a:pt x="46" y="0"/>
                  </a:lnTo>
                  <a:cubicBezTo>
                    <a:pt x="46" y="18"/>
                    <a:pt x="34" y="23"/>
                    <a:pt x="23" y="23"/>
                  </a:cubicBezTo>
                  <a:cubicBezTo>
                    <a:pt x="11" y="23"/>
                    <a:pt x="0" y="18"/>
                    <a:pt x="0" y="0"/>
                  </a:cubicBezTo>
                  <a:lnTo>
                    <a:pt x="46" y="0"/>
                  </a:lnTo>
                </a:path>
              </a:pathLst>
            </a:custGeom>
            <a:solidFill>
              <a:srgbClr val="EDC9A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94" name="Freeform 145"/>
            <p:cNvSpPr>
              <a:spLocks noChangeArrowheads="1"/>
            </p:cNvSpPr>
            <p:nvPr/>
          </p:nvSpPr>
          <p:spPr bwMode="auto">
            <a:xfrm>
              <a:off x="21256961" y="11118110"/>
              <a:ext cx="171171" cy="32102"/>
            </a:xfrm>
            <a:custGeom>
              <a:avLst/>
              <a:gdLst>
                <a:gd name="T0" fmla="*/ 212 w 213"/>
                <a:gd name="T1" fmla="*/ 40 h 41"/>
                <a:gd name="T2" fmla="*/ 0 w 213"/>
                <a:gd name="T3" fmla="*/ 40 h 41"/>
                <a:gd name="T4" fmla="*/ 0 w 213"/>
                <a:gd name="T5" fmla="*/ 0 h 41"/>
                <a:gd name="T6" fmla="*/ 212 w 213"/>
                <a:gd name="T7" fmla="*/ 0 h 41"/>
                <a:gd name="T8" fmla="*/ 212 w 213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41">
                  <a:moveTo>
                    <a:pt x="212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40"/>
                  </a:lnTo>
                </a:path>
              </a:pathLst>
            </a:custGeom>
            <a:solidFill>
              <a:srgbClr val="718D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95" name="Freeform 146"/>
            <p:cNvSpPr>
              <a:spLocks noChangeArrowheads="1"/>
            </p:cNvSpPr>
            <p:nvPr/>
          </p:nvSpPr>
          <p:spPr bwMode="auto">
            <a:xfrm>
              <a:off x="21256963" y="11118110"/>
              <a:ext cx="78453" cy="256823"/>
            </a:xfrm>
            <a:custGeom>
              <a:avLst/>
              <a:gdLst>
                <a:gd name="T0" fmla="*/ 97 w 98"/>
                <a:gd name="T1" fmla="*/ 315 h 316"/>
                <a:gd name="T2" fmla="*/ 0 w 98"/>
                <a:gd name="T3" fmla="*/ 315 h 316"/>
                <a:gd name="T4" fmla="*/ 0 w 98"/>
                <a:gd name="T5" fmla="*/ 0 h 316"/>
                <a:gd name="T6" fmla="*/ 97 w 98"/>
                <a:gd name="T7" fmla="*/ 0 h 316"/>
                <a:gd name="T8" fmla="*/ 97 w 98"/>
                <a:gd name="T9" fmla="*/ 3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16">
                  <a:moveTo>
                    <a:pt x="97" y="315"/>
                  </a:moveTo>
                  <a:lnTo>
                    <a:pt x="0" y="315"/>
                  </a:lnTo>
                  <a:lnTo>
                    <a:pt x="0" y="0"/>
                  </a:lnTo>
                  <a:lnTo>
                    <a:pt x="97" y="0"/>
                  </a:lnTo>
                  <a:lnTo>
                    <a:pt x="97" y="315"/>
                  </a:lnTo>
                </a:path>
              </a:pathLst>
            </a:custGeom>
            <a:solidFill>
              <a:srgbClr val="718D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96" name="Freeform 147"/>
            <p:cNvSpPr>
              <a:spLocks noChangeArrowheads="1"/>
            </p:cNvSpPr>
            <p:nvPr/>
          </p:nvSpPr>
          <p:spPr bwMode="auto">
            <a:xfrm>
              <a:off x="21349681" y="11118110"/>
              <a:ext cx="78453" cy="256823"/>
            </a:xfrm>
            <a:custGeom>
              <a:avLst/>
              <a:gdLst>
                <a:gd name="T0" fmla="*/ 98 w 99"/>
                <a:gd name="T1" fmla="*/ 315 h 316"/>
                <a:gd name="T2" fmla="*/ 0 w 99"/>
                <a:gd name="T3" fmla="*/ 315 h 316"/>
                <a:gd name="T4" fmla="*/ 0 w 99"/>
                <a:gd name="T5" fmla="*/ 0 h 316"/>
                <a:gd name="T6" fmla="*/ 98 w 99"/>
                <a:gd name="T7" fmla="*/ 0 h 316"/>
                <a:gd name="T8" fmla="*/ 98 w 99"/>
                <a:gd name="T9" fmla="*/ 3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16">
                  <a:moveTo>
                    <a:pt x="98" y="315"/>
                  </a:moveTo>
                  <a:lnTo>
                    <a:pt x="0" y="315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315"/>
                  </a:lnTo>
                </a:path>
              </a:pathLst>
            </a:custGeom>
            <a:solidFill>
              <a:srgbClr val="718D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97" name="Freeform 148"/>
            <p:cNvSpPr>
              <a:spLocks noChangeArrowheads="1"/>
            </p:cNvSpPr>
            <p:nvPr/>
          </p:nvSpPr>
          <p:spPr bwMode="auto">
            <a:xfrm>
              <a:off x="21274795" y="10729308"/>
              <a:ext cx="135510" cy="139113"/>
            </a:xfrm>
            <a:custGeom>
              <a:avLst/>
              <a:gdLst>
                <a:gd name="T0" fmla="*/ 166 w 167"/>
                <a:gd name="T1" fmla="*/ 85 h 172"/>
                <a:gd name="T2" fmla="*/ 166 w 167"/>
                <a:gd name="T3" fmla="*/ 85 h 172"/>
                <a:gd name="T4" fmla="*/ 80 w 167"/>
                <a:gd name="T5" fmla="*/ 171 h 172"/>
                <a:gd name="T6" fmla="*/ 0 w 167"/>
                <a:gd name="T7" fmla="*/ 85 h 172"/>
                <a:gd name="T8" fmla="*/ 80 w 167"/>
                <a:gd name="T9" fmla="*/ 0 h 172"/>
                <a:gd name="T10" fmla="*/ 166 w 167"/>
                <a:gd name="T11" fmla="*/ 8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72">
                  <a:moveTo>
                    <a:pt x="166" y="85"/>
                  </a:moveTo>
                  <a:lnTo>
                    <a:pt x="166" y="85"/>
                  </a:lnTo>
                  <a:cubicBezTo>
                    <a:pt x="166" y="131"/>
                    <a:pt x="131" y="171"/>
                    <a:pt x="80" y="171"/>
                  </a:cubicBezTo>
                  <a:cubicBezTo>
                    <a:pt x="34" y="171"/>
                    <a:pt x="0" y="131"/>
                    <a:pt x="0" y="85"/>
                  </a:cubicBezTo>
                  <a:cubicBezTo>
                    <a:pt x="0" y="40"/>
                    <a:pt x="34" y="0"/>
                    <a:pt x="80" y="0"/>
                  </a:cubicBezTo>
                  <a:cubicBezTo>
                    <a:pt x="131" y="0"/>
                    <a:pt x="166" y="40"/>
                    <a:pt x="166" y="85"/>
                  </a:cubicBezTo>
                </a:path>
              </a:pathLst>
            </a:custGeom>
            <a:solidFill>
              <a:srgbClr val="34150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98" name="Freeform 149"/>
            <p:cNvSpPr>
              <a:spLocks noChangeArrowheads="1"/>
            </p:cNvSpPr>
            <p:nvPr/>
          </p:nvSpPr>
          <p:spPr bwMode="auto">
            <a:xfrm>
              <a:off x="21289058" y="10757843"/>
              <a:ext cx="106981" cy="131980"/>
            </a:xfrm>
            <a:custGeom>
              <a:avLst/>
              <a:gdLst>
                <a:gd name="T0" fmla="*/ 0 w 133"/>
                <a:gd name="T1" fmla="*/ 91 h 161"/>
                <a:gd name="T2" fmla="*/ 0 w 133"/>
                <a:gd name="T3" fmla="*/ 91 h 161"/>
                <a:gd name="T4" fmla="*/ 63 w 133"/>
                <a:gd name="T5" fmla="*/ 160 h 161"/>
                <a:gd name="T6" fmla="*/ 132 w 133"/>
                <a:gd name="T7" fmla="*/ 91 h 161"/>
                <a:gd name="T8" fmla="*/ 132 w 133"/>
                <a:gd name="T9" fmla="*/ 63 h 161"/>
                <a:gd name="T10" fmla="*/ 63 w 133"/>
                <a:gd name="T11" fmla="*/ 0 h 161"/>
                <a:gd name="T12" fmla="*/ 0 w 133"/>
                <a:gd name="T13" fmla="*/ 63 h 161"/>
                <a:gd name="T14" fmla="*/ 0 w 133"/>
                <a:gd name="T15" fmla="*/ 9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61">
                  <a:moveTo>
                    <a:pt x="0" y="91"/>
                  </a:moveTo>
                  <a:lnTo>
                    <a:pt x="0" y="91"/>
                  </a:lnTo>
                  <a:cubicBezTo>
                    <a:pt x="0" y="126"/>
                    <a:pt x="29" y="160"/>
                    <a:pt x="63" y="160"/>
                  </a:cubicBezTo>
                  <a:cubicBezTo>
                    <a:pt x="103" y="160"/>
                    <a:pt x="132" y="126"/>
                    <a:pt x="132" y="91"/>
                  </a:cubicBezTo>
                  <a:cubicBezTo>
                    <a:pt x="132" y="63"/>
                    <a:pt x="132" y="63"/>
                    <a:pt x="132" y="63"/>
                  </a:cubicBezTo>
                  <a:cubicBezTo>
                    <a:pt x="132" y="28"/>
                    <a:pt x="103" y="0"/>
                    <a:pt x="63" y="0"/>
                  </a:cubicBezTo>
                  <a:cubicBezTo>
                    <a:pt x="29" y="0"/>
                    <a:pt x="0" y="28"/>
                    <a:pt x="0" y="63"/>
                  </a:cubicBezTo>
                  <a:lnTo>
                    <a:pt x="0" y="91"/>
                  </a:lnTo>
                </a:path>
              </a:pathLst>
            </a:custGeom>
            <a:solidFill>
              <a:srgbClr val="EDC9A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99" name="Freeform 150"/>
            <p:cNvSpPr>
              <a:spLocks noChangeArrowheads="1"/>
            </p:cNvSpPr>
            <p:nvPr/>
          </p:nvSpPr>
          <p:spPr bwMode="auto">
            <a:xfrm>
              <a:off x="21349679" y="11371366"/>
              <a:ext cx="74889" cy="24970"/>
            </a:xfrm>
            <a:custGeom>
              <a:avLst/>
              <a:gdLst>
                <a:gd name="T0" fmla="*/ 0 w 93"/>
                <a:gd name="T1" fmla="*/ 17 h 29"/>
                <a:gd name="T2" fmla="*/ 0 w 93"/>
                <a:gd name="T3" fmla="*/ 17 h 29"/>
                <a:gd name="T4" fmla="*/ 18 w 93"/>
                <a:gd name="T5" fmla="*/ 28 h 29"/>
                <a:gd name="T6" fmla="*/ 81 w 93"/>
                <a:gd name="T7" fmla="*/ 28 h 29"/>
                <a:gd name="T8" fmla="*/ 92 w 93"/>
                <a:gd name="T9" fmla="*/ 17 h 29"/>
                <a:gd name="T10" fmla="*/ 81 w 93"/>
                <a:gd name="T11" fmla="*/ 0 h 29"/>
                <a:gd name="T12" fmla="*/ 18 w 93"/>
                <a:gd name="T13" fmla="*/ 0 h 29"/>
                <a:gd name="T14" fmla="*/ 0 w 93"/>
                <a:gd name="T1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9">
                  <a:moveTo>
                    <a:pt x="0" y="17"/>
                  </a:moveTo>
                  <a:lnTo>
                    <a:pt x="0" y="17"/>
                  </a:lnTo>
                  <a:cubicBezTo>
                    <a:pt x="0" y="23"/>
                    <a:pt x="6" y="28"/>
                    <a:pt x="18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6" y="28"/>
                    <a:pt x="92" y="23"/>
                    <a:pt x="92" y="17"/>
                  </a:cubicBezTo>
                  <a:cubicBezTo>
                    <a:pt x="92" y="5"/>
                    <a:pt x="86" y="0"/>
                    <a:pt x="8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6" y="0"/>
                    <a:pt x="0" y="5"/>
                    <a:pt x="0" y="17"/>
                  </a:cubicBezTo>
                </a:path>
              </a:pathLst>
            </a:custGeom>
            <a:solidFill>
              <a:srgbClr val="4D35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00" name="Freeform 151"/>
            <p:cNvSpPr>
              <a:spLocks noChangeArrowheads="1"/>
            </p:cNvSpPr>
            <p:nvPr/>
          </p:nvSpPr>
          <p:spPr bwMode="auto">
            <a:xfrm>
              <a:off x="21253398" y="11371366"/>
              <a:ext cx="78453" cy="24970"/>
            </a:xfrm>
            <a:custGeom>
              <a:avLst/>
              <a:gdLst>
                <a:gd name="T0" fmla="*/ 0 w 98"/>
                <a:gd name="T1" fmla="*/ 17 h 29"/>
                <a:gd name="T2" fmla="*/ 0 w 98"/>
                <a:gd name="T3" fmla="*/ 17 h 29"/>
                <a:gd name="T4" fmla="*/ 17 w 98"/>
                <a:gd name="T5" fmla="*/ 28 h 29"/>
                <a:gd name="T6" fmla="*/ 80 w 98"/>
                <a:gd name="T7" fmla="*/ 28 h 29"/>
                <a:gd name="T8" fmla="*/ 97 w 98"/>
                <a:gd name="T9" fmla="*/ 17 h 29"/>
                <a:gd name="T10" fmla="*/ 80 w 98"/>
                <a:gd name="T11" fmla="*/ 0 h 29"/>
                <a:gd name="T12" fmla="*/ 17 w 98"/>
                <a:gd name="T13" fmla="*/ 0 h 29"/>
                <a:gd name="T14" fmla="*/ 0 w 98"/>
                <a:gd name="T1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29">
                  <a:moveTo>
                    <a:pt x="0" y="17"/>
                  </a:moveTo>
                  <a:lnTo>
                    <a:pt x="0" y="17"/>
                  </a:lnTo>
                  <a:cubicBezTo>
                    <a:pt x="0" y="23"/>
                    <a:pt x="12" y="28"/>
                    <a:pt x="17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92" y="28"/>
                    <a:pt x="97" y="23"/>
                    <a:pt x="97" y="17"/>
                  </a:cubicBezTo>
                  <a:cubicBezTo>
                    <a:pt x="97" y="5"/>
                    <a:pt x="92" y="0"/>
                    <a:pt x="8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0" y="5"/>
                    <a:pt x="0" y="17"/>
                  </a:cubicBezTo>
                </a:path>
              </a:pathLst>
            </a:custGeom>
            <a:solidFill>
              <a:srgbClr val="4D35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01" name="Freeform 152"/>
            <p:cNvSpPr>
              <a:spLocks noChangeArrowheads="1"/>
            </p:cNvSpPr>
            <p:nvPr/>
          </p:nvSpPr>
          <p:spPr bwMode="auto">
            <a:xfrm>
              <a:off x="21253396" y="10886255"/>
              <a:ext cx="181868" cy="231855"/>
            </a:xfrm>
            <a:custGeom>
              <a:avLst/>
              <a:gdLst>
                <a:gd name="T0" fmla="*/ 0 w 224"/>
                <a:gd name="T1" fmla="*/ 286 h 287"/>
                <a:gd name="T2" fmla="*/ 0 w 224"/>
                <a:gd name="T3" fmla="*/ 286 h 287"/>
                <a:gd name="T4" fmla="*/ 0 w 224"/>
                <a:gd name="T5" fmla="*/ 86 h 287"/>
                <a:gd name="T6" fmla="*/ 109 w 224"/>
                <a:gd name="T7" fmla="*/ 0 h 287"/>
                <a:gd name="T8" fmla="*/ 223 w 224"/>
                <a:gd name="T9" fmla="*/ 86 h 287"/>
                <a:gd name="T10" fmla="*/ 223 w 224"/>
                <a:gd name="T11" fmla="*/ 286 h 287"/>
                <a:gd name="T12" fmla="*/ 0 w 224"/>
                <a:gd name="T13" fmla="*/ 28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287">
                  <a:moveTo>
                    <a:pt x="0" y="286"/>
                  </a:moveTo>
                  <a:lnTo>
                    <a:pt x="0" y="286"/>
                  </a:lnTo>
                  <a:cubicBezTo>
                    <a:pt x="0" y="86"/>
                    <a:pt x="0" y="86"/>
                    <a:pt x="0" y="86"/>
                  </a:cubicBezTo>
                  <a:cubicBezTo>
                    <a:pt x="0" y="34"/>
                    <a:pt x="46" y="0"/>
                    <a:pt x="109" y="0"/>
                  </a:cubicBezTo>
                  <a:cubicBezTo>
                    <a:pt x="172" y="0"/>
                    <a:pt x="223" y="34"/>
                    <a:pt x="223" y="86"/>
                  </a:cubicBezTo>
                  <a:cubicBezTo>
                    <a:pt x="223" y="286"/>
                    <a:pt x="223" y="286"/>
                    <a:pt x="223" y="286"/>
                  </a:cubicBezTo>
                  <a:lnTo>
                    <a:pt x="0" y="286"/>
                  </a:lnTo>
                </a:path>
              </a:pathLst>
            </a:custGeom>
            <a:solidFill>
              <a:srgbClr val="8FC2C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02" name="Freeform 153"/>
            <p:cNvSpPr>
              <a:spLocks noChangeArrowheads="1"/>
            </p:cNvSpPr>
            <p:nvPr/>
          </p:nvSpPr>
          <p:spPr bwMode="auto">
            <a:xfrm>
              <a:off x="21278358" y="10743574"/>
              <a:ext cx="103417" cy="60640"/>
            </a:xfrm>
            <a:custGeom>
              <a:avLst/>
              <a:gdLst>
                <a:gd name="T0" fmla="*/ 12 w 127"/>
                <a:gd name="T1" fmla="*/ 68 h 75"/>
                <a:gd name="T2" fmla="*/ 12 w 127"/>
                <a:gd name="T3" fmla="*/ 68 h 75"/>
                <a:gd name="T4" fmla="*/ 126 w 127"/>
                <a:gd name="T5" fmla="*/ 34 h 75"/>
                <a:gd name="T6" fmla="*/ 126 w 127"/>
                <a:gd name="T7" fmla="*/ 17 h 75"/>
                <a:gd name="T8" fmla="*/ 81 w 127"/>
                <a:gd name="T9" fmla="*/ 0 h 75"/>
                <a:gd name="T10" fmla="*/ 35 w 127"/>
                <a:gd name="T11" fmla="*/ 17 h 75"/>
                <a:gd name="T12" fmla="*/ 0 w 127"/>
                <a:gd name="T13" fmla="*/ 40 h 75"/>
                <a:gd name="T14" fmla="*/ 12 w 127"/>
                <a:gd name="T15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75">
                  <a:moveTo>
                    <a:pt x="12" y="68"/>
                  </a:moveTo>
                  <a:lnTo>
                    <a:pt x="12" y="68"/>
                  </a:lnTo>
                  <a:cubicBezTo>
                    <a:pt x="12" y="68"/>
                    <a:pt x="75" y="74"/>
                    <a:pt x="126" y="34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12" y="68"/>
                  </a:lnTo>
                </a:path>
              </a:pathLst>
            </a:custGeom>
            <a:solidFill>
              <a:srgbClr val="34150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903" name="Group 127"/>
          <p:cNvGrpSpPr/>
          <p:nvPr/>
        </p:nvGrpSpPr>
        <p:grpSpPr>
          <a:xfrm>
            <a:off x="4781149" y="3738081"/>
            <a:ext cx="402521" cy="555113"/>
            <a:chOff x="12755102" y="9937436"/>
            <a:chExt cx="1073387" cy="1480301"/>
          </a:xfrm>
        </p:grpSpPr>
        <p:sp>
          <p:nvSpPr>
            <p:cNvPr id="904" name="Freeform 106"/>
            <p:cNvSpPr>
              <a:spLocks noChangeArrowheads="1"/>
            </p:cNvSpPr>
            <p:nvPr/>
          </p:nvSpPr>
          <p:spPr bwMode="auto">
            <a:xfrm>
              <a:off x="13190163" y="11075306"/>
              <a:ext cx="638326" cy="324595"/>
            </a:xfrm>
            <a:custGeom>
              <a:avLst/>
              <a:gdLst>
                <a:gd name="T0" fmla="*/ 790 w 791"/>
                <a:gd name="T1" fmla="*/ 400 h 401"/>
                <a:gd name="T2" fmla="*/ 790 w 791"/>
                <a:gd name="T3" fmla="*/ 400 h 401"/>
                <a:gd name="T4" fmla="*/ 395 w 791"/>
                <a:gd name="T5" fmla="*/ 0 h 401"/>
                <a:gd name="T6" fmla="*/ 0 w 791"/>
                <a:gd name="T7" fmla="*/ 400 h 401"/>
                <a:gd name="T8" fmla="*/ 790 w 791"/>
                <a:gd name="T9" fmla="*/ 40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401">
                  <a:moveTo>
                    <a:pt x="790" y="400"/>
                  </a:moveTo>
                  <a:lnTo>
                    <a:pt x="790" y="400"/>
                  </a:lnTo>
                  <a:cubicBezTo>
                    <a:pt x="790" y="183"/>
                    <a:pt x="612" y="0"/>
                    <a:pt x="395" y="0"/>
                  </a:cubicBezTo>
                  <a:cubicBezTo>
                    <a:pt x="178" y="0"/>
                    <a:pt x="0" y="183"/>
                    <a:pt x="0" y="400"/>
                  </a:cubicBezTo>
                  <a:lnTo>
                    <a:pt x="790" y="400"/>
                  </a:lnTo>
                </a:path>
              </a:pathLst>
            </a:custGeom>
            <a:solidFill>
              <a:srgbClr val="6575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05" name="Freeform 107"/>
            <p:cNvSpPr>
              <a:spLocks noChangeArrowheads="1"/>
            </p:cNvSpPr>
            <p:nvPr/>
          </p:nvSpPr>
          <p:spPr bwMode="auto">
            <a:xfrm>
              <a:off x="12755102" y="11018235"/>
              <a:ext cx="756005" cy="381666"/>
            </a:xfrm>
            <a:custGeom>
              <a:avLst/>
              <a:gdLst>
                <a:gd name="T0" fmla="*/ 932 w 933"/>
                <a:gd name="T1" fmla="*/ 469 h 470"/>
                <a:gd name="T2" fmla="*/ 932 w 933"/>
                <a:gd name="T3" fmla="*/ 469 h 470"/>
                <a:gd name="T4" fmla="*/ 463 w 933"/>
                <a:gd name="T5" fmla="*/ 0 h 470"/>
                <a:gd name="T6" fmla="*/ 0 w 933"/>
                <a:gd name="T7" fmla="*/ 469 h 470"/>
                <a:gd name="T8" fmla="*/ 932 w 933"/>
                <a:gd name="T9" fmla="*/ 4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470">
                  <a:moveTo>
                    <a:pt x="932" y="469"/>
                  </a:moveTo>
                  <a:lnTo>
                    <a:pt x="932" y="469"/>
                  </a:lnTo>
                  <a:cubicBezTo>
                    <a:pt x="932" y="212"/>
                    <a:pt x="720" y="0"/>
                    <a:pt x="463" y="0"/>
                  </a:cubicBezTo>
                  <a:cubicBezTo>
                    <a:pt x="205" y="0"/>
                    <a:pt x="0" y="212"/>
                    <a:pt x="0" y="469"/>
                  </a:cubicBezTo>
                  <a:lnTo>
                    <a:pt x="932" y="469"/>
                  </a:lnTo>
                </a:path>
              </a:pathLst>
            </a:custGeom>
            <a:solidFill>
              <a:srgbClr val="7E9B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06" name="Freeform 155"/>
            <p:cNvSpPr>
              <a:spLocks noChangeArrowheads="1"/>
            </p:cNvSpPr>
            <p:nvPr/>
          </p:nvSpPr>
          <p:spPr bwMode="auto">
            <a:xfrm>
              <a:off x="13051089" y="10401145"/>
              <a:ext cx="303113" cy="349565"/>
            </a:xfrm>
            <a:custGeom>
              <a:avLst/>
              <a:gdLst>
                <a:gd name="T0" fmla="*/ 349 w 373"/>
                <a:gd name="T1" fmla="*/ 429 h 430"/>
                <a:gd name="T2" fmla="*/ 349 w 373"/>
                <a:gd name="T3" fmla="*/ 429 h 430"/>
                <a:gd name="T4" fmla="*/ 23 w 373"/>
                <a:gd name="T5" fmla="*/ 429 h 430"/>
                <a:gd name="T6" fmla="*/ 0 w 373"/>
                <a:gd name="T7" fmla="*/ 407 h 430"/>
                <a:gd name="T8" fmla="*/ 0 w 373"/>
                <a:gd name="T9" fmla="*/ 29 h 430"/>
                <a:gd name="T10" fmla="*/ 23 w 373"/>
                <a:gd name="T11" fmla="*/ 0 h 430"/>
                <a:gd name="T12" fmla="*/ 45 w 373"/>
                <a:gd name="T13" fmla="*/ 29 h 430"/>
                <a:gd name="T14" fmla="*/ 45 w 373"/>
                <a:gd name="T15" fmla="*/ 378 h 430"/>
                <a:gd name="T16" fmla="*/ 326 w 373"/>
                <a:gd name="T17" fmla="*/ 378 h 430"/>
                <a:gd name="T18" fmla="*/ 326 w 373"/>
                <a:gd name="T19" fmla="*/ 212 h 430"/>
                <a:gd name="T20" fmla="*/ 349 w 373"/>
                <a:gd name="T21" fmla="*/ 189 h 430"/>
                <a:gd name="T22" fmla="*/ 372 w 373"/>
                <a:gd name="T23" fmla="*/ 212 h 430"/>
                <a:gd name="T24" fmla="*/ 372 w 373"/>
                <a:gd name="T25" fmla="*/ 407 h 430"/>
                <a:gd name="T26" fmla="*/ 349 w 373"/>
                <a:gd name="T27" fmla="*/ 429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3" h="430">
                  <a:moveTo>
                    <a:pt x="349" y="429"/>
                  </a:moveTo>
                  <a:lnTo>
                    <a:pt x="349" y="429"/>
                  </a:lnTo>
                  <a:cubicBezTo>
                    <a:pt x="23" y="429"/>
                    <a:pt x="23" y="429"/>
                    <a:pt x="23" y="429"/>
                  </a:cubicBezTo>
                  <a:cubicBezTo>
                    <a:pt x="11" y="429"/>
                    <a:pt x="0" y="418"/>
                    <a:pt x="0" y="40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2"/>
                    <a:pt x="11" y="0"/>
                    <a:pt x="23" y="0"/>
                  </a:cubicBezTo>
                  <a:cubicBezTo>
                    <a:pt x="40" y="0"/>
                    <a:pt x="45" y="12"/>
                    <a:pt x="45" y="29"/>
                  </a:cubicBezTo>
                  <a:cubicBezTo>
                    <a:pt x="45" y="378"/>
                    <a:pt x="45" y="378"/>
                    <a:pt x="45" y="378"/>
                  </a:cubicBezTo>
                  <a:cubicBezTo>
                    <a:pt x="326" y="378"/>
                    <a:pt x="326" y="378"/>
                    <a:pt x="326" y="378"/>
                  </a:cubicBezTo>
                  <a:cubicBezTo>
                    <a:pt x="326" y="212"/>
                    <a:pt x="326" y="212"/>
                    <a:pt x="326" y="212"/>
                  </a:cubicBezTo>
                  <a:cubicBezTo>
                    <a:pt x="326" y="201"/>
                    <a:pt x="331" y="189"/>
                    <a:pt x="349" y="189"/>
                  </a:cubicBezTo>
                  <a:cubicBezTo>
                    <a:pt x="360" y="189"/>
                    <a:pt x="372" y="201"/>
                    <a:pt x="372" y="212"/>
                  </a:cubicBezTo>
                  <a:cubicBezTo>
                    <a:pt x="372" y="407"/>
                    <a:pt x="372" y="407"/>
                    <a:pt x="372" y="407"/>
                  </a:cubicBezTo>
                  <a:cubicBezTo>
                    <a:pt x="372" y="418"/>
                    <a:pt x="360" y="429"/>
                    <a:pt x="349" y="429"/>
                  </a:cubicBezTo>
                </a:path>
              </a:pathLst>
            </a:custGeom>
            <a:solidFill>
              <a:srgbClr val="97753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907" name="Group 24"/>
            <p:cNvGrpSpPr/>
            <p:nvPr/>
          </p:nvGrpSpPr>
          <p:grpSpPr>
            <a:xfrm>
              <a:off x="12769368" y="9937436"/>
              <a:ext cx="823760" cy="1480301"/>
              <a:chOff x="12769368" y="9937436"/>
              <a:chExt cx="823760" cy="1480301"/>
            </a:xfrm>
          </p:grpSpPr>
          <p:sp>
            <p:nvSpPr>
              <p:cNvPr id="908" name="Freeform 154"/>
              <p:cNvSpPr>
                <a:spLocks noChangeArrowheads="1"/>
              </p:cNvSpPr>
              <p:nvPr/>
            </p:nvSpPr>
            <p:spPr bwMode="auto">
              <a:xfrm>
                <a:off x="12769368" y="9937436"/>
                <a:ext cx="823760" cy="898881"/>
              </a:xfrm>
              <a:custGeom>
                <a:avLst/>
                <a:gdLst>
                  <a:gd name="T0" fmla="*/ 469 w 1019"/>
                  <a:gd name="T1" fmla="*/ 52 h 1111"/>
                  <a:gd name="T2" fmla="*/ 469 w 1019"/>
                  <a:gd name="T3" fmla="*/ 52 h 1111"/>
                  <a:gd name="T4" fmla="*/ 549 w 1019"/>
                  <a:gd name="T5" fmla="*/ 52 h 1111"/>
                  <a:gd name="T6" fmla="*/ 732 w 1019"/>
                  <a:gd name="T7" fmla="*/ 446 h 1111"/>
                  <a:gd name="T8" fmla="*/ 812 w 1019"/>
                  <a:gd name="T9" fmla="*/ 624 h 1111"/>
                  <a:gd name="T10" fmla="*/ 995 w 1019"/>
                  <a:gd name="T11" fmla="*/ 1019 h 1111"/>
                  <a:gd name="T12" fmla="*/ 938 w 1019"/>
                  <a:gd name="T13" fmla="*/ 1110 h 1111"/>
                  <a:gd name="T14" fmla="*/ 606 w 1019"/>
                  <a:gd name="T15" fmla="*/ 1110 h 1111"/>
                  <a:gd name="T16" fmla="*/ 412 w 1019"/>
                  <a:gd name="T17" fmla="*/ 1110 h 1111"/>
                  <a:gd name="T18" fmla="*/ 80 w 1019"/>
                  <a:gd name="T19" fmla="*/ 1110 h 1111"/>
                  <a:gd name="T20" fmla="*/ 23 w 1019"/>
                  <a:gd name="T21" fmla="*/ 1019 h 1111"/>
                  <a:gd name="T22" fmla="*/ 206 w 1019"/>
                  <a:gd name="T23" fmla="*/ 624 h 1111"/>
                  <a:gd name="T24" fmla="*/ 286 w 1019"/>
                  <a:gd name="T25" fmla="*/ 446 h 1111"/>
                  <a:gd name="T26" fmla="*/ 469 w 1019"/>
                  <a:gd name="T27" fmla="*/ 52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9" h="1111">
                    <a:moveTo>
                      <a:pt x="469" y="52"/>
                    </a:moveTo>
                    <a:lnTo>
                      <a:pt x="469" y="52"/>
                    </a:lnTo>
                    <a:cubicBezTo>
                      <a:pt x="492" y="0"/>
                      <a:pt x="526" y="0"/>
                      <a:pt x="549" y="52"/>
                    </a:cubicBezTo>
                    <a:cubicBezTo>
                      <a:pt x="732" y="446"/>
                      <a:pt x="732" y="446"/>
                      <a:pt x="732" y="446"/>
                    </a:cubicBezTo>
                    <a:cubicBezTo>
                      <a:pt x="755" y="498"/>
                      <a:pt x="789" y="572"/>
                      <a:pt x="812" y="624"/>
                    </a:cubicBezTo>
                    <a:cubicBezTo>
                      <a:pt x="995" y="1019"/>
                      <a:pt x="995" y="1019"/>
                      <a:pt x="995" y="1019"/>
                    </a:cubicBezTo>
                    <a:cubicBezTo>
                      <a:pt x="1018" y="1070"/>
                      <a:pt x="989" y="1110"/>
                      <a:pt x="938" y="1110"/>
                    </a:cubicBezTo>
                    <a:cubicBezTo>
                      <a:pt x="606" y="1110"/>
                      <a:pt x="606" y="1110"/>
                      <a:pt x="606" y="1110"/>
                    </a:cubicBezTo>
                    <a:cubicBezTo>
                      <a:pt x="549" y="1110"/>
                      <a:pt x="463" y="1110"/>
                      <a:pt x="412" y="1110"/>
                    </a:cubicBezTo>
                    <a:cubicBezTo>
                      <a:pt x="80" y="1110"/>
                      <a:pt x="80" y="1110"/>
                      <a:pt x="80" y="1110"/>
                    </a:cubicBezTo>
                    <a:cubicBezTo>
                      <a:pt x="23" y="1110"/>
                      <a:pt x="0" y="1070"/>
                      <a:pt x="23" y="1019"/>
                    </a:cubicBezTo>
                    <a:cubicBezTo>
                      <a:pt x="206" y="624"/>
                      <a:pt x="206" y="624"/>
                      <a:pt x="206" y="624"/>
                    </a:cubicBezTo>
                    <a:cubicBezTo>
                      <a:pt x="229" y="572"/>
                      <a:pt x="263" y="498"/>
                      <a:pt x="286" y="446"/>
                    </a:cubicBezTo>
                    <a:lnTo>
                      <a:pt x="469" y="52"/>
                    </a:lnTo>
                  </a:path>
                </a:pathLst>
              </a:custGeom>
              <a:solidFill>
                <a:srgbClr val="9999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09" name="Freeform 156"/>
              <p:cNvSpPr>
                <a:spLocks noChangeArrowheads="1"/>
              </p:cNvSpPr>
              <p:nvPr/>
            </p:nvSpPr>
            <p:spPr bwMode="auto">
              <a:xfrm>
                <a:off x="13179465" y="10547393"/>
                <a:ext cx="42793" cy="870344"/>
              </a:xfrm>
              <a:custGeom>
                <a:avLst/>
                <a:gdLst>
                  <a:gd name="T0" fmla="*/ 51 w 52"/>
                  <a:gd name="T1" fmla="*/ 1053 h 1077"/>
                  <a:gd name="T2" fmla="*/ 51 w 52"/>
                  <a:gd name="T3" fmla="*/ 1053 h 1077"/>
                  <a:gd name="T4" fmla="*/ 28 w 52"/>
                  <a:gd name="T5" fmla="*/ 1076 h 1077"/>
                  <a:gd name="T6" fmla="*/ 0 w 52"/>
                  <a:gd name="T7" fmla="*/ 1053 h 1077"/>
                  <a:gd name="T8" fmla="*/ 0 w 52"/>
                  <a:gd name="T9" fmla="*/ 23 h 1077"/>
                  <a:gd name="T10" fmla="*/ 28 w 52"/>
                  <a:gd name="T11" fmla="*/ 0 h 1077"/>
                  <a:gd name="T12" fmla="*/ 51 w 52"/>
                  <a:gd name="T13" fmla="*/ 23 h 1077"/>
                  <a:gd name="T14" fmla="*/ 51 w 52"/>
                  <a:gd name="T15" fmla="*/ 1053 h 10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1077">
                    <a:moveTo>
                      <a:pt x="51" y="1053"/>
                    </a:moveTo>
                    <a:lnTo>
                      <a:pt x="51" y="1053"/>
                    </a:lnTo>
                    <a:cubicBezTo>
                      <a:pt x="51" y="1065"/>
                      <a:pt x="40" y="1076"/>
                      <a:pt x="28" y="1076"/>
                    </a:cubicBezTo>
                    <a:cubicBezTo>
                      <a:pt x="11" y="1076"/>
                      <a:pt x="0" y="1065"/>
                      <a:pt x="0" y="10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2"/>
                      <a:pt x="11" y="0"/>
                      <a:pt x="28" y="0"/>
                    </a:cubicBezTo>
                    <a:cubicBezTo>
                      <a:pt x="40" y="0"/>
                      <a:pt x="51" y="12"/>
                      <a:pt x="51" y="23"/>
                    </a:cubicBezTo>
                    <a:lnTo>
                      <a:pt x="51" y="1053"/>
                    </a:lnTo>
                  </a:path>
                </a:pathLst>
              </a:custGeom>
              <a:solidFill>
                <a:srgbClr val="97753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910" name="Group 7"/>
          <p:cNvGrpSpPr/>
          <p:nvPr/>
        </p:nvGrpSpPr>
        <p:grpSpPr>
          <a:xfrm>
            <a:off x="2127504" y="4393869"/>
            <a:ext cx="431939" cy="280900"/>
            <a:chOff x="19166312" y="11957569"/>
            <a:chExt cx="1151836" cy="749066"/>
          </a:xfrm>
        </p:grpSpPr>
        <p:sp>
          <p:nvSpPr>
            <p:cNvPr id="911" name="Freeform 185"/>
            <p:cNvSpPr>
              <a:spLocks noChangeArrowheads="1"/>
            </p:cNvSpPr>
            <p:nvPr/>
          </p:nvSpPr>
          <p:spPr bwMode="auto">
            <a:xfrm>
              <a:off x="19280427" y="11957569"/>
              <a:ext cx="880815" cy="406636"/>
            </a:xfrm>
            <a:custGeom>
              <a:avLst/>
              <a:gdLst>
                <a:gd name="T0" fmla="*/ 0 w 1087"/>
                <a:gd name="T1" fmla="*/ 503 h 504"/>
                <a:gd name="T2" fmla="*/ 0 w 1087"/>
                <a:gd name="T3" fmla="*/ 503 h 504"/>
                <a:gd name="T4" fmla="*/ 0 w 1087"/>
                <a:gd name="T5" fmla="*/ 291 h 504"/>
                <a:gd name="T6" fmla="*/ 235 w 1087"/>
                <a:gd name="T7" fmla="*/ 0 h 504"/>
                <a:gd name="T8" fmla="*/ 760 w 1087"/>
                <a:gd name="T9" fmla="*/ 0 h 504"/>
                <a:gd name="T10" fmla="*/ 1086 w 1087"/>
                <a:gd name="T11" fmla="*/ 429 h 504"/>
                <a:gd name="T12" fmla="*/ 0 w 1087"/>
                <a:gd name="T13" fmla="*/ 50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7" h="504">
                  <a:moveTo>
                    <a:pt x="0" y="503"/>
                  </a:moveTo>
                  <a:lnTo>
                    <a:pt x="0" y="503"/>
                  </a:lnTo>
                  <a:cubicBezTo>
                    <a:pt x="0" y="291"/>
                    <a:pt x="0" y="291"/>
                    <a:pt x="0" y="291"/>
                  </a:cubicBezTo>
                  <a:cubicBezTo>
                    <a:pt x="0" y="131"/>
                    <a:pt x="155" y="0"/>
                    <a:pt x="235" y="0"/>
                  </a:cubicBezTo>
                  <a:cubicBezTo>
                    <a:pt x="760" y="0"/>
                    <a:pt x="760" y="0"/>
                    <a:pt x="760" y="0"/>
                  </a:cubicBezTo>
                  <a:cubicBezTo>
                    <a:pt x="1086" y="429"/>
                    <a:pt x="1086" y="429"/>
                    <a:pt x="1086" y="429"/>
                  </a:cubicBezTo>
                  <a:lnTo>
                    <a:pt x="0" y="503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12" name="Freeform 186"/>
            <p:cNvSpPr>
              <a:spLocks noChangeArrowheads="1"/>
            </p:cNvSpPr>
            <p:nvPr/>
          </p:nvSpPr>
          <p:spPr bwMode="auto">
            <a:xfrm>
              <a:off x="19166312" y="12282162"/>
              <a:ext cx="1151836" cy="313894"/>
            </a:xfrm>
            <a:custGeom>
              <a:avLst/>
              <a:gdLst>
                <a:gd name="T0" fmla="*/ 1424 w 1425"/>
                <a:gd name="T1" fmla="*/ 195 h 390"/>
                <a:gd name="T2" fmla="*/ 1424 w 1425"/>
                <a:gd name="T3" fmla="*/ 195 h 390"/>
                <a:gd name="T4" fmla="*/ 1223 w 1425"/>
                <a:gd name="T5" fmla="*/ 389 h 390"/>
                <a:gd name="T6" fmla="*/ 206 w 1425"/>
                <a:gd name="T7" fmla="*/ 389 h 390"/>
                <a:gd name="T8" fmla="*/ 0 w 1425"/>
                <a:gd name="T9" fmla="*/ 195 h 390"/>
                <a:gd name="T10" fmla="*/ 206 w 1425"/>
                <a:gd name="T11" fmla="*/ 0 h 390"/>
                <a:gd name="T12" fmla="*/ 1223 w 1425"/>
                <a:gd name="T13" fmla="*/ 0 h 390"/>
                <a:gd name="T14" fmla="*/ 1424 w 1425"/>
                <a:gd name="T15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5" h="390">
                  <a:moveTo>
                    <a:pt x="1424" y="195"/>
                  </a:moveTo>
                  <a:lnTo>
                    <a:pt x="1424" y="195"/>
                  </a:lnTo>
                  <a:cubicBezTo>
                    <a:pt x="1424" y="303"/>
                    <a:pt x="1332" y="389"/>
                    <a:pt x="1223" y="389"/>
                  </a:cubicBezTo>
                  <a:cubicBezTo>
                    <a:pt x="206" y="389"/>
                    <a:pt x="206" y="389"/>
                    <a:pt x="206" y="389"/>
                  </a:cubicBezTo>
                  <a:cubicBezTo>
                    <a:pt x="92" y="389"/>
                    <a:pt x="0" y="389"/>
                    <a:pt x="0" y="195"/>
                  </a:cubicBezTo>
                  <a:cubicBezTo>
                    <a:pt x="0" y="86"/>
                    <a:pt x="0" y="0"/>
                    <a:pt x="206" y="0"/>
                  </a:cubicBezTo>
                  <a:cubicBezTo>
                    <a:pt x="1223" y="0"/>
                    <a:pt x="1223" y="0"/>
                    <a:pt x="1223" y="0"/>
                  </a:cubicBezTo>
                  <a:cubicBezTo>
                    <a:pt x="1332" y="0"/>
                    <a:pt x="1424" y="86"/>
                    <a:pt x="1424" y="19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13" name="Freeform 187"/>
            <p:cNvSpPr>
              <a:spLocks noChangeArrowheads="1"/>
            </p:cNvSpPr>
            <p:nvPr/>
          </p:nvSpPr>
          <p:spPr bwMode="auto">
            <a:xfrm>
              <a:off x="19301823" y="12489047"/>
              <a:ext cx="217528" cy="217588"/>
            </a:xfrm>
            <a:custGeom>
              <a:avLst/>
              <a:gdLst>
                <a:gd name="T0" fmla="*/ 0 w 270"/>
                <a:gd name="T1" fmla="*/ 131 h 270"/>
                <a:gd name="T2" fmla="*/ 0 w 270"/>
                <a:gd name="T3" fmla="*/ 131 h 270"/>
                <a:gd name="T4" fmla="*/ 132 w 270"/>
                <a:gd name="T5" fmla="*/ 0 h 270"/>
                <a:gd name="T6" fmla="*/ 269 w 270"/>
                <a:gd name="T7" fmla="*/ 131 h 270"/>
                <a:gd name="T8" fmla="*/ 132 w 270"/>
                <a:gd name="T9" fmla="*/ 269 h 270"/>
                <a:gd name="T10" fmla="*/ 0 w 270"/>
                <a:gd name="T11" fmla="*/ 13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270">
                  <a:moveTo>
                    <a:pt x="0" y="131"/>
                  </a:moveTo>
                  <a:lnTo>
                    <a:pt x="0" y="131"/>
                  </a:lnTo>
                  <a:cubicBezTo>
                    <a:pt x="0" y="63"/>
                    <a:pt x="57" y="0"/>
                    <a:pt x="132" y="0"/>
                  </a:cubicBezTo>
                  <a:cubicBezTo>
                    <a:pt x="206" y="0"/>
                    <a:pt x="269" y="63"/>
                    <a:pt x="269" y="131"/>
                  </a:cubicBezTo>
                  <a:cubicBezTo>
                    <a:pt x="269" y="206"/>
                    <a:pt x="206" y="269"/>
                    <a:pt x="132" y="269"/>
                  </a:cubicBezTo>
                  <a:cubicBezTo>
                    <a:pt x="57" y="269"/>
                    <a:pt x="0" y="206"/>
                    <a:pt x="0" y="131"/>
                  </a:cubicBezTo>
                </a:path>
              </a:pathLst>
            </a:custGeom>
            <a:solidFill>
              <a:srgbClr val="19242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14" name="Freeform 188"/>
            <p:cNvSpPr>
              <a:spLocks noChangeArrowheads="1"/>
            </p:cNvSpPr>
            <p:nvPr/>
          </p:nvSpPr>
          <p:spPr bwMode="auto">
            <a:xfrm>
              <a:off x="19351747" y="12538986"/>
              <a:ext cx="110547" cy="117711"/>
            </a:xfrm>
            <a:custGeom>
              <a:avLst/>
              <a:gdLst>
                <a:gd name="T0" fmla="*/ 0 w 138"/>
                <a:gd name="T1" fmla="*/ 68 h 144"/>
                <a:gd name="T2" fmla="*/ 0 w 138"/>
                <a:gd name="T3" fmla="*/ 68 h 144"/>
                <a:gd name="T4" fmla="*/ 69 w 138"/>
                <a:gd name="T5" fmla="*/ 0 h 144"/>
                <a:gd name="T6" fmla="*/ 137 w 138"/>
                <a:gd name="T7" fmla="*/ 68 h 144"/>
                <a:gd name="T8" fmla="*/ 69 w 138"/>
                <a:gd name="T9" fmla="*/ 143 h 144"/>
                <a:gd name="T10" fmla="*/ 0 w 138"/>
                <a:gd name="T11" fmla="*/ 6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44">
                  <a:moveTo>
                    <a:pt x="0" y="68"/>
                  </a:moveTo>
                  <a:lnTo>
                    <a:pt x="0" y="68"/>
                  </a:lnTo>
                  <a:cubicBezTo>
                    <a:pt x="0" y="34"/>
                    <a:pt x="29" y="0"/>
                    <a:pt x="69" y="0"/>
                  </a:cubicBezTo>
                  <a:cubicBezTo>
                    <a:pt x="109" y="0"/>
                    <a:pt x="137" y="34"/>
                    <a:pt x="137" y="68"/>
                  </a:cubicBezTo>
                  <a:cubicBezTo>
                    <a:pt x="137" y="108"/>
                    <a:pt x="109" y="143"/>
                    <a:pt x="69" y="143"/>
                  </a:cubicBezTo>
                  <a:cubicBezTo>
                    <a:pt x="29" y="143"/>
                    <a:pt x="0" y="108"/>
                    <a:pt x="0" y="68"/>
                  </a:cubicBezTo>
                </a:path>
              </a:pathLst>
            </a:custGeom>
            <a:solidFill>
              <a:srgbClr val="494D4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15" name="Freeform 189"/>
            <p:cNvSpPr>
              <a:spLocks noChangeArrowheads="1"/>
            </p:cNvSpPr>
            <p:nvPr/>
          </p:nvSpPr>
          <p:spPr bwMode="auto">
            <a:xfrm>
              <a:off x="19904485" y="12489047"/>
              <a:ext cx="213964" cy="217588"/>
            </a:xfrm>
            <a:custGeom>
              <a:avLst/>
              <a:gdLst>
                <a:gd name="T0" fmla="*/ 0 w 264"/>
                <a:gd name="T1" fmla="*/ 131 h 270"/>
                <a:gd name="T2" fmla="*/ 0 w 264"/>
                <a:gd name="T3" fmla="*/ 131 h 270"/>
                <a:gd name="T4" fmla="*/ 131 w 264"/>
                <a:gd name="T5" fmla="*/ 0 h 270"/>
                <a:gd name="T6" fmla="*/ 263 w 264"/>
                <a:gd name="T7" fmla="*/ 131 h 270"/>
                <a:gd name="T8" fmla="*/ 131 w 264"/>
                <a:gd name="T9" fmla="*/ 269 h 270"/>
                <a:gd name="T10" fmla="*/ 0 w 264"/>
                <a:gd name="T11" fmla="*/ 13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270">
                  <a:moveTo>
                    <a:pt x="0" y="131"/>
                  </a:moveTo>
                  <a:lnTo>
                    <a:pt x="0" y="131"/>
                  </a:lnTo>
                  <a:cubicBezTo>
                    <a:pt x="0" y="63"/>
                    <a:pt x="57" y="0"/>
                    <a:pt x="131" y="0"/>
                  </a:cubicBezTo>
                  <a:cubicBezTo>
                    <a:pt x="205" y="0"/>
                    <a:pt x="263" y="63"/>
                    <a:pt x="263" y="131"/>
                  </a:cubicBezTo>
                  <a:cubicBezTo>
                    <a:pt x="263" y="206"/>
                    <a:pt x="205" y="269"/>
                    <a:pt x="131" y="269"/>
                  </a:cubicBezTo>
                  <a:cubicBezTo>
                    <a:pt x="57" y="269"/>
                    <a:pt x="0" y="206"/>
                    <a:pt x="0" y="131"/>
                  </a:cubicBezTo>
                </a:path>
              </a:pathLst>
            </a:custGeom>
            <a:solidFill>
              <a:srgbClr val="19242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16" name="Freeform 190"/>
            <p:cNvSpPr>
              <a:spLocks noChangeArrowheads="1"/>
            </p:cNvSpPr>
            <p:nvPr/>
          </p:nvSpPr>
          <p:spPr bwMode="auto">
            <a:xfrm>
              <a:off x="19954410" y="12538986"/>
              <a:ext cx="114114" cy="117711"/>
            </a:xfrm>
            <a:custGeom>
              <a:avLst/>
              <a:gdLst>
                <a:gd name="T0" fmla="*/ 0 w 139"/>
                <a:gd name="T1" fmla="*/ 68 h 144"/>
                <a:gd name="T2" fmla="*/ 0 w 139"/>
                <a:gd name="T3" fmla="*/ 68 h 144"/>
                <a:gd name="T4" fmla="*/ 69 w 139"/>
                <a:gd name="T5" fmla="*/ 0 h 144"/>
                <a:gd name="T6" fmla="*/ 138 w 139"/>
                <a:gd name="T7" fmla="*/ 68 h 144"/>
                <a:gd name="T8" fmla="*/ 69 w 139"/>
                <a:gd name="T9" fmla="*/ 143 h 144"/>
                <a:gd name="T10" fmla="*/ 0 w 139"/>
                <a:gd name="T11" fmla="*/ 6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44">
                  <a:moveTo>
                    <a:pt x="0" y="68"/>
                  </a:moveTo>
                  <a:lnTo>
                    <a:pt x="0" y="68"/>
                  </a:lnTo>
                  <a:cubicBezTo>
                    <a:pt x="0" y="34"/>
                    <a:pt x="29" y="0"/>
                    <a:pt x="69" y="0"/>
                  </a:cubicBezTo>
                  <a:cubicBezTo>
                    <a:pt x="109" y="0"/>
                    <a:pt x="138" y="34"/>
                    <a:pt x="138" y="68"/>
                  </a:cubicBezTo>
                  <a:cubicBezTo>
                    <a:pt x="138" y="108"/>
                    <a:pt x="109" y="143"/>
                    <a:pt x="69" y="143"/>
                  </a:cubicBezTo>
                  <a:cubicBezTo>
                    <a:pt x="29" y="143"/>
                    <a:pt x="0" y="108"/>
                    <a:pt x="0" y="68"/>
                  </a:cubicBezTo>
                </a:path>
              </a:pathLst>
            </a:custGeom>
            <a:solidFill>
              <a:srgbClr val="494D4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17" name="Freeform 191"/>
            <p:cNvSpPr>
              <a:spLocks noChangeArrowheads="1"/>
            </p:cNvSpPr>
            <p:nvPr/>
          </p:nvSpPr>
          <p:spPr bwMode="auto">
            <a:xfrm>
              <a:off x="19858127" y="11993239"/>
              <a:ext cx="295981" cy="288925"/>
            </a:xfrm>
            <a:custGeom>
              <a:avLst/>
              <a:gdLst>
                <a:gd name="T0" fmla="*/ 80 w 367"/>
                <a:gd name="T1" fmla="*/ 0 h 356"/>
                <a:gd name="T2" fmla="*/ 0 w 367"/>
                <a:gd name="T3" fmla="*/ 0 h 356"/>
                <a:gd name="T4" fmla="*/ 0 w 367"/>
                <a:gd name="T5" fmla="*/ 355 h 356"/>
                <a:gd name="T6" fmla="*/ 366 w 367"/>
                <a:gd name="T7" fmla="*/ 355 h 356"/>
                <a:gd name="T8" fmla="*/ 80 w 367"/>
                <a:gd name="T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356">
                  <a:moveTo>
                    <a:pt x="80" y="0"/>
                  </a:moveTo>
                  <a:lnTo>
                    <a:pt x="0" y="0"/>
                  </a:lnTo>
                  <a:lnTo>
                    <a:pt x="0" y="355"/>
                  </a:lnTo>
                  <a:lnTo>
                    <a:pt x="366" y="355"/>
                  </a:lnTo>
                  <a:lnTo>
                    <a:pt x="80" y="0"/>
                  </a:lnTo>
                </a:path>
              </a:pathLst>
            </a:custGeom>
            <a:solidFill>
              <a:srgbClr val="A2C4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18" name="Freeform 192"/>
            <p:cNvSpPr>
              <a:spLocks noChangeArrowheads="1"/>
            </p:cNvSpPr>
            <p:nvPr/>
          </p:nvSpPr>
          <p:spPr bwMode="auto">
            <a:xfrm>
              <a:off x="19341049" y="11993239"/>
              <a:ext cx="452890" cy="288925"/>
            </a:xfrm>
            <a:custGeom>
              <a:avLst/>
              <a:gdLst>
                <a:gd name="T0" fmla="*/ 172 w 561"/>
                <a:gd name="T1" fmla="*/ 0 h 356"/>
                <a:gd name="T2" fmla="*/ 172 w 561"/>
                <a:gd name="T3" fmla="*/ 0 h 356"/>
                <a:gd name="T4" fmla="*/ 12 w 561"/>
                <a:gd name="T5" fmla="*/ 246 h 356"/>
                <a:gd name="T6" fmla="*/ 12 w 561"/>
                <a:gd name="T7" fmla="*/ 355 h 356"/>
                <a:gd name="T8" fmla="*/ 560 w 561"/>
                <a:gd name="T9" fmla="*/ 355 h 356"/>
                <a:gd name="T10" fmla="*/ 560 w 561"/>
                <a:gd name="T11" fmla="*/ 0 h 356"/>
                <a:gd name="T12" fmla="*/ 172 w 561"/>
                <a:gd name="T13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56">
                  <a:moveTo>
                    <a:pt x="172" y="0"/>
                  </a:moveTo>
                  <a:lnTo>
                    <a:pt x="172" y="0"/>
                  </a:lnTo>
                  <a:cubicBezTo>
                    <a:pt x="104" y="18"/>
                    <a:pt x="0" y="81"/>
                    <a:pt x="12" y="246"/>
                  </a:cubicBezTo>
                  <a:cubicBezTo>
                    <a:pt x="12" y="355"/>
                    <a:pt x="12" y="355"/>
                    <a:pt x="12" y="355"/>
                  </a:cubicBezTo>
                  <a:cubicBezTo>
                    <a:pt x="560" y="355"/>
                    <a:pt x="560" y="355"/>
                    <a:pt x="560" y="355"/>
                  </a:cubicBezTo>
                  <a:cubicBezTo>
                    <a:pt x="560" y="0"/>
                    <a:pt x="560" y="0"/>
                    <a:pt x="560" y="0"/>
                  </a:cubicBezTo>
                  <a:lnTo>
                    <a:pt x="172" y="0"/>
                  </a:lnTo>
                </a:path>
              </a:pathLst>
            </a:custGeom>
            <a:solidFill>
              <a:srgbClr val="A2C4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941" name="Group 29"/>
          <p:cNvGrpSpPr/>
          <p:nvPr/>
        </p:nvGrpSpPr>
        <p:grpSpPr>
          <a:xfrm>
            <a:off x="5186874" y="3379888"/>
            <a:ext cx="1417508" cy="896414"/>
            <a:chOff x="13828487" y="9013035"/>
            <a:chExt cx="3780022" cy="2390435"/>
          </a:xfrm>
        </p:grpSpPr>
        <p:grpSp>
          <p:nvGrpSpPr>
            <p:cNvPr id="942" name="Group 28"/>
            <p:cNvGrpSpPr/>
            <p:nvPr/>
          </p:nvGrpSpPr>
          <p:grpSpPr>
            <a:xfrm>
              <a:off x="13828487" y="9306081"/>
              <a:ext cx="3637378" cy="2097389"/>
              <a:chOff x="13828487" y="9306081"/>
              <a:chExt cx="3637378" cy="2097389"/>
            </a:xfrm>
          </p:grpSpPr>
          <p:sp>
            <p:nvSpPr>
              <p:cNvPr id="950" name="Freeform 157"/>
              <p:cNvSpPr>
                <a:spLocks noChangeArrowheads="1"/>
              </p:cNvSpPr>
              <p:nvPr/>
            </p:nvSpPr>
            <p:spPr bwMode="auto">
              <a:xfrm>
                <a:off x="17366016" y="9313216"/>
                <a:ext cx="96282" cy="2086686"/>
              </a:xfrm>
              <a:custGeom>
                <a:avLst/>
                <a:gdLst>
                  <a:gd name="T0" fmla="*/ 120 w 121"/>
                  <a:gd name="T1" fmla="*/ 2580 h 2581"/>
                  <a:gd name="T2" fmla="*/ 0 w 121"/>
                  <a:gd name="T3" fmla="*/ 2580 h 2581"/>
                  <a:gd name="T4" fmla="*/ 0 w 121"/>
                  <a:gd name="T5" fmla="*/ 0 h 2581"/>
                  <a:gd name="T6" fmla="*/ 120 w 121"/>
                  <a:gd name="T7" fmla="*/ 0 h 2581"/>
                  <a:gd name="T8" fmla="*/ 120 w 121"/>
                  <a:gd name="T9" fmla="*/ 2580 h 2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581">
                    <a:moveTo>
                      <a:pt x="120" y="2580"/>
                    </a:moveTo>
                    <a:lnTo>
                      <a:pt x="0" y="2580"/>
                    </a:lnTo>
                    <a:lnTo>
                      <a:pt x="0" y="0"/>
                    </a:lnTo>
                    <a:lnTo>
                      <a:pt x="120" y="0"/>
                    </a:lnTo>
                    <a:lnTo>
                      <a:pt x="120" y="2580"/>
                    </a:lnTo>
                  </a:path>
                </a:pathLst>
              </a:custGeom>
              <a:solidFill>
                <a:srgbClr val="BD8C3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51" name="Freeform 158"/>
              <p:cNvSpPr>
                <a:spLocks noChangeArrowheads="1"/>
              </p:cNvSpPr>
              <p:nvPr/>
            </p:nvSpPr>
            <p:spPr bwMode="auto">
              <a:xfrm>
                <a:off x="17366016" y="9313216"/>
                <a:ext cx="96282" cy="2086686"/>
              </a:xfrm>
              <a:custGeom>
                <a:avLst/>
                <a:gdLst>
                  <a:gd name="T0" fmla="*/ 120 w 121"/>
                  <a:gd name="T1" fmla="*/ 2580 h 2581"/>
                  <a:gd name="T2" fmla="*/ 0 w 121"/>
                  <a:gd name="T3" fmla="*/ 2580 h 2581"/>
                  <a:gd name="T4" fmla="*/ 0 w 121"/>
                  <a:gd name="T5" fmla="*/ 0 h 2581"/>
                  <a:gd name="T6" fmla="*/ 120 w 121"/>
                  <a:gd name="T7" fmla="*/ 0 h 2581"/>
                  <a:gd name="T8" fmla="*/ 120 w 121"/>
                  <a:gd name="T9" fmla="*/ 2580 h 2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581">
                    <a:moveTo>
                      <a:pt x="120" y="2580"/>
                    </a:moveTo>
                    <a:lnTo>
                      <a:pt x="0" y="2580"/>
                    </a:lnTo>
                    <a:lnTo>
                      <a:pt x="0" y="0"/>
                    </a:lnTo>
                    <a:lnTo>
                      <a:pt x="120" y="0"/>
                    </a:lnTo>
                    <a:lnTo>
                      <a:pt x="120" y="2580"/>
                    </a:lnTo>
                  </a:path>
                </a:pathLst>
              </a:custGeom>
              <a:solidFill>
                <a:srgbClr val="BD8C3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52" name="Freeform 159"/>
              <p:cNvSpPr>
                <a:spLocks noChangeArrowheads="1"/>
              </p:cNvSpPr>
              <p:nvPr/>
            </p:nvSpPr>
            <p:spPr bwMode="auto">
              <a:xfrm>
                <a:off x="13832053" y="9352451"/>
                <a:ext cx="3533964" cy="2047450"/>
              </a:xfrm>
              <a:custGeom>
                <a:avLst/>
                <a:gdLst>
                  <a:gd name="T0" fmla="*/ 4371 w 4372"/>
                  <a:gd name="T1" fmla="*/ 2529 h 2530"/>
                  <a:gd name="T2" fmla="*/ 0 w 4372"/>
                  <a:gd name="T3" fmla="*/ 2529 h 2530"/>
                  <a:gd name="T4" fmla="*/ 0 w 4372"/>
                  <a:gd name="T5" fmla="*/ 0 h 2530"/>
                  <a:gd name="T6" fmla="*/ 4371 w 4372"/>
                  <a:gd name="T7" fmla="*/ 0 h 2530"/>
                  <a:gd name="T8" fmla="*/ 4371 w 4372"/>
                  <a:gd name="T9" fmla="*/ 2529 h 2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72" h="2530">
                    <a:moveTo>
                      <a:pt x="4371" y="2529"/>
                    </a:moveTo>
                    <a:lnTo>
                      <a:pt x="0" y="2529"/>
                    </a:lnTo>
                    <a:lnTo>
                      <a:pt x="0" y="0"/>
                    </a:lnTo>
                    <a:lnTo>
                      <a:pt x="4371" y="0"/>
                    </a:lnTo>
                    <a:lnTo>
                      <a:pt x="4371" y="2529"/>
                    </a:lnTo>
                  </a:path>
                </a:pathLst>
              </a:custGeom>
              <a:solidFill>
                <a:srgbClr val="EABE6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53" name="Freeform 160"/>
              <p:cNvSpPr>
                <a:spLocks noChangeArrowheads="1"/>
              </p:cNvSpPr>
              <p:nvPr/>
            </p:nvSpPr>
            <p:spPr bwMode="auto">
              <a:xfrm>
                <a:off x="13832053" y="9352451"/>
                <a:ext cx="3533964" cy="2047450"/>
              </a:xfrm>
              <a:custGeom>
                <a:avLst/>
                <a:gdLst>
                  <a:gd name="T0" fmla="*/ 4371 w 4372"/>
                  <a:gd name="T1" fmla="*/ 2529 h 2530"/>
                  <a:gd name="T2" fmla="*/ 0 w 4372"/>
                  <a:gd name="T3" fmla="*/ 2529 h 2530"/>
                  <a:gd name="T4" fmla="*/ 0 w 4372"/>
                  <a:gd name="T5" fmla="*/ 0 h 2530"/>
                  <a:gd name="T6" fmla="*/ 4371 w 4372"/>
                  <a:gd name="T7" fmla="*/ 0 h 2530"/>
                  <a:gd name="T8" fmla="*/ 4371 w 4372"/>
                  <a:gd name="T9" fmla="*/ 2529 h 2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72" h="2530">
                    <a:moveTo>
                      <a:pt x="4371" y="2529"/>
                    </a:moveTo>
                    <a:lnTo>
                      <a:pt x="0" y="2529"/>
                    </a:lnTo>
                    <a:lnTo>
                      <a:pt x="0" y="0"/>
                    </a:lnTo>
                    <a:lnTo>
                      <a:pt x="4371" y="0"/>
                    </a:lnTo>
                    <a:lnTo>
                      <a:pt x="4371" y="2529"/>
                    </a:lnTo>
                  </a:path>
                </a:pathLst>
              </a:custGeom>
              <a:solidFill>
                <a:srgbClr val="EABE6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54" name="Freeform 161"/>
              <p:cNvSpPr>
                <a:spLocks noChangeArrowheads="1"/>
              </p:cNvSpPr>
              <p:nvPr/>
            </p:nvSpPr>
            <p:spPr bwMode="auto">
              <a:xfrm>
                <a:off x="14202923" y="10308404"/>
                <a:ext cx="834458" cy="1091498"/>
              </a:xfrm>
              <a:custGeom>
                <a:avLst/>
                <a:gdLst>
                  <a:gd name="T0" fmla="*/ 0 w 1031"/>
                  <a:gd name="T1" fmla="*/ 1350 h 1351"/>
                  <a:gd name="T2" fmla="*/ 0 w 1031"/>
                  <a:gd name="T3" fmla="*/ 0 h 1351"/>
                  <a:gd name="T4" fmla="*/ 1030 w 1031"/>
                  <a:gd name="T5" fmla="*/ 0 h 1351"/>
                  <a:gd name="T6" fmla="*/ 1030 w 1031"/>
                  <a:gd name="T7" fmla="*/ 1350 h 1351"/>
                  <a:gd name="T8" fmla="*/ 0 w 1031"/>
                  <a:gd name="T9" fmla="*/ 1350 h 1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1" h="1351">
                    <a:moveTo>
                      <a:pt x="0" y="1350"/>
                    </a:moveTo>
                    <a:lnTo>
                      <a:pt x="0" y="0"/>
                    </a:lnTo>
                    <a:lnTo>
                      <a:pt x="1030" y="0"/>
                    </a:lnTo>
                    <a:lnTo>
                      <a:pt x="1030" y="1350"/>
                    </a:lnTo>
                    <a:lnTo>
                      <a:pt x="0" y="1350"/>
                    </a:lnTo>
                  </a:path>
                </a:pathLst>
              </a:custGeom>
              <a:solidFill>
                <a:srgbClr val="D4EAE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55" name="Freeform 162"/>
              <p:cNvSpPr>
                <a:spLocks noChangeArrowheads="1"/>
              </p:cNvSpPr>
              <p:nvPr/>
            </p:nvSpPr>
            <p:spPr bwMode="auto">
              <a:xfrm>
                <a:off x="14202923" y="10308404"/>
                <a:ext cx="834458" cy="1091498"/>
              </a:xfrm>
              <a:custGeom>
                <a:avLst/>
                <a:gdLst>
                  <a:gd name="T0" fmla="*/ 0 w 1031"/>
                  <a:gd name="T1" fmla="*/ 1350 h 1351"/>
                  <a:gd name="T2" fmla="*/ 0 w 1031"/>
                  <a:gd name="T3" fmla="*/ 0 h 1351"/>
                  <a:gd name="T4" fmla="*/ 1030 w 1031"/>
                  <a:gd name="T5" fmla="*/ 0 h 1351"/>
                  <a:gd name="T6" fmla="*/ 1030 w 1031"/>
                  <a:gd name="T7" fmla="*/ 1350 h 1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1" h="1351">
                    <a:moveTo>
                      <a:pt x="0" y="1350"/>
                    </a:moveTo>
                    <a:lnTo>
                      <a:pt x="0" y="0"/>
                    </a:lnTo>
                    <a:lnTo>
                      <a:pt x="1030" y="0"/>
                    </a:lnTo>
                    <a:lnTo>
                      <a:pt x="1030" y="1350"/>
                    </a:lnTo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7137" tIns="28569" rIns="57137" bIns="28569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56" name="Freeform 163"/>
              <p:cNvSpPr>
                <a:spLocks noChangeArrowheads="1"/>
              </p:cNvSpPr>
              <p:nvPr/>
            </p:nvSpPr>
            <p:spPr bwMode="auto">
              <a:xfrm>
                <a:off x="14177961" y="10283436"/>
                <a:ext cx="880815" cy="1116466"/>
              </a:xfrm>
              <a:custGeom>
                <a:avLst/>
                <a:gdLst>
                  <a:gd name="T0" fmla="*/ 1087 w 1088"/>
                  <a:gd name="T1" fmla="*/ 1379 h 1380"/>
                  <a:gd name="T2" fmla="*/ 1035 w 1088"/>
                  <a:gd name="T3" fmla="*/ 1379 h 1380"/>
                  <a:gd name="T4" fmla="*/ 1035 w 1088"/>
                  <a:gd name="T5" fmla="*/ 52 h 1380"/>
                  <a:gd name="T6" fmla="*/ 57 w 1088"/>
                  <a:gd name="T7" fmla="*/ 52 h 1380"/>
                  <a:gd name="T8" fmla="*/ 57 w 1088"/>
                  <a:gd name="T9" fmla="*/ 1379 h 1380"/>
                  <a:gd name="T10" fmla="*/ 0 w 1088"/>
                  <a:gd name="T11" fmla="*/ 1379 h 1380"/>
                  <a:gd name="T12" fmla="*/ 0 w 1088"/>
                  <a:gd name="T13" fmla="*/ 0 h 1380"/>
                  <a:gd name="T14" fmla="*/ 1087 w 1088"/>
                  <a:gd name="T15" fmla="*/ 0 h 1380"/>
                  <a:gd name="T16" fmla="*/ 1087 w 1088"/>
                  <a:gd name="T17" fmla="*/ 1379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8" h="1380">
                    <a:moveTo>
                      <a:pt x="1087" y="1379"/>
                    </a:moveTo>
                    <a:lnTo>
                      <a:pt x="1035" y="1379"/>
                    </a:lnTo>
                    <a:lnTo>
                      <a:pt x="1035" y="52"/>
                    </a:lnTo>
                    <a:lnTo>
                      <a:pt x="57" y="52"/>
                    </a:lnTo>
                    <a:lnTo>
                      <a:pt x="57" y="1379"/>
                    </a:lnTo>
                    <a:lnTo>
                      <a:pt x="0" y="1379"/>
                    </a:lnTo>
                    <a:lnTo>
                      <a:pt x="0" y="0"/>
                    </a:lnTo>
                    <a:lnTo>
                      <a:pt x="1087" y="0"/>
                    </a:lnTo>
                    <a:lnTo>
                      <a:pt x="1087" y="1379"/>
                    </a:lnTo>
                  </a:path>
                </a:pathLst>
              </a:custGeom>
              <a:solidFill>
                <a:srgbClr val="525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57" name="Freeform 164"/>
              <p:cNvSpPr>
                <a:spLocks noChangeArrowheads="1"/>
              </p:cNvSpPr>
              <p:nvPr/>
            </p:nvSpPr>
            <p:spPr bwMode="auto">
              <a:xfrm>
                <a:off x="15279872" y="10308404"/>
                <a:ext cx="1718840" cy="1091498"/>
              </a:xfrm>
              <a:custGeom>
                <a:avLst/>
                <a:gdLst>
                  <a:gd name="T0" fmla="*/ 0 w 2124"/>
                  <a:gd name="T1" fmla="*/ 1350 h 1351"/>
                  <a:gd name="T2" fmla="*/ 0 w 2124"/>
                  <a:gd name="T3" fmla="*/ 0 h 1351"/>
                  <a:gd name="T4" fmla="*/ 2123 w 2124"/>
                  <a:gd name="T5" fmla="*/ 0 h 1351"/>
                  <a:gd name="T6" fmla="*/ 2123 w 2124"/>
                  <a:gd name="T7" fmla="*/ 1350 h 1351"/>
                  <a:gd name="T8" fmla="*/ 0 w 2124"/>
                  <a:gd name="T9" fmla="*/ 1350 h 1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4" h="1351">
                    <a:moveTo>
                      <a:pt x="0" y="1350"/>
                    </a:moveTo>
                    <a:lnTo>
                      <a:pt x="0" y="0"/>
                    </a:lnTo>
                    <a:lnTo>
                      <a:pt x="2123" y="0"/>
                    </a:lnTo>
                    <a:lnTo>
                      <a:pt x="2123" y="1350"/>
                    </a:lnTo>
                    <a:lnTo>
                      <a:pt x="0" y="1350"/>
                    </a:lnTo>
                  </a:path>
                </a:pathLst>
              </a:custGeom>
              <a:solidFill>
                <a:srgbClr val="D4EAE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58" name="Freeform 165"/>
              <p:cNvSpPr>
                <a:spLocks noChangeArrowheads="1"/>
              </p:cNvSpPr>
              <p:nvPr/>
            </p:nvSpPr>
            <p:spPr bwMode="auto">
              <a:xfrm>
                <a:off x="15279872" y="10308404"/>
                <a:ext cx="1718840" cy="1091498"/>
              </a:xfrm>
              <a:custGeom>
                <a:avLst/>
                <a:gdLst>
                  <a:gd name="T0" fmla="*/ 0 w 2124"/>
                  <a:gd name="T1" fmla="*/ 1350 h 1351"/>
                  <a:gd name="T2" fmla="*/ 0 w 2124"/>
                  <a:gd name="T3" fmla="*/ 0 h 1351"/>
                  <a:gd name="T4" fmla="*/ 2123 w 2124"/>
                  <a:gd name="T5" fmla="*/ 0 h 1351"/>
                  <a:gd name="T6" fmla="*/ 2123 w 2124"/>
                  <a:gd name="T7" fmla="*/ 1350 h 1351"/>
                  <a:gd name="T8" fmla="*/ 0 w 2124"/>
                  <a:gd name="T9" fmla="*/ 1350 h 1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4" h="1351">
                    <a:moveTo>
                      <a:pt x="0" y="1350"/>
                    </a:moveTo>
                    <a:lnTo>
                      <a:pt x="0" y="0"/>
                    </a:lnTo>
                    <a:lnTo>
                      <a:pt x="2123" y="0"/>
                    </a:lnTo>
                    <a:lnTo>
                      <a:pt x="2123" y="1350"/>
                    </a:lnTo>
                    <a:lnTo>
                      <a:pt x="0" y="1350"/>
                    </a:lnTo>
                  </a:path>
                </a:pathLst>
              </a:custGeom>
              <a:solidFill>
                <a:srgbClr val="D4EAE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59" name="Freeform 166"/>
              <p:cNvSpPr>
                <a:spLocks noChangeArrowheads="1"/>
              </p:cNvSpPr>
              <p:nvPr/>
            </p:nvSpPr>
            <p:spPr bwMode="auto">
              <a:xfrm>
                <a:off x="15262044" y="10283436"/>
                <a:ext cx="1758065" cy="1116466"/>
              </a:xfrm>
              <a:custGeom>
                <a:avLst/>
                <a:gdLst>
                  <a:gd name="T0" fmla="*/ 2174 w 2175"/>
                  <a:gd name="T1" fmla="*/ 1379 h 1380"/>
                  <a:gd name="T2" fmla="*/ 2123 w 2175"/>
                  <a:gd name="T3" fmla="*/ 1379 h 1380"/>
                  <a:gd name="T4" fmla="*/ 2123 w 2175"/>
                  <a:gd name="T5" fmla="*/ 52 h 1380"/>
                  <a:gd name="T6" fmla="*/ 52 w 2175"/>
                  <a:gd name="T7" fmla="*/ 52 h 1380"/>
                  <a:gd name="T8" fmla="*/ 52 w 2175"/>
                  <a:gd name="T9" fmla="*/ 1379 h 1380"/>
                  <a:gd name="T10" fmla="*/ 0 w 2175"/>
                  <a:gd name="T11" fmla="*/ 1379 h 1380"/>
                  <a:gd name="T12" fmla="*/ 0 w 2175"/>
                  <a:gd name="T13" fmla="*/ 0 h 1380"/>
                  <a:gd name="T14" fmla="*/ 2174 w 2175"/>
                  <a:gd name="T15" fmla="*/ 0 h 1380"/>
                  <a:gd name="T16" fmla="*/ 2174 w 2175"/>
                  <a:gd name="T17" fmla="*/ 1379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75" h="1380">
                    <a:moveTo>
                      <a:pt x="2174" y="1379"/>
                    </a:moveTo>
                    <a:lnTo>
                      <a:pt x="2123" y="1379"/>
                    </a:lnTo>
                    <a:lnTo>
                      <a:pt x="2123" y="52"/>
                    </a:lnTo>
                    <a:lnTo>
                      <a:pt x="52" y="52"/>
                    </a:lnTo>
                    <a:lnTo>
                      <a:pt x="52" y="1379"/>
                    </a:lnTo>
                    <a:lnTo>
                      <a:pt x="0" y="1379"/>
                    </a:lnTo>
                    <a:lnTo>
                      <a:pt x="0" y="0"/>
                    </a:lnTo>
                    <a:lnTo>
                      <a:pt x="2174" y="0"/>
                    </a:lnTo>
                    <a:lnTo>
                      <a:pt x="2174" y="1379"/>
                    </a:lnTo>
                  </a:path>
                </a:pathLst>
              </a:custGeom>
              <a:solidFill>
                <a:srgbClr val="525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60" name="Freeform 167"/>
              <p:cNvSpPr>
                <a:spLocks noChangeArrowheads="1"/>
              </p:cNvSpPr>
              <p:nvPr/>
            </p:nvSpPr>
            <p:spPr bwMode="auto">
              <a:xfrm>
                <a:off x="15262044" y="10283436"/>
                <a:ext cx="1758065" cy="1116466"/>
              </a:xfrm>
              <a:custGeom>
                <a:avLst/>
                <a:gdLst>
                  <a:gd name="T0" fmla="*/ 2174 w 2175"/>
                  <a:gd name="T1" fmla="*/ 1379 h 1380"/>
                  <a:gd name="T2" fmla="*/ 2123 w 2175"/>
                  <a:gd name="T3" fmla="*/ 1379 h 1380"/>
                  <a:gd name="T4" fmla="*/ 2123 w 2175"/>
                  <a:gd name="T5" fmla="*/ 52 h 1380"/>
                  <a:gd name="T6" fmla="*/ 52 w 2175"/>
                  <a:gd name="T7" fmla="*/ 52 h 1380"/>
                  <a:gd name="T8" fmla="*/ 52 w 2175"/>
                  <a:gd name="T9" fmla="*/ 1379 h 1380"/>
                  <a:gd name="T10" fmla="*/ 0 w 2175"/>
                  <a:gd name="T11" fmla="*/ 1379 h 1380"/>
                  <a:gd name="T12" fmla="*/ 0 w 2175"/>
                  <a:gd name="T13" fmla="*/ 0 h 1380"/>
                  <a:gd name="T14" fmla="*/ 2174 w 2175"/>
                  <a:gd name="T15" fmla="*/ 0 h 1380"/>
                  <a:gd name="T16" fmla="*/ 2174 w 2175"/>
                  <a:gd name="T17" fmla="*/ 1379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75" h="1380">
                    <a:moveTo>
                      <a:pt x="2174" y="1379"/>
                    </a:moveTo>
                    <a:lnTo>
                      <a:pt x="2123" y="1379"/>
                    </a:lnTo>
                    <a:lnTo>
                      <a:pt x="2123" y="52"/>
                    </a:lnTo>
                    <a:lnTo>
                      <a:pt x="52" y="52"/>
                    </a:lnTo>
                    <a:lnTo>
                      <a:pt x="52" y="1379"/>
                    </a:lnTo>
                    <a:lnTo>
                      <a:pt x="0" y="1379"/>
                    </a:lnTo>
                    <a:lnTo>
                      <a:pt x="0" y="0"/>
                    </a:lnTo>
                    <a:lnTo>
                      <a:pt x="2174" y="0"/>
                    </a:lnTo>
                    <a:lnTo>
                      <a:pt x="2174" y="1379"/>
                    </a:lnTo>
                  </a:path>
                </a:pathLst>
              </a:custGeom>
              <a:solidFill>
                <a:srgbClr val="525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61" name="Freeform 168"/>
              <p:cNvSpPr>
                <a:spLocks noChangeArrowheads="1"/>
              </p:cNvSpPr>
              <p:nvPr/>
            </p:nvSpPr>
            <p:spPr bwMode="auto">
              <a:xfrm>
                <a:off x="16107197" y="10287001"/>
                <a:ext cx="60624" cy="1112900"/>
              </a:xfrm>
              <a:custGeom>
                <a:avLst/>
                <a:gdLst>
                  <a:gd name="T0" fmla="*/ 75 w 76"/>
                  <a:gd name="T1" fmla="*/ 1373 h 1374"/>
                  <a:gd name="T2" fmla="*/ 0 w 76"/>
                  <a:gd name="T3" fmla="*/ 1373 h 1374"/>
                  <a:gd name="T4" fmla="*/ 0 w 76"/>
                  <a:gd name="T5" fmla="*/ 0 h 1374"/>
                  <a:gd name="T6" fmla="*/ 75 w 76"/>
                  <a:gd name="T7" fmla="*/ 0 h 1374"/>
                  <a:gd name="T8" fmla="*/ 75 w 76"/>
                  <a:gd name="T9" fmla="*/ 1373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374">
                    <a:moveTo>
                      <a:pt x="75" y="1373"/>
                    </a:moveTo>
                    <a:lnTo>
                      <a:pt x="0" y="1373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1373"/>
                    </a:lnTo>
                  </a:path>
                </a:pathLst>
              </a:custGeom>
              <a:solidFill>
                <a:srgbClr val="525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62" name="Freeform 169"/>
              <p:cNvSpPr>
                <a:spLocks noChangeArrowheads="1"/>
              </p:cNvSpPr>
              <p:nvPr/>
            </p:nvSpPr>
            <p:spPr bwMode="auto">
              <a:xfrm>
                <a:off x="15279872" y="10308403"/>
                <a:ext cx="1718840" cy="89176"/>
              </a:xfrm>
              <a:custGeom>
                <a:avLst/>
                <a:gdLst>
                  <a:gd name="T0" fmla="*/ 2123 w 2124"/>
                  <a:gd name="T1" fmla="*/ 109 h 110"/>
                  <a:gd name="T2" fmla="*/ 0 w 2124"/>
                  <a:gd name="T3" fmla="*/ 109 h 110"/>
                  <a:gd name="T4" fmla="*/ 0 w 2124"/>
                  <a:gd name="T5" fmla="*/ 0 h 110"/>
                  <a:gd name="T6" fmla="*/ 2123 w 2124"/>
                  <a:gd name="T7" fmla="*/ 0 h 110"/>
                  <a:gd name="T8" fmla="*/ 2123 w 2124"/>
                  <a:gd name="T9" fmla="*/ 10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4" h="110">
                    <a:moveTo>
                      <a:pt x="2123" y="109"/>
                    </a:moveTo>
                    <a:lnTo>
                      <a:pt x="0" y="109"/>
                    </a:lnTo>
                    <a:lnTo>
                      <a:pt x="0" y="0"/>
                    </a:lnTo>
                    <a:lnTo>
                      <a:pt x="2123" y="0"/>
                    </a:lnTo>
                    <a:lnTo>
                      <a:pt x="2123" y="109"/>
                    </a:lnTo>
                  </a:path>
                </a:pathLst>
              </a:custGeom>
              <a:solidFill>
                <a:srgbClr val="525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63" name="Freeform 170"/>
              <p:cNvSpPr>
                <a:spLocks noChangeArrowheads="1"/>
              </p:cNvSpPr>
              <p:nvPr/>
            </p:nvSpPr>
            <p:spPr bwMode="auto">
              <a:xfrm>
                <a:off x="15279872" y="10308403"/>
                <a:ext cx="1718840" cy="89176"/>
              </a:xfrm>
              <a:custGeom>
                <a:avLst/>
                <a:gdLst>
                  <a:gd name="T0" fmla="*/ 2123 w 2124"/>
                  <a:gd name="T1" fmla="*/ 109 h 110"/>
                  <a:gd name="T2" fmla="*/ 0 w 2124"/>
                  <a:gd name="T3" fmla="*/ 109 h 110"/>
                  <a:gd name="T4" fmla="*/ 0 w 2124"/>
                  <a:gd name="T5" fmla="*/ 0 h 110"/>
                  <a:gd name="T6" fmla="*/ 2123 w 2124"/>
                  <a:gd name="T7" fmla="*/ 0 h 110"/>
                  <a:gd name="T8" fmla="*/ 2123 w 2124"/>
                  <a:gd name="T9" fmla="*/ 10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4" h="110">
                    <a:moveTo>
                      <a:pt x="2123" y="109"/>
                    </a:moveTo>
                    <a:lnTo>
                      <a:pt x="0" y="109"/>
                    </a:lnTo>
                    <a:lnTo>
                      <a:pt x="0" y="0"/>
                    </a:lnTo>
                    <a:lnTo>
                      <a:pt x="2123" y="0"/>
                    </a:lnTo>
                    <a:lnTo>
                      <a:pt x="2123" y="109"/>
                    </a:lnTo>
                  </a:path>
                </a:pathLst>
              </a:custGeom>
              <a:solidFill>
                <a:srgbClr val="525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64" name="Freeform 171"/>
              <p:cNvSpPr>
                <a:spLocks noChangeArrowheads="1"/>
              </p:cNvSpPr>
              <p:nvPr/>
            </p:nvSpPr>
            <p:spPr bwMode="auto">
              <a:xfrm>
                <a:off x="13828487" y="9306081"/>
                <a:ext cx="3637378" cy="60637"/>
              </a:xfrm>
              <a:custGeom>
                <a:avLst/>
                <a:gdLst>
                  <a:gd name="T0" fmla="*/ 0 w 4498"/>
                  <a:gd name="T1" fmla="*/ 75 h 76"/>
                  <a:gd name="T2" fmla="*/ 109 w 4498"/>
                  <a:gd name="T3" fmla="*/ 0 h 76"/>
                  <a:gd name="T4" fmla="*/ 4497 w 4498"/>
                  <a:gd name="T5" fmla="*/ 0 h 76"/>
                  <a:gd name="T6" fmla="*/ 4377 w 4498"/>
                  <a:gd name="T7" fmla="*/ 75 h 76"/>
                  <a:gd name="T8" fmla="*/ 0 w 4498"/>
                  <a:gd name="T9" fmla="*/ 7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98" h="76">
                    <a:moveTo>
                      <a:pt x="0" y="75"/>
                    </a:moveTo>
                    <a:lnTo>
                      <a:pt x="109" y="0"/>
                    </a:lnTo>
                    <a:lnTo>
                      <a:pt x="4497" y="0"/>
                    </a:lnTo>
                    <a:lnTo>
                      <a:pt x="4377" y="75"/>
                    </a:lnTo>
                    <a:lnTo>
                      <a:pt x="0" y="75"/>
                    </a:lnTo>
                  </a:path>
                </a:pathLst>
              </a:custGeom>
              <a:solidFill>
                <a:srgbClr val="D3A34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65" name="Freeform 172"/>
              <p:cNvSpPr>
                <a:spLocks noChangeArrowheads="1"/>
              </p:cNvSpPr>
              <p:nvPr/>
            </p:nvSpPr>
            <p:spPr bwMode="auto">
              <a:xfrm>
                <a:off x="14566662" y="9709150"/>
                <a:ext cx="2175295" cy="310329"/>
              </a:xfrm>
              <a:custGeom>
                <a:avLst/>
                <a:gdLst>
                  <a:gd name="T0" fmla="*/ 2689 w 2690"/>
                  <a:gd name="T1" fmla="*/ 383 h 384"/>
                  <a:gd name="T2" fmla="*/ 0 w 2690"/>
                  <a:gd name="T3" fmla="*/ 383 h 384"/>
                  <a:gd name="T4" fmla="*/ 0 w 2690"/>
                  <a:gd name="T5" fmla="*/ 0 h 384"/>
                  <a:gd name="T6" fmla="*/ 2689 w 2690"/>
                  <a:gd name="T7" fmla="*/ 0 h 384"/>
                  <a:gd name="T8" fmla="*/ 2689 w 2690"/>
                  <a:gd name="T9" fmla="*/ 383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0" h="384">
                    <a:moveTo>
                      <a:pt x="2689" y="383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2689" y="0"/>
                    </a:lnTo>
                    <a:lnTo>
                      <a:pt x="2689" y="383"/>
                    </a:lnTo>
                  </a:path>
                </a:pathLst>
              </a:custGeom>
              <a:solidFill>
                <a:srgbClr val="F8F7F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66" name="Freeform 173"/>
              <p:cNvSpPr>
                <a:spLocks noChangeArrowheads="1"/>
              </p:cNvSpPr>
              <p:nvPr/>
            </p:nvSpPr>
            <p:spPr bwMode="auto">
              <a:xfrm>
                <a:off x="14566662" y="9709150"/>
                <a:ext cx="2175295" cy="310329"/>
              </a:xfrm>
              <a:custGeom>
                <a:avLst/>
                <a:gdLst>
                  <a:gd name="T0" fmla="*/ 2689 w 2690"/>
                  <a:gd name="T1" fmla="*/ 383 h 384"/>
                  <a:gd name="T2" fmla="*/ 0 w 2690"/>
                  <a:gd name="T3" fmla="*/ 383 h 384"/>
                  <a:gd name="T4" fmla="*/ 0 w 2690"/>
                  <a:gd name="T5" fmla="*/ 0 h 384"/>
                  <a:gd name="T6" fmla="*/ 2689 w 2690"/>
                  <a:gd name="T7" fmla="*/ 0 h 384"/>
                  <a:gd name="T8" fmla="*/ 2689 w 2690"/>
                  <a:gd name="T9" fmla="*/ 383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0" h="384">
                    <a:moveTo>
                      <a:pt x="2689" y="383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2689" y="0"/>
                    </a:lnTo>
                    <a:lnTo>
                      <a:pt x="2689" y="383"/>
                    </a:lnTo>
                  </a:path>
                </a:pathLst>
              </a:custGeom>
              <a:solidFill>
                <a:srgbClr val="F8F7F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67" name="Freeform 174"/>
              <p:cNvSpPr>
                <a:spLocks noChangeArrowheads="1"/>
              </p:cNvSpPr>
              <p:nvPr/>
            </p:nvSpPr>
            <p:spPr bwMode="auto">
              <a:xfrm>
                <a:off x="14748530" y="9780488"/>
                <a:ext cx="124811" cy="171215"/>
              </a:xfrm>
              <a:custGeom>
                <a:avLst/>
                <a:gdLst>
                  <a:gd name="T0" fmla="*/ 98 w 156"/>
                  <a:gd name="T1" fmla="*/ 148 h 212"/>
                  <a:gd name="T2" fmla="*/ 98 w 156"/>
                  <a:gd name="T3" fmla="*/ 148 h 212"/>
                  <a:gd name="T4" fmla="*/ 58 w 156"/>
                  <a:gd name="T5" fmla="*/ 126 h 212"/>
                  <a:gd name="T6" fmla="*/ 6 w 156"/>
                  <a:gd name="T7" fmla="*/ 63 h 212"/>
                  <a:gd name="T8" fmla="*/ 80 w 156"/>
                  <a:gd name="T9" fmla="*/ 0 h 212"/>
                  <a:gd name="T10" fmla="*/ 149 w 156"/>
                  <a:gd name="T11" fmla="*/ 68 h 212"/>
                  <a:gd name="T12" fmla="*/ 98 w 156"/>
                  <a:gd name="T13" fmla="*/ 68 h 212"/>
                  <a:gd name="T14" fmla="*/ 80 w 156"/>
                  <a:gd name="T15" fmla="*/ 45 h 212"/>
                  <a:gd name="T16" fmla="*/ 63 w 156"/>
                  <a:gd name="T17" fmla="*/ 57 h 212"/>
                  <a:gd name="T18" fmla="*/ 103 w 156"/>
                  <a:gd name="T19" fmla="*/ 86 h 212"/>
                  <a:gd name="T20" fmla="*/ 155 w 156"/>
                  <a:gd name="T21" fmla="*/ 148 h 212"/>
                  <a:gd name="T22" fmla="*/ 80 w 156"/>
                  <a:gd name="T23" fmla="*/ 211 h 212"/>
                  <a:gd name="T24" fmla="*/ 0 w 156"/>
                  <a:gd name="T25" fmla="*/ 143 h 212"/>
                  <a:gd name="T26" fmla="*/ 58 w 156"/>
                  <a:gd name="T27" fmla="*/ 137 h 212"/>
                  <a:gd name="T28" fmla="*/ 80 w 156"/>
                  <a:gd name="T29" fmla="*/ 166 h 212"/>
                  <a:gd name="T30" fmla="*/ 98 w 156"/>
                  <a:gd name="T31" fmla="*/ 14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212">
                    <a:moveTo>
                      <a:pt x="98" y="148"/>
                    </a:moveTo>
                    <a:lnTo>
                      <a:pt x="98" y="148"/>
                    </a:lnTo>
                    <a:cubicBezTo>
                      <a:pt x="98" y="143"/>
                      <a:pt x="92" y="137"/>
                      <a:pt x="58" y="126"/>
                    </a:cubicBezTo>
                    <a:cubicBezTo>
                      <a:pt x="29" y="114"/>
                      <a:pt x="6" y="97"/>
                      <a:pt x="6" y="63"/>
                    </a:cubicBezTo>
                    <a:cubicBezTo>
                      <a:pt x="6" y="17"/>
                      <a:pt x="40" y="0"/>
                      <a:pt x="80" y="0"/>
                    </a:cubicBezTo>
                    <a:cubicBezTo>
                      <a:pt x="121" y="0"/>
                      <a:pt x="155" y="17"/>
                      <a:pt x="149" y="68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8" y="51"/>
                      <a:pt x="92" y="45"/>
                      <a:pt x="80" y="45"/>
                    </a:cubicBezTo>
                    <a:cubicBezTo>
                      <a:pt x="69" y="45"/>
                      <a:pt x="63" y="51"/>
                      <a:pt x="63" y="57"/>
                    </a:cubicBezTo>
                    <a:cubicBezTo>
                      <a:pt x="63" y="68"/>
                      <a:pt x="69" y="74"/>
                      <a:pt x="103" y="86"/>
                    </a:cubicBezTo>
                    <a:cubicBezTo>
                      <a:pt x="132" y="97"/>
                      <a:pt x="155" y="108"/>
                      <a:pt x="155" y="148"/>
                    </a:cubicBezTo>
                    <a:cubicBezTo>
                      <a:pt x="155" y="188"/>
                      <a:pt x="121" y="211"/>
                      <a:pt x="80" y="211"/>
                    </a:cubicBezTo>
                    <a:cubicBezTo>
                      <a:pt x="40" y="211"/>
                      <a:pt x="0" y="188"/>
                      <a:pt x="0" y="143"/>
                    </a:cubicBezTo>
                    <a:cubicBezTo>
                      <a:pt x="58" y="137"/>
                      <a:pt x="58" y="137"/>
                      <a:pt x="58" y="137"/>
                    </a:cubicBezTo>
                    <a:cubicBezTo>
                      <a:pt x="58" y="160"/>
                      <a:pt x="69" y="166"/>
                      <a:pt x="80" y="166"/>
                    </a:cubicBezTo>
                    <a:cubicBezTo>
                      <a:pt x="92" y="166"/>
                      <a:pt x="98" y="160"/>
                      <a:pt x="98" y="148"/>
                    </a:cubicBezTo>
                  </a:path>
                </a:pathLst>
              </a:custGeom>
              <a:solidFill>
                <a:srgbClr val="E66A5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68" name="Freeform 175"/>
              <p:cNvSpPr>
                <a:spLocks noChangeArrowheads="1"/>
              </p:cNvSpPr>
              <p:nvPr/>
            </p:nvSpPr>
            <p:spPr bwMode="auto">
              <a:xfrm>
                <a:off x="14909003" y="9780488"/>
                <a:ext cx="124813" cy="171215"/>
              </a:xfrm>
              <a:custGeom>
                <a:avLst/>
                <a:gdLst>
                  <a:gd name="T0" fmla="*/ 154 w 155"/>
                  <a:gd name="T1" fmla="*/ 0 h 212"/>
                  <a:gd name="T2" fmla="*/ 154 w 155"/>
                  <a:gd name="T3" fmla="*/ 0 h 212"/>
                  <a:gd name="T4" fmla="*/ 154 w 155"/>
                  <a:gd name="T5" fmla="*/ 143 h 212"/>
                  <a:gd name="T6" fmla="*/ 74 w 155"/>
                  <a:gd name="T7" fmla="*/ 211 h 212"/>
                  <a:gd name="T8" fmla="*/ 0 w 155"/>
                  <a:gd name="T9" fmla="*/ 143 h 212"/>
                  <a:gd name="T10" fmla="*/ 0 w 155"/>
                  <a:gd name="T11" fmla="*/ 0 h 212"/>
                  <a:gd name="T12" fmla="*/ 57 w 155"/>
                  <a:gd name="T13" fmla="*/ 0 h 212"/>
                  <a:gd name="T14" fmla="*/ 57 w 155"/>
                  <a:gd name="T15" fmla="*/ 143 h 212"/>
                  <a:gd name="T16" fmla="*/ 80 w 155"/>
                  <a:gd name="T17" fmla="*/ 166 h 212"/>
                  <a:gd name="T18" fmla="*/ 97 w 155"/>
                  <a:gd name="T19" fmla="*/ 143 h 212"/>
                  <a:gd name="T20" fmla="*/ 97 w 155"/>
                  <a:gd name="T21" fmla="*/ 0 h 212"/>
                  <a:gd name="T22" fmla="*/ 154 w 155"/>
                  <a:gd name="T2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5" h="212">
                    <a:moveTo>
                      <a:pt x="154" y="0"/>
                    </a:moveTo>
                    <a:lnTo>
                      <a:pt x="154" y="0"/>
                    </a:lnTo>
                    <a:cubicBezTo>
                      <a:pt x="154" y="0"/>
                      <a:pt x="154" y="74"/>
                      <a:pt x="154" y="143"/>
                    </a:cubicBezTo>
                    <a:cubicBezTo>
                      <a:pt x="154" y="188"/>
                      <a:pt x="114" y="211"/>
                      <a:pt x="74" y="211"/>
                    </a:cubicBezTo>
                    <a:cubicBezTo>
                      <a:pt x="40" y="211"/>
                      <a:pt x="0" y="188"/>
                      <a:pt x="0" y="143"/>
                    </a:cubicBezTo>
                    <a:cubicBezTo>
                      <a:pt x="0" y="80"/>
                      <a:pt x="0" y="0"/>
                      <a:pt x="0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17"/>
                      <a:pt x="57" y="120"/>
                      <a:pt x="57" y="143"/>
                    </a:cubicBezTo>
                    <a:cubicBezTo>
                      <a:pt x="57" y="154"/>
                      <a:pt x="68" y="166"/>
                      <a:pt x="80" y="166"/>
                    </a:cubicBezTo>
                    <a:cubicBezTo>
                      <a:pt x="91" y="166"/>
                      <a:pt x="97" y="154"/>
                      <a:pt x="97" y="143"/>
                    </a:cubicBezTo>
                    <a:cubicBezTo>
                      <a:pt x="97" y="126"/>
                      <a:pt x="97" y="23"/>
                      <a:pt x="97" y="0"/>
                    </a:cubicBezTo>
                    <a:lnTo>
                      <a:pt x="154" y="0"/>
                    </a:lnTo>
                  </a:path>
                </a:pathLst>
              </a:custGeom>
              <a:solidFill>
                <a:srgbClr val="E66A5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69" name="Freeform 176"/>
              <p:cNvSpPr>
                <a:spLocks noChangeArrowheads="1"/>
              </p:cNvSpPr>
              <p:nvPr/>
            </p:nvSpPr>
            <p:spPr bwMode="auto">
              <a:xfrm>
                <a:off x="15080174" y="9780489"/>
                <a:ext cx="124813" cy="167649"/>
              </a:xfrm>
              <a:custGeom>
                <a:avLst/>
                <a:gdLst>
                  <a:gd name="T0" fmla="*/ 0 w 156"/>
                  <a:gd name="T1" fmla="*/ 206 h 207"/>
                  <a:gd name="T2" fmla="*/ 0 w 156"/>
                  <a:gd name="T3" fmla="*/ 206 h 207"/>
                  <a:gd name="T4" fmla="*/ 0 w 156"/>
                  <a:gd name="T5" fmla="*/ 0 h 207"/>
                  <a:gd name="T6" fmla="*/ 46 w 156"/>
                  <a:gd name="T7" fmla="*/ 0 h 207"/>
                  <a:gd name="T8" fmla="*/ 155 w 156"/>
                  <a:gd name="T9" fmla="*/ 74 h 207"/>
                  <a:gd name="T10" fmla="*/ 75 w 156"/>
                  <a:gd name="T11" fmla="*/ 143 h 207"/>
                  <a:gd name="T12" fmla="*/ 58 w 156"/>
                  <a:gd name="T13" fmla="*/ 143 h 207"/>
                  <a:gd name="T14" fmla="*/ 58 w 156"/>
                  <a:gd name="T15" fmla="*/ 206 h 207"/>
                  <a:gd name="T16" fmla="*/ 0 w 156"/>
                  <a:gd name="T17" fmla="*/ 206 h 207"/>
                  <a:gd name="T18" fmla="*/ 58 w 156"/>
                  <a:gd name="T19" fmla="*/ 97 h 207"/>
                  <a:gd name="T20" fmla="*/ 58 w 156"/>
                  <a:gd name="T21" fmla="*/ 97 h 207"/>
                  <a:gd name="T22" fmla="*/ 63 w 156"/>
                  <a:gd name="T23" fmla="*/ 97 h 207"/>
                  <a:gd name="T24" fmla="*/ 92 w 156"/>
                  <a:gd name="T25" fmla="*/ 74 h 207"/>
                  <a:gd name="T26" fmla="*/ 63 w 156"/>
                  <a:gd name="T27" fmla="*/ 51 h 207"/>
                  <a:gd name="T28" fmla="*/ 58 w 156"/>
                  <a:gd name="T29" fmla="*/ 51 h 207"/>
                  <a:gd name="T30" fmla="*/ 58 w 156"/>
                  <a:gd name="T31" fmla="*/ 9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207">
                    <a:moveTo>
                      <a:pt x="0" y="206"/>
                    </a:moveTo>
                    <a:lnTo>
                      <a:pt x="0" y="206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3" y="0"/>
                      <a:pt x="46" y="0"/>
                    </a:cubicBezTo>
                    <a:cubicBezTo>
                      <a:pt x="98" y="0"/>
                      <a:pt x="155" y="5"/>
                      <a:pt x="155" y="74"/>
                    </a:cubicBezTo>
                    <a:cubicBezTo>
                      <a:pt x="155" y="114"/>
                      <a:pt x="121" y="143"/>
                      <a:pt x="75" y="143"/>
                    </a:cubicBezTo>
                    <a:cubicBezTo>
                      <a:pt x="63" y="143"/>
                      <a:pt x="58" y="143"/>
                      <a:pt x="58" y="143"/>
                    </a:cubicBezTo>
                    <a:cubicBezTo>
                      <a:pt x="58" y="206"/>
                      <a:pt x="58" y="206"/>
                      <a:pt x="58" y="206"/>
                    </a:cubicBezTo>
                    <a:lnTo>
                      <a:pt x="0" y="206"/>
                    </a:lnTo>
                    <a:close/>
                    <a:moveTo>
                      <a:pt x="58" y="97"/>
                    </a:moveTo>
                    <a:lnTo>
                      <a:pt x="58" y="97"/>
                    </a:lnTo>
                    <a:cubicBezTo>
                      <a:pt x="58" y="97"/>
                      <a:pt x="58" y="97"/>
                      <a:pt x="63" y="97"/>
                    </a:cubicBezTo>
                    <a:cubicBezTo>
                      <a:pt x="80" y="97"/>
                      <a:pt x="92" y="91"/>
                      <a:pt x="92" y="74"/>
                    </a:cubicBezTo>
                    <a:cubicBezTo>
                      <a:pt x="92" y="57"/>
                      <a:pt x="86" y="51"/>
                      <a:pt x="63" y="51"/>
                    </a:cubicBezTo>
                    <a:cubicBezTo>
                      <a:pt x="58" y="51"/>
                      <a:pt x="58" y="51"/>
                      <a:pt x="58" y="51"/>
                    </a:cubicBezTo>
                    <a:lnTo>
                      <a:pt x="58" y="97"/>
                    </a:lnTo>
                    <a:close/>
                  </a:path>
                </a:pathLst>
              </a:custGeom>
              <a:solidFill>
                <a:srgbClr val="E66A5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70" name="Freeform 177"/>
              <p:cNvSpPr>
                <a:spLocks noChangeArrowheads="1"/>
              </p:cNvSpPr>
              <p:nvPr/>
            </p:nvSpPr>
            <p:spPr bwMode="auto">
              <a:xfrm>
                <a:off x="15240647" y="9780489"/>
                <a:ext cx="103414" cy="167649"/>
              </a:xfrm>
              <a:custGeom>
                <a:avLst/>
                <a:gdLst>
                  <a:gd name="T0" fmla="*/ 0 w 127"/>
                  <a:gd name="T1" fmla="*/ 0 h 207"/>
                  <a:gd name="T2" fmla="*/ 126 w 127"/>
                  <a:gd name="T3" fmla="*/ 0 h 207"/>
                  <a:gd name="T4" fmla="*/ 126 w 127"/>
                  <a:gd name="T5" fmla="*/ 51 h 207"/>
                  <a:gd name="T6" fmla="*/ 57 w 127"/>
                  <a:gd name="T7" fmla="*/ 51 h 207"/>
                  <a:gd name="T8" fmla="*/ 57 w 127"/>
                  <a:gd name="T9" fmla="*/ 80 h 207"/>
                  <a:gd name="T10" fmla="*/ 120 w 127"/>
                  <a:gd name="T11" fmla="*/ 80 h 207"/>
                  <a:gd name="T12" fmla="*/ 120 w 127"/>
                  <a:gd name="T13" fmla="*/ 126 h 207"/>
                  <a:gd name="T14" fmla="*/ 57 w 127"/>
                  <a:gd name="T15" fmla="*/ 126 h 207"/>
                  <a:gd name="T16" fmla="*/ 57 w 127"/>
                  <a:gd name="T17" fmla="*/ 160 h 207"/>
                  <a:gd name="T18" fmla="*/ 126 w 127"/>
                  <a:gd name="T19" fmla="*/ 160 h 207"/>
                  <a:gd name="T20" fmla="*/ 126 w 127"/>
                  <a:gd name="T21" fmla="*/ 206 h 207"/>
                  <a:gd name="T22" fmla="*/ 0 w 127"/>
                  <a:gd name="T23" fmla="*/ 206 h 207"/>
                  <a:gd name="T24" fmla="*/ 0 w 127"/>
                  <a:gd name="T25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207">
                    <a:moveTo>
                      <a:pt x="0" y="0"/>
                    </a:moveTo>
                    <a:lnTo>
                      <a:pt x="126" y="0"/>
                    </a:lnTo>
                    <a:lnTo>
                      <a:pt x="126" y="51"/>
                    </a:lnTo>
                    <a:lnTo>
                      <a:pt x="57" y="51"/>
                    </a:lnTo>
                    <a:lnTo>
                      <a:pt x="57" y="80"/>
                    </a:lnTo>
                    <a:lnTo>
                      <a:pt x="120" y="80"/>
                    </a:lnTo>
                    <a:lnTo>
                      <a:pt x="120" y="126"/>
                    </a:lnTo>
                    <a:lnTo>
                      <a:pt x="57" y="126"/>
                    </a:lnTo>
                    <a:lnTo>
                      <a:pt x="57" y="160"/>
                    </a:lnTo>
                    <a:lnTo>
                      <a:pt x="126" y="160"/>
                    </a:lnTo>
                    <a:lnTo>
                      <a:pt x="126" y="206"/>
                    </a:lnTo>
                    <a:lnTo>
                      <a:pt x="0" y="20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E66A5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71" name="Freeform 178"/>
              <p:cNvSpPr>
                <a:spLocks noChangeArrowheads="1"/>
              </p:cNvSpPr>
              <p:nvPr/>
            </p:nvSpPr>
            <p:spPr bwMode="auto">
              <a:xfrm>
                <a:off x="15386853" y="9780489"/>
                <a:ext cx="131945" cy="167649"/>
              </a:xfrm>
              <a:custGeom>
                <a:avLst/>
                <a:gdLst>
                  <a:gd name="T0" fmla="*/ 57 w 161"/>
                  <a:gd name="T1" fmla="*/ 131 h 207"/>
                  <a:gd name="T2" fmla="*/ 57 w 161"/>
                  <a:gd name="T3" fmla="*/ 131 h 207"/>
                  <a:gd name="T4" fmla="*/ 57 w 161"/>
                  <a:gd name="T5" fmla="*/ 206 h 207"/>
                  <a:gd name="T6" fmla="*/ 0 w 161"/>
                  <a:gd name="T7" fmla="*/ 206 h 207"/>
                  <a:gd name="T8" fmla="*/ 0 w 161"/>
                  <a:gd name="T9" fmla="*/ 0 h 207"/>
                  <a:gd name="T10" fmla="*/ 57 w 161"/>
                  <a:gd name="T11" fmla="*/ 0 h 207"/>
                  <a:gd name="T12" fmla="*/ 149 w 161"/>
                  <a:gd name="T13" fmla="*/ 57 h 207"/>
                  <a:gd name="T14" fmla="*/ 109 w 161"/>
                  <a:gd name="T15" fmla="*/ 114 h 207"/>
                  <a:gd name="T16" fmla="*/ 126 w 161"/>
                  <a:gd name="T17" fmla="*/ 131 h 207"/>
                  <a:gd name="T18" fmla="*/ 160 w 161"/>
                  <a:gd name="T19" fmla="*/ 206 h 207"/>
                  <a:gd name="T20" fmla="*/ 97 w 161"/>
                  <a:gd name="T21" fmla="*/ 206 h 207"/>
                  <a:gd name="T22" fmla="*/ 63 w 161"/>
                  <a:gd name="T23" fmla="*/ 131 h 207"/>
                  <a:gd name="T24" fmla="*/ 57 w 161"/>
                  <a:gd name="T25" fmla="*/ 131 h 207"/>
                  <a:gd name="T26" fmla="*/ 63 w 161"/>
                  <a:gd name="T27" fmla="*/ 45 h 207"/>
                  <a:gd name="T28" fmla="*/ 63 w 161"/>
                  <a:gd name="T29" fmla="*/ 45 h 207"/>
                  <a:gd name="T30" fmla="*/ 57 w 161"/>
                  <a:gd name="T31" fmla="*/ 45 h 207"/>
                  <a:gd name="T32" fmla="*/ 57 w 161"/>
                  <a:gd name="T33" fmla="*/ 91 h 207"/>
                  <a:gd name="T34" fmla="*/ 63 w 161"/>
                  <a:gd name="T35" fmla="*/ 91 h 207"/>
                  <a:gd name="T36" fmla="*/ 91 w 161"/>
                  <a:gd name="T37" fmla="*/ 68 h 207"/>
                  <a:gd name="T38" fmla="*/ 63 w 161"/>
                  <a:gd name="T39" fmla="*/ 4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1" h="207">
                    <a:moveTo>
                      <a:pt x="57" y="131"/>
                    </a:moveTo>
                    <a:lnTo>
                      <a:pt x="57" y="131"/>
                    </a:lnTo>
                    <a:cubicBezTo>
                      <a:pt x="57" y="206"/>
                      <a:pt x="57" y="206"/>
                      <a:pt x="57" y="206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8" y="0"/>
                      <a:pt x="57" y="0"/>
                    </a:cubicBezTo>
                    <a:cubicBezTo>
                      <a:pt x="109" y="0"/>
                      <a:pt x="149" y="11"/>
                      <a:pt x="149" y="57"/>
                    </a:cubicBezTo>
                    <a:cubicBezTo>
                      <a:pt x="149" y="86"/>
                      <a:pt x="132" y="108"/>
                      <a:pt x="109" y="114"/>
                    </a:cubicBezTo>
                    <a:cubicBezTo>
                      <a:pt x="114" y="120"/>
                      <a:pt x="120" y="120"/>
                      <a:pt x="126" y="131"/>
                    </a:cubicBezTo>
                    <a:cubicBezTo>
                      <a:pt x="137" y="154"/>
                      <a:pt x="160" y="206"/>
                      <a:pt x="160" y="206"/>
                    </a:cubicBezTo>
                    <a:cubicBezTo>
                      <a:pt x="97" y="206"/>
                      <a:pt x="97" y="206"/>
                      <a:pt x="97" y="206"/>
                    </a:cubicBezTo>
                    <a:cubicBezTo>
                      <a:pt x="63" y="131"/>
                      <a:pt x="63" y="131"/>
                      <a:pt x="63" y="131"/>
                    </a:cubicBezTo>
                    <a:lnTo>
                      <a:pt x="57" y="131"/>
                    </a:lnTo>
                    <a:close/>
                    <a:moveTo>
                      <a:pt x="63" y="45"/>
                    </a:moveTo>
                    <a:lnTo>
                      <a:pt x="63" y="45"/>
                    </a:ln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63" y="91"/>
                    </a:cubicBezTo>
                    <a:cubicBezTo>
                      <a:pt x="74" y="91"/>
                      <a:pt x="91" y="86"/>
                      <a:pt x="91" y="68"/>
                    </a:cubicBezTo>
                    <a:cubicBezTo>
                      <a:pt x="91" y="51"/>
                      <a:pt x="86" y="45"/>
                      <a:pt x="63" y="45"/>
                    </a:cubicBezTo>
                    <a:close/>
                  </a:path>
                </a:pathLst>
              </a:custGeom>
              <a:solidFill>
                <a:srgbClr val="E66A5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72" name="Freeform 179"/>
              <p:cNvSpPr>
                <a:spLocks noChangeArrowheads="1"/>
              </p:cNvSpPr>
              <p:nvPr/>
            </p:nvSpPr>
            <p:spPr bwMode="auto">
              <a:xfrm>
                <a:off x="15547328" y="9780489"/>
                <a:ext cx="156906" cy="167649"/>
              </a:xfrm>
              <a:custGeom>
                <a:avLst/>
                <a:gdLst>
                  <a:gd name="T0" fmla="*/ 86 w 196"/>
                  <a:gd name="T1" fmla="*/ 171 h 207"/>
                  <a:gd name="T2" fmla="*/ 63 w 196"/>
                  <a:gd name="T3" fmla="*/ 120 h 207"/>
                  <a:gd name="T4" fmla="*/ 52 w 196"/>
                  <a:gd name="T5" fmla="*/ 91 h 207"/>
                  <a:gd name="T6" fmla="*/ 52 w 196"/>
                  <a:gd name="T7" fmla="*/ 91 h 207"/>
                  <a:gd name="T8" fmla="*/ 52 w 196"/>
                  <a:gd name="T9" fmla="*/ 120 h 207"/>
                  <a:gd name="T10" fmla="*/ 57 w 196"/>
                  <a:gd name="T11" fmla="*/ 206 h 207"/>
                  <a:gd name="T12" fmla="*/ 0 w 196"/>
                  <a:gd name="T13" fmla="*/ 206 h 207"/>
                  <a:gd name="T14" fmla="*/ 0 w 196"/>
                  <a:gd name="T15" fmla="*/ 0 h 207"/>
                  <a:gd name="T16" fmla="*/ 57 w 196"/>
                  <a:gd name="T17" fmla="*/ 0 h 207"/>
                  <a:gd name="T18" fmla="*/ 86 w 196"/>
                  <a:gd name="T19" fmla="*/ 80 h 207"/>
                  <a:gd name="T20" fmla="*/ 97 w 196"/>
                  <a:gd name="T21" fmla="*/ 103 h 207"/>
                  <a:gd name="T22" fmla="*/ 97 w 196"/>
                  <a:gd name="T23" fmla="*/ 103 h 207"/>
                  <a:gd name="T24" fmla="*/ 103 w 196"/>
                  <a:gd name="T25" fmla="*/ 80 h 207"/>
                  <a:gd name="T26" fmla="*/ 138 w 196"/>
                  <a:gd name="T27" fmla="*/ 0 h 207"/>
                  <a:gd name="T28" fmla="*/ 195 w 196"/>
                  <a:gd name="T29" fmla="*/ 0 h 207"/>
                  <a:gd name="T30" fmla="*/ 195 w 196"/>
                  <a:gd name="T31" fmla="*/ 206 h 207"/>
                  <a:gd name="T32" fmla="*/ 138 w 196"/>
                  <a:gd name="T33" fmla="*/ 206 h 207"/>
                  <a:gd name="T34" fmla="*/ 138 w 196"/>
                  <a:gd name="T35" fmla="*/ 120 h 207"/>
                  <a:gd name="T36" fmla="*/ 138 w 196"/>
                  <a:gd name="T37" fmla="*/ 91 h 207"/>
                  <a:gd name="T38" fmla="*/ 138 w 196"/>
                  <a:gd name="T39" fmla="*/ 91 h 207"/>
                  <a:gd name="T40" fmla="*/ 126 w 196"/>
                  <a:gd name="T41" fmla="*/ 120 h 207"/>
                  <a:gd name="T42" fmla="*/ 103 w 196"/>
                  <a:gd name="T43" fmla="*/ 171 h 207"/>
                  <a:gd name="T44" fmla="*/ 86 w 196"/>
                  <a:gd name="T45" fmla="*/ 17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6" h="207">
                    <a:moveTo>
                      <a:pt x="86" y="171"/>
                    </a:moveTo>
                    <a:lnTo>
                      <a:pt x="63" y="120"/>
                    </a:lnTo>
                    <a:lnTo>
                      <a:pt x="52" y="91"/>
                    </a:lnTo>
                    <a:lnTo>
                      <a:pt x="52" y="91"/>
                    </a:lnTo>
                    <a:lnTo>
                      <a:pt x="52" y="120"/>
                    </a:lnTo>
                    <a:lnTo>
                      <a:pt x="57" y="206"/>
                    </a:lnTo>
                    <a:lnTo>
                      <a:pt x="0" y="206"/>
                    </a:lnTo>
                    <a:lnTo>
                      <a:pt x="0" y="0"/>
                    </a:lnTo>
                    <a:lnTo>
                      <a:pt x="57" y="0"/>
                    </a:lnTo>
                    <a:lnTo>
                      <a:pt x="86" y="80"/>
                    </a:lnTo>
                    <a:lnTo>
                      <a:pt x="97" y="103"/>
                    </a:lnTo>
                    <a:lnTo>
                      <a:pt x="97" y="103"/>
                    </a:lnTo>
                    <a:lnTo>
                      <a:pt x="103" y="80"/>
                    </a:lnTo>
                    <a:lnTo>
                      <a:pt x="138" y="0"/>
                    </a:lnTo>
                    <a:lnTo>
                      <a:pt x="195" y="0"/>
                    </a:lnTo>
                    <a:lnTo>
                      <a:pt x="195" y="206"/>
                    </a:lnTo>
                    <a:lnTo>
                      <a:pt x="138" y="206"/>
                    </a:lnTo>
                    <a:lnTo>
                      <a:pt x="138" y="120"/>
                    </a:lnTo>
                    <a:lnTo>
                      <a:pt x="138" y="91"/>
                    </a:lnTo>
                    <a:lnTo>
                      <a:pt x="138" y="91"/>
                    </a:lnTo>
                    <a:lnTo>
                      <a:pt x="126" y="120"/>
                    </a:lnTo>
                    <a:lnTo>
                      <a:pt x="103" y="171"/>
                    </a:lnTo>
                    <a:lnTo>
                      <a:pt x="86" y="171"/>
                    </a:lnTo>
                  </a:path>
                </a:pathLst>
              </a:custGeom>
              <a:solidFill>
                <a:srgbClr val="E66A5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73" name="Freeform 180"/>
              <p:cNvSpPr>
                <a:spLocks noChangeArrowheads="1"/>
              </p:cNvSpPr>
              <p:nvPr/>
            </p:nvSpPr>
            <p:spPr bwMode="auto">
              <a:xfrm>
                <a:off x="15739895" y="9780489"/>
                <a:ext cx="149774" cy="167649"/>
              </a:xfrm>
              <a:custGeom>
                <a:avLst/>
                <a:gdLst>
                  <a:gd name="T0" fmla="*/ 114 w 184"/>
                  <a:gd name="T1" fmla="*/ 171 h 207"/>
                  <a:gd name="T2" fmla="*/ 63 w 184"/>
                  <a:gd name="T3" fmla="*/ 171 h 207"/>
                  <a:gd name="T4" fmla="*/ 57 w 184"/>
                  <a:gd name="T5" fmla="*/ 206 h 207"/>
                  <a:gd name="T6" fmla="*/ 0 w 184"/>
                  <a:gd name="T7" fmla="*/ 206 h 207"/>
                  <a:gd name="T8" fmla="*/ 46 w 184"/>
                  <a:gd name="T9" fmla="*/ 11 h 207"/>
                  <a:gd name="T10" fmla="*/ 46 w 184"/>
                  <a:gd name="T11" fmla="*/ 0 h 207"/>
                  <a:gd name="T12" fmla="*/ 131 w 184"/>
                  <a:gd name="T13" fmla="*/ 0 h 207"/>
                  <a:gd name="T14" fmla="*/ 183 w 184"/>
                  <a:gd name="T15" fmla="*/ 206 h 207"/>
                  <a:gd name="T16" fmla="*/ 120 w 184"/>
                  <a:gd name="T17" fmla="*/ 206 h 207"/>
                  <a:gd name="T18" fmla="*/ 114 w 184"/>
                  <a:gd name="T19" fmla="*/ 171 h 207"/>
                  <a:gd name="T20" fmla="*/ 74 w 184"/>
                  <a:gd name="T21" fmla="*/ 126 h 207"/>
                  <a:gd name="T22" fmla="*/ 108 w 184"/>
                  <a:gd name="T23" fmla="*/ 126 h 207"/>
                  <a:gd name="T24" fmla="*/ 97 w 184"/>
                  <a:gd name="T25" fmla="*/ 63 h 207"/>
                  <a:gd name="T26" fmla="*/ 91 w 184"/>
                  <a:gd name="T27" fmla="*/ 40 h 207"/>
                  <a:gd name="T28" fmla="*/ 86 w 184"/>
                  <a:gd name="T29" fmla="*/ 63 h 207"/>
                  <a:gd name="T30" fmla="*/ 74 w 184"/>
                  <a:gd name="T31" fmla="*/ 1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4" h="207">
                    <a:moveTo>
                      <a:pt x="114" y="171"/>
                    </a:moveTo>
                    <a:lnTo>
                      <a:pt x="63" y="171"/>
                    </a:lnTo>
                    <a:lnTo>
                      <a:pt x="57" y="206"/>
                    </a:lnTo>
                    <a:lnTo>
                      <a:pt x="0" y="206"/>
                    </a:lnTo>
                    <a:lnTo>
                      <a:pt x="46" y="11"/>
                    </a:lnTo>
                    <a:lnTo>
                      <a:pt x="46" y="0"/>
                    </a:lnTo>
                    <a:lnTo>
                      <a:pt x="131" y="0"/>
                    </a:lnTo>
                    <a:lnTo>
                      <a:pt x="183" y="206"/>
                    </a:lnTo>
                    <a:lnTo>
                      <a:pt x="120" y="206"/>
                    </a:lnTo>
                    <a:lnTo>
                      <a:pt x="114" y="171"/>
                    </a:lnTo>
                    <a:close/>
                    <a:moveTo>
                      <a:pt x="74" y="126"/>
                    </a:moveTo>
                    <a:lnTo>
                      <a:pt x="108" y="126"/>
                    </a:lnTo>
                    <a:lnTo>
                      <a:pt x="97" y="63"/>
                    </a:lnTo>
                    <a:lnTo>
                      <a:pt x="91" y="40"/>
                    </a:lnTo>
                    <a:lnTo>
                      <a:pt x="86" y="63"/>
                    </a:lnTo>
                    <a:lnTo>
                      <a:pt x="74" y="126"/>
                    </a:lnTo>
                    <a:close/>
                  </a:path>
                </a:pathLst>
              </a:custGeom>
              <a:solidFill>
                <a:srgbClr val="E66A5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74" name="Freeform 181"/>
              <p:cNvSpPr>
                <a:spLocks noChangeArrowheads="1"/>
              </p:cNvSpPr>
              <p:nvPr/>
            </p:nvSpPr>
            <p:spPr bwMode="auto">
              <a:xfrm>
                <a:off x="15918198" y="9780489"/>
                <a:ext cx="131944" cy="167649"/>
              </a:xfrm>
              <a:custGeom>
                <a:avLst/>
                <a:gdLst>
                  <a:gd name="T0" fmla="*/ 57 w 161"/>
                  <a:gd name="T1" fmla="*/ 131 h 207"/>
                  <a:gd name="T2" fmla="*/ 57 w 161"/>
                  <a:gd name="T3" fmla="*/ 131 h 207"/>
                  <a:gd name="T4" fmla="*/ 57 w 161"/>
                  <a:gd name="T5" fmla="*/ 206 h 207"/>
                  <a:gd name="T6" fmla="*/ 0 w 161"/>
                  <a:gd name="T7" fmla="*/ 206 h 207"/>
                  <a:gd name="T8" fmla="*/ 0 w 161"/>
                  <a:gd name="T9" fmla="*/ 0 h 207"/>
                  <a:gd name="T10" fmla="*/ 63 w 161"/>
                  <a:gd name="T11" fmla="*/ 0 h 207"/>
                  <a:gd name="T12" fmla="*/ 154 w 161"/>
                  <a:gd name="T13" fmla="*/ 57 h 207"/>
                  <a:gd name="T14" fmla="*/ 114 w 161"/>
                  <a:gd name="T15" fmla="*/ 114 h 207"/>
                  <a:gd name="T16" fmla="*/ 132 w 161"/>
                  <a:gd name="T17" fmla="*/ 131 h 207"/>
                  <a:gd name="T18" fmla="*/ 160 w 161"/>
                  <a:gd name="T19" fmla="*/ 206 h 207"/>
                  <a:gd name="T20" fmla="*/ 103 w 161"/>
                  <a:gd name="T21" fmla="*/ 206 h 207"/>
                  <a:gd name="T22" fmla="*/ 69 w 161"/>
                  <a:gd name="T23" fmla="*/ 131 h 207"/>
                  <a:gd name="T24" fmla="*/ 57 w 161"/>
                  <a:gd name="T25" fmla="*/ 131 h 207"/>
                  <a:gd name="T26" fmla="*/ 69 w 161"/>
                  <a:gd name="T27" fmla="*/ 45 h 207"/>
                  <a:gd name="T28" fmla="*/ 69 w 161"/>
                  <a:gd name="T29" fmla="*/ 45 h 207"/>
                  <a:gd name="T30" fmla="*/ 57 w 161"/>
                  <a:gd name="T31" fmla="*/ 45 h 207"/>
                  <a:gd name="T32" fmla="*/ 57 w 161"/>
                  <a:gd name="T33" fmla="*/ 91 h 207"/>
                  <a:gd name="T34" fmla="*/ 69 w 161"/>
                  <a:gd name="T35" fmla="*/ 91 h 207"/>
                  <a:gd name="T36" fmla="*/ 97 w 161"/>
                  <a:gd name="T37" fmla="*/ 68 h 207"/>
                  <a:gd name="T38" fmla="*/ 69 w 161"/>
                  <a:gd name="T39" fmla="*/ 4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1" h="207">
                    <a:moveTo>
                      <a:pt x="57" y="131"/>
                    </a:moveTo>
                    <a:lnTo>
                      <a:pt x="57" y="131"/>
                    </a:lnTo>
                    <a:cubicBezTo>
                      <a:pt x="57" y="206"/>
                      <a:pt x="57" y="206"/>
                      <a:pt x="57" y="206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8" y="0"/>
                      <a:pt x="63" y="0"/>
                    </a:cubicBezTo>
                    <a:cubicBezTo>
                      <a:pt x="114" y="0"/>
                      <a:pt x="154" y="11"/>
                      <a:pt x="154" y="57"/>
                    </a:cubicBezTo>
                    <a:cubicBezTo>
                      <a:pt x="154" y="86"/>
                      <a:pt x="137" y="108"/>
                      <a:pt x="114" y="114"/>
                    </a:cubicBezTo>
                    <a:cubicBezTo>
                      <a:pt x="120" y="120"/>
                      <a:pt x="126" y="120"/>
                      <a:pt x="132" y="131"/>
                    </a:cubicBezTo>
                    <a:cubicBezTo>
                      <a:pt x="143" y="154"/>
                      <a:pt x="160" y="206"/>
                      <a:pt x="160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69" y="131"/>
                      <a:pt x="69" y="131"/>
                      <a:pt x="69" y="131"/>
                    </a:cubicBezTo>
                    <a:lnTo>
                      <a:pt x="57" y="131"/>
                    </a:lnTo>
                    <a:close/>
                    <a:moveTo>
                      <a:pt x="69" y="45"/>
                    </a:moveTo>
                    <a:lnTo>
                      <a:pt x="69" y="45"/>
                    </a:lnTo>
                    <a:cubicBezTo>
                      <a:pt x="63" y="45"/>
                      <a:pt x="57" y="45"/>
                      <a:pt x="57" y="45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91"/>
                      <a:pt x="63" y="91"/>
                      <a:pt x="69" y="91"/>
                    </a:cubicBezTo>
                    <a:cubicBezTo>
                      <a:pt x="80" y="91"/>
                      <a:pt x="97" y="86"/>
                      <a:pt x="97" y="68"/>
                    </a:cubicBezTo>
                    <a:cubicBezTo>
                      <a:pt x="97" y="51"/>
                      <a:pt x="86" y="45"/>
                      <a:pt x="69" y="45"/>
                    </a:cubicBezTo>
                    <a:close/>
                  </a:path>
                </a:pathLst>
              </a:custGeom>
              <a:solidFill>
                <a:srgbClr val="E66A5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75" name="Freeform 182"/>
              <p:cNvSpPr>
                <a:spLocks noChangeArrowheads="1"/>
              </p:cNvSpPr>
              <p:nvPr/>
            </p:nvSpPr>
            <p:spPr bwMode="auto">
              <a:xfrm>
                <a:off x="16085803" y="9780489"/>
                <a:ext cx="135510" cy="167649"/>
              </a:xfrm>
              <a:custGeom>
                <a:avLst/>
                <a:gdLst>
                  <a:gd name="T0" fmla="*/ 57 w 167"/>
                  <a:gd name="T1" fmla="*/ 206 h 207"/>
                  <a:gd name="T2" fmla="*/ 0 w 167"/>
                  <a:gd name="T3" fmla="*/ 206 h 207"/>
                  <a:gd name="T4" fmla="*/ 0 w 167"/>
                  <a:gd name="T5" fmla="*/ 0 h 207"/>
                  <a:gd name="T6" fmla="*/ 57 w 167"/>
                  <a:gd name="T7" fmla="*/ 0 h 207"/>
                  <a:gd name="T8" fmla="*/ 57 w 167"/>
                  <a:gd name="T9" fmla="*/ 206 h 207"/>
                  <a:gd name="T10" fmla="*/ 103 w 167"/>
                  <a:gd name="T11" fmla="*/ 206 h 207"/>
                  <a:gd name="T12" fmla="*/ 57 w 167"/>
                  <a:gd name="T13" fmla="*/ 103 h 207"/>
                  <a:gd name="T14" fmla="*/ 103 w 167"/>
                  <a:gd name="T15" fmla="*/ 0 h 207"/>
                  <a:gd name="T16" fmla="*/ 166 w 167"/>
                  <a:gd name="T17" fmla="*/ 0 h 207"/>
                  <a:gd name="T18" fmla="*/ 114 w 167"/>
                  <a:gd name="T19" fmla="*/ 97 h 207"/>
                  <a:gd name="T20" fmla="*/ 166 w 167"/>
                  <a:gd name="T21" fmla="*/ 206 h 207"/>
                  <a:gd name="T22" fmla="*/ 103 w 167"/>
                  <a:gd name="T23" fmla="*/ 20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207">
                    <a:moveTo>
                      <a:pt x="57" y="206"/>
                    </a:moveTo>
                    <a:lnTo>
                      <a:pt x="0" y="206"/>
                    </a:lnTo>
                    <a:lnTo>
                      <a:pt x="0" y="0"/>
                    </a:lnTo>
                    <a:lnTo>
                      <a:pt x="57" y="0"/>
                    </a:lnTo>
                    <a:lnTo>
                      <a:pt x="57" y="206"/>
                    </a:lnTo>
                    <a:close/>
                    <a:moveTo>
                      <a:pt x="103" y="206"/>
                    </a:moveTo>
                    <a:lnTo>
                      <a:pt x="57" y="103"/>
                    </a:lnTo>
                    <a:lnTo>
                      <a:pt x="103" y="0"/>
                    </a:lnTo>
                    <a:lnTo>
                      <a:pt x="166" y="0"/>
                    </a:lnTo>
                    <a:lnTo>
                      <a:pt x="114" y="97"/>
                    </a:lnTo>
                    <a:lnTo>
                      <a:pt x="166" y="206"/>
                    </a:lnTo>
                    <a:lnTo>
                      <a:pt x="103" y="206"/>
                    </a:lnTo>
                    <a:close/>
                  </a:path>
                </a:pathLst>
              </a:custGeom>
              <a:solidFill>
                <a:srgbClr val="E66A5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76" name="Freeform 183"/>
              <p:cNvSpPr>
                <a:spLocks noChangeArrowheads="1"/>
              </p:cNvSpPr>
              <p:nvPr/>
            </p:nvSpPr>
            <p:spPr bwMode="auto">
              <a:xfrm>
                <a:off x="16256972" y="9780489"/>
                <a:ext cx="96285" cy="167649"/>
              </a:xfrm>
              <a:custGeom>
                <a:avLst/>
                <a:gdLst>
                  <a:gd name="T0" fmla="*/ 0 w 121"/>
                  <a:gd name="T1" fmla="*/ 0 h 207"/>
                  <a:gd name="T2" fmla="*/ 120 w 121"/>
                  <a:gd name="T3" fmla="*/ 0 h 207"/>
                  <a:gd name="T4" fmla="*/ 120 w 121"/>
                  <a:gd name="T5" fmla="*/ 51 h 207"/>
                  <a:gd name="T6" fmla="*/ 57 w 121"/>
                  <a:gd name="T7" fmla="*/ 51 h 207"/>
                  <a:gd name="T8" fmla="*/ 57 w 121"/>
                  <a:gd name="T9" fmla="*/ 80 h 207"/>
                  <a:gd name="T10" fmla="*/ 114 w 121"/>
                  <a:gd name="T11" fmla="*/ 80 h 207"/>
                  <a:gd name="T12" fmla="*/ 114 w 121"/>
                  <a:gd name="T13" fmla="*/ 126 h 207"/>
                  <a:gd name="T14" fmla="*/ 57 w 121"/>
                  <a:gd name="T15" fmla="*/ 126 h 207"/>
                  <a:gd name="T16" fmla="*/ 57 w 121"/>
                  <a:gd name="T17" fmla="*/ 160 h 207"/>
                  <a:gd name="T18" fmla="*/ 120 w 121"/>
                  <a:gd name="T19" fmla="*/ 160 h 207"/>
                  <a:gd name="T20" fmla="*/ 120 w 121"/>
                  <a:gd name="T21" fmla="*/ 206 h 207"/>
                  <a:gd name="T22" fmla="*/ 0 w 121"/>
                  <a:gd name="T23" fmla="*/ 206 h 207"/>
                  <a:gd name="T24" fmla="*/ 0 w 121"/>
                  <a:gd name="T25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1" h="207">
                    <a:moveTo>
                      <a:pt x="0" y="0"/>
                    </a:moveTo>
                    <a:lnTo>
                      <a:pt x="120" y="0"/>
                    </a:lnTo>
                    <a:lnTo>
                      <a:pt x="120" y="51"/>
                    </a:lnTo>
                    <a:lnTo>
                      <a:pt x="57" y="51"/>
                    </a:lnTo>
                    <a:lnTo>
                      <a:pt x="57" y="80"/>
                    </a:lnTo>
                    <a:lnTo>
                      <a:pt x="114" y="80"/>
                    </a:lnTo>
                    <a:lnTo>
                      <a:pt x="114" y="126"/>
                    </a:lnTo>
                    <a:lnTo>
                      <a:pt x="57" y="126"/>
                    </a:lnTo>
                    <a:lnTo>
                      <a:pt x="57" y="160"/>
                    </a:lnTo>
                    <a:lnTo>
                      <a:pt x="120" y="160"/>
                    </a:lnTo>
                    <a:lnTo>
                      <a:pt x="120" y="206"/>
                    </a:lnTo>
                    <a:lnTo>
                      <a:pt x="0" y="20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E66A5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77" name="Freeform 184"/>
              <p:cNvSpPr>
                <a:spLocks noChangeArrowheads="1"/>
              </p:cNvSpPr>
              <p:nvPr/>
            </p:nvSpPr>
            <p:spPr bwMode="auto">
              <a:xfrm>
                <a:off x="16385350" y="9780489"/>
                <a:ext cx="121246" cy="167649"/>
              </a:xfrm>
              <a:custGeom>
                <a:avLst/>
                <a:gdLst>
                  <a:gd name="T0" fmla="*/ 45 w 150"/>
                  <a:gd name="T1" fmla="*/ 51 h 207"/>
                  <a:gd name="T2" fmla="*/ 0 w 150"/>
                  <a:gd name="T3" fmla="*/ 51 h 207"/>
                  <a:gd name="T4" fmla="*/ 0 w 150"/>
                  <a:gd name="T5" fmla="*/ 0 h 207"/>
                  <a:gd name="T6" fmla="*/ 149 w 150"/>
                  <a:gd name="T7" fmla="*/ 0 h 207"/>
                  <a:gd name="T8" fmla="*/ 149 w 150"/>
                  <a:gd name="T9" fmla="*/ 51 h 207"/>
                  <a:gd name="T10" fmla="*/ 103 w 150"/>
                  <a:gd name="T11" fmla="*/ 51 h 207"/>
                  <a:gd name="T12" fmla="*/ 103 w 150"/>
                  <a:gd name="T13" fmla="*/ 206 h 207"/>
                  <a:gd name="T14" fmla="*/ 45 w 150"/>
                  <a:gd name="T15" fmla="*/ 206 h 207"/>
                  <a:gd name="T16" fmla="*/ 45 w 150"/>
                  <a:gd name="T17" fmla="*/ 5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207">
                    <a:moveTo>
                      <a:pt x="45" y="51"/>
                    </a:moveTo>
                    <a:lnTo>
                      <a:pt x="0" y="51"/>
                    </a:lnTo>
                    <a:lnTo>
                      <a:pt x="0" y="0"/>
                    </a:lnTo>
                    <a:lnTo>
                      <a:pt x="149" y="0"/>
                    </a:lnTo>
                    <a:lnTo>
                      <a:pt x="149" y="51"/>
                    </a:lnTo>
                    <a:lnTo>
                      <a:pt x="103" y="51"/>
                    </a:lnTo>
                    <a:lnTo>
                      <a:pt x="103" y="206"/>
                    </a:lnTo>
                    <a:lnTo>
                      <a:pt x="45" y="206"/>
                    </a:lnTo>
                    <a:lnTo>
                      <a:pt x="45" y="51"/>
                    </a:lnTo>
                  </a:path>
                </a:pathLst>
              </a:custGeom>
              <a:solidFill>
                <a:srgbClr val="E66A5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78" name="Freeform 195"/>
              <p:cNvSpPr>
                <a:spLocks noChangeArrowheads="1"/>
              </p:cNvSpPr>
              <p:nvPr/>
            </p:nvSpPr>
            <p:spPr bwMode="auto">
              <a:xfrm>
                <a:off x="16353256" y="11399901"/>
                <a:ext cx="609795" cy="3569"/>
              </a:xfrm>
              <a:custGeom>
                <a:avLst/>
                <a:gdLst>
                  <a:gd name="T0" fmla="*/ 755 w 756"/>
                  <a:gd name="T1" fmla="*/ 0 h 1"/>
                  <a:gd name="T2" fmla="*/ 0 w 756"/>
                  <a:gd name="T3" fmla="*/ 0 h 1"/>
                  <a:gd name="T4" fmla="*/ 0 w 756"/>
                  <a:gd name="T5" fmla="*/ 0 h 1"/>
                  <a:gd name="T6" fmla="*/ 755 w 75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6" h="1">
                    <a:moveTo>
                      <a:pt x="75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55" y="0"/>
                    </a:lnTo>
                  </a:path>
                </a:pathLst>
              </a:custGeom>
              <a:solidFill>
                <a:srgbClr val="98979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79" name="Freeform 196"/>
              <p:cNvSpPr>
                <a:spLocks noChangeArrowheads="1"/>
              </p:cNvSpPr>
              <p:nvPr/>
            </p:nvSpPr>
            <p:spPr bwMode="auto">
              <a:xfrm>
                <a:off x="16353256" y="11399901"/>
                <a:ext cx="609795" cy="3569"/>
              </a:xfrm>
              <a:custGeom>
                <a:avLst/>
                <a:gdLst>
                  <a:gd name="T0" fmla="*/ 755 w 756"/>
                  <a:gd name="T1" fmla="*/ 0 h 1"/>
                  <a:gd name="T2" fmla="*/ 0 w 756"/>
                  <a:gd name="T3" fmla="*/ 0 h 1"/>
                  <a:gd name="T4" fmla="*/ 0 w 756"/>
                  <a:gd name="T5" fmla="*/ 0 h 1"/>
                  <a:gd name="T6" fmla="*/ 755 w 75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6" h="1">
                    <a:moveTo>
                      <a:pt x="75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55" y="0"/>
                    </a:lnTo>
                  </a:path>
                </a:pathLst>
              </a:custGeom>
              <a:solidFill>
                <a:srgbClr val="98979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80" name="Freeform 197"/>
              <p:cNvSpPr>
                <a:spLocks noChangeArrowheads="1"/>
              </p:cNvSpPr>
              <p:nvPr/>
            </p:nvSpPr>
            <p:spPr bwMode="auto">
              <a:xfrm>
                <a:off x="17366016" y="11399901"/>
                <a:ext cx="96282" cy="3569"/>
              </a:xfrm>
              <a:custGeom>
                <a:avLst/>
                <a:gdLst>
                  <a:gd name="T0" fmla="*/ 120 w 121"/>
                  <a:gd name="T1" fmla="*/ 0 h 1"/>
                  <a:gd name="T2" fmla="*/ 0 w 121"/>
                  <a:gd name="T3" fmla="*/ 0 h 1"/>
                  <a:gd name="T4" fmla="*/ 0 w 121"/>
                  <a:gd name="T5" fmla="*/ 0 h 1"/>
                  <a:gd name="T6" fmla="*/ 120 w 12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1">
                    <a:moveTo>
                      <a:pt x="12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20" y="0"/>
                    </a:lnTo>
                  </a:path>
                </a:pathLst>
              </a:custGeom>
              <a:solidFill>
                <a:srgbClr val="A8B98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81" name="Freeform 198"/>
              <p:cNvSpPr>
                <a:spLocks noChangeArrowheads="1"/>
              </p:cNvSpPr>
              <p:nvPr/>
            </p:nvSpPr>
            <p:spPr bwMode="auto">
              <a:xfrm>
                <a:off x="17366016" y="11399901"/>
                <a:ext cx="96282" cy="3569"/>
              </a:xfrm>
              <a:custGeom>
                <a:avLst/>
                <a:gdLst>
                  <a:gd name="T0" fmla="*/ 120 w 121"/>
                  <a:gd name="T1" fmla="*/ 0 h 1"/>
                  <a:gd name="T2" fmla="*/ 0 w 121"/>
                  <a:gd name="T3" fmla="*/ 0 h 1"/>
                  <a:gd name="T4" fmla="*/ 0 w 121"/>
                  <a:gd name="T5" fmla="*/ 0 h 1"/>
                  <a:gd name="T6" fmla="*/ 120 w 12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1">
                    <a:moveTo>
                      <a:pt x="12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20" y="0"/>
                    </a:lnTo>
                  </a:path>
                </a:pathLst>
              </a:custGeom>
              <a:solidFill>
                <a:srgbClr val="A8B98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82" name="Freeform 199"/>
              <p:cNvSpPr>
                <a:spLocks noChangeArrowheads="1"/>
              </p:cNvSpPr>
              <p:nvPr/>
            </p:nvSpPr>
            <p:spPr bwMode="auto">
              <a:xfrm>
                <a:off x="17366016" y="10843451"/>
                <a:ext cx="96282" cy="556450"/>
              </a:xfrm>
              <a:custGeom>
                <a:avLst/>
                <a:gdLst>
                  <a:gd name="T0" fmla="*/ 0 w 121"/>
                  <a:gd name="T1" fmla="*/ 0 h 688"/>
                  <a:gd name="T2" fmla="*/ 0 w 121"/>
                  <a:gd name="T3" fmla="*/ 687 h 688"/>
                  <a:gd name="T4" fmla="*/ 120 w 121"/>
                  <a:gd name="T5" fmla="*/ 687 h 688"/>
                  <a:gd name="T6" fmla="*/ 0 w 121"/>
                  <a:gd name="T7" fmla="*/ 0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688">
                    <a:moveTo>
                      <a:pt x="0" y="0"/>
                    </a:moveTo>
                    <a:lnTo>
                      <a:pt x="0" y="687"/>
                    </a:lnTo>
                    <a:lnTo>
                      <a:pt x="120" y="687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D0B07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83" name="Freeform 200"/>
              <p:cNvSpPr>
                <a:spLocks noChangeArrowheads="1"/>
              </p:cNvSpPr>
              <p:nvPr/>
            </p:nvSpPr>
            <p:spPr bwMode="auto">
              <a:xfrm>
                <a:off x="17366016" y="10843451"/>
                <a:ext cx="96282" cy="556450"/>
              </a:xfrm>
              <a:custGeom>
                <a:avLst/>
                <a:gdLst>
                  <a:gd name="T0" fmla="*/ 0 w 121"/>
                  <a:gd name="T1" fmla="*/ 0 h 688"/>
                  <a:gd name="T2" fmla="*/ 0 w 121"/>
                  <a:gd name="T3" fmla="*/ 687 h 688"/>
                  <a:gd name="T4" fmla="*/ 120 w 121"/>
                  <a:gd name="T5" fmla="*/ 687 h 688"/>
                  <a:gd name="T6" fmla="*/ 0 w 121"/>
                  <a:gd name="T7" fmla="*/ 0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688">
                    <a:moveTo>
                      <a:pt x="0" y="0"/>
                    </a:moveTo>
                    <a:lnTo>
                      <a:pt x="0" y="687"/>
                    </a:lnTo>
                    <a:lnTo>
                      <a:pt x="120" y="687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D0B07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84" name="Freeform 209"/>
              <p:cNvSpPr>
                <a:spLocks noChangeArrowheads="1"/>
              </p:cNvSpPr>
              <p:nvPr/>
            </p:nvSpPr>
            <p:spPr bwMode="auto">
              <a:xfrm>
                <a:off x="16588616" y="9709150"/>
                <a:ext cx="153339" cy="310329"/>
              </a:xfrm>
              <a:custGeom>
                <a:avLst/>
                <a:gdLst>
                  <a:gd name="T0" fmla="*/ 189 w 190"/>
                  <a:gd name="T1" fmla="*/ 0 h 384"/>
                  <a:gd name="T2" fmla="*/ 63 w 190"/>
                  <a:gd name="T3" fmla="*/ 0 h 384"/>
                  <a:gd name="T4" fmla="*/ 0 w 190"/>
                  <a:gd name="T5" fmla="*/ 383 h 384"/>
                  <a:gd name="T6" fmla="*/ 189 w 190"/>
                  <a:gd name="T7" fmla="*/ 383 h 384"/>
                  <a:gd name="T8" fmla="*/ 189 w 190"/>
                  <a:gd name="T9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384">
                    <a:moveTo>
                      <a:pt x="189" y="0"/>
                    </a:moveTo>
                    <a:lnTo>
                      <a:pt x="63" y="0"/>
                    </a:lnTo>
                    <a:lnTo>
                      <a:pt x="0" y="383"/>
                    </a:lnTo>
                    <a:lnTo>
                      <a:pt x="189" y="383"/>
                    </a:lnTo>
                    <a:lnTo>
                      <a:pt x="189" y="0"/>
                    </a:lnTo>
                  </a:path>
                </a:pathLst>
              </a:custGeom>
              <a:solidFill>
                <a:srgbClr val="F6F7F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985" name="Freeform 210"/>
              <p:cNvSpPr>
                <a:spLocks noChangeArrowheads="1"/>
              </p:cNvSpPr>
              <p:nvPr/>
            </p:nvSpPr>
            <p:spPr bwMode="auto">
              <a:xfrm>
                <a:off x="16588616" y="9709150"/>
                <a:ext cx="153339" cy="310329"/>
              </a:xfrm>
              <a:custGeom>
                <a:avLst/>
                <a:gdLst>
                  <a:gd name="T0" fmla="*/ 189 w 190"/>
                  <a:gd name="T1" fmla="*/ 0 h 384"/>
                  <a:gd name="T2" fmla="*/ 63 w 190"/>
                  <a:gd name="T3" fmla="*/ 0 h 384"/>
                  <a:gd name="T4" fmla="*/ 0 w 190"/>
                  <a:gd name="T5" fmla="*/ 383 h 384"/>
                  <a:gd name="T6" fmla="*/ 189 w 190"/>
                  <a:gd name="T7" fmla="*/ 383 h 384"/>
                  <a:gd name="T8" fmla="*/ 189 w 190"/>
                  <a:gd name="T9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384">
                    <a:moveTo>
                      <a:pt x="189" y="0"/>
                    </a:moveTo>
                    <a:lnTo>
                      <a:pt x="63" y="0"/>
                    </a:lnTo>
                    <a:lnTo>
                      <a:pt x="0" y="383"/>
                    </a:lnTo>
                    <a:lnTo>
                      <a:pt x="189" y="383"/>
                    </a:lnTo>
                    <a:lnTo>
                      <a:pt x="189" y="0"/>
                    </a:lnTo>
                  </a:path>
                </a:pathLst>
              </a:custGeom>
              <a:solidFill>
                <a:srgbClr val="F6F7F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57137" tIns="28569" rIns="57137" bIns="28569" anchor="ctr"/>
              <a:lstStyle/>
              <a:p>
                <a:endParaRPr lang="en-US" sz="675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943" name="Group 1245"/>
            <p:cNvGrpSpPr/>
            <p:nvPr/>
          </p:nvGrpSpPr>
          <p:grpSpPr>
            <a:xfrm>
              <a:off x="16353256" y="9013035"/>
              <a:ext cx="1255253" cy="2386867"/>
              <a:chOff x="16353256" y="9013035"/>
              <a:chExt cx="1255253" cy="2386867"/>
            </a:xfrm>
          </p:grpSpPr>
          <p:grpSp>
            <p:nvGrpSpPr>
              <p:cNvPr id="944" name="Group 1246"/>
              <p:cNvGrpSpPr/>
              <p:nvPr/>
            </p:nvGrpSpPr>
            <p:grpSpPr>
              <a:xfrm>
                <a:off x="16659938" y="9013035"/>
                <a:ext cx="948571" cy="2311407"/>
                <a:chOff x="16659938" y="9081359"/>
                <a:chExt cx="948571" cy="2311407"/>
              </a:xfrm>
            </p:grpSpPr>
            <p:sp>
              <p:nvSpPr>
                <p:cNvPr id="948" name="Freeform 193"/>
                <p:cNvSpPr>
                  <a:spLocks noChangeArrowheads="1"/>
                </p:cNvSpPr>
                <p:nvPr/>
              </p:nvSpPr>
              <p:spPr bwMode="auto">
                <a:xfrm>
                  <a:off x="16895297" y="9081359"/>
                  <a:ext cx="713212" cy="2311407"/>
                </a:xfrm>
                <a:custGeom>
                  <a:avLst/>
                  <a:gdLst>
                    <a:gd name="T0" fmla="*/ 881 w 882"/>
                    <a:gd name="T1" fmla="*/ 2855 h 2856"/>
                    <a:gd name="T2" fmla="*/ 881 w 882"/>
                    <a:gd name="T3" fmla="*/ 2855 h 2856"/>
                    <a:gd name="T4" fmla="*/ 881 w 882"/>
                    <a:gd name="T5" fmla="*/ 715 h 2856"/>
                    <a:gd name="T6" fmla="*/ 875 w 882"/>
                    <a:gd name="T7" fmla="*/ 515 h 2856"/>
                    <a:gd name="T8" fmla="*/ 772 w 882"/>
                    <a:gd name="T9" fmla="*/ 172 h 2856"/>
                    <a:gd name="T10" fmla="*/ 647 w 882"/>
                    <a:gd name="T11" fmla="*/ 46 h 2856"/>
                    <a:gd name="T12" fmla="*/ 441 w 882"/>
                    <a:gd name="T13" fmla="*/ 0 h 2856"/>
                    <a:gd name="T14" fmla="*/ 183 w 882"/>
                    <a:gd name="T15" fmla="*/ 51 h 2856"/>
                    <a:gd name="T16" fmla="*/ 74 w 882"/>
                    <a:gd name="T17" fmla="*/ 143 h 2856"/>
                    <a:gd name="T18" fmla="*/ 6 w 882"/>
                    <a:gd name="T19" fmla="*/ 286 h 2856"/>
                    <a:gd name="T20" fmla="*/ 0 w 882"/>
                    <a:gd name="T21" fmla="*/ 355 h 2856"/>
                    <a:gd name="T22" fmla="*/ 23 w 882"/>
                    <a:gd name="T23" fmla="*/ 355 h 2856"/>
                    <a:gd name="T24" fmla="*/ 23 w 882"/>
                    <a:gd name="T25" fmla="*/ 355 h 2856"/>
                    <a:gd name="T26" fmla="*/ 29 w 882"/>
                    <a:gd name="T27" fmla="*/ 297 h 2856"/>
                    <a:gd name="T28" fmla="*/ 126 w 882"/>
                    <a:gd name="T29" fmla="*/ 126 h 2856"/>
                    <a:gd name="T30" fmla="*/ 246 w 882"/>
                    <a:gd name="T31" fmla="*/ 51 h 2856"/>
                    <a:gd name="T32" fmla="*/ 441 w 882"/>
                    <a:gd name="T33" fmla="*/ 23 h 2856"/>
                    <a:gd name="T34" fmla="*/ 681 w 882"/>
                    <a:gd name="T35" fmla="*/ 103 h 2856"/>
                    <a:gd name="T36" fmla="*/ 778 w 882"/>
                    <a:gd name="T37" fmla="*/ 234 h 2856"/>
                    <a:gd name="T38" fmla="*/ 847 w 882"/>
                    <a:gd name="T39" fmla="*/ 492 h 2856"/>
                    <a:gd name="T40" fmla="*/ 858 w 882"/>
                    <a:gd name="T41" fmla="*/ 715 h 2856"/>
                    <a:gd name="T42" fmla="*/ 858 w 882"/>
                    <a:gd name="T43" fmla="*/ 2855 h 2856"/>
                    <a:gd name="T44" fmla="*/ 881 w 882"/>
                    <a:gd name="T45" fmla="*/ 2855 h 2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82" h="2856">
                      <a:moveTo>
                        <a:pt x="881" y="2855"/>
                      </a:moveTo>
                      <a:lnTo>
                        <a:pt x="881" y="2855"/>
                      </a:lnTo>
                      <a:cubicBezTo>
                        <a:pt x="881" y="2855"/>
                        <a:pt x="881" y="1247"/>
                        <a:pt x="881" y="715"/>
                      </a:cubicBezTo>
                      <a:cubicBezTo>
                        <a:pt x="881" y="663"/>
                        <a:pt x="881" y="589"/>
                        <a:pt x="875" y="515"/>
                      </a:cubicBezTo>
                      <a:cubicBezTo>
                        <a:pt x="864" y="400"/>
                        <a:pt x="841" y="274"/>
                        <a:pt x="772" y="172"/>
                      </a:cubicBezTo>
                      <a:cubicBezTo>
                        <a:pt x="744" y="120"/>
                        <a:pt x="698" y="80"/>
                        <a:pt x="647" y="46"/>
                      </a:cubicBezTo>
                      <a:cubicBezTo>
                        <a:pt x="589" y="17"/>
                        <a:pt x="521" y="0"/>
                        <a:pt x="441" y="0"/>
                      </a:cubicBezTo>
                      <a:cubicBezTo>
                        <a:pt x="332" y="0"/>
                        <a:pt x="246" y="17"/>
                        <a:pt x="183" y="51"/>
                      </a:cubicBezTo>
                      <a:cubicBezTo>
                        <a:pt x="137" y="80"/>
                        <a:pt x="103" y="109"/>
                        <a:pt x="74" y="143"/>
                      </a:cubicBezTo>
                      <a:cubicBezTo>
                        <a:pt x="40" y="194"/>
                        <a:pt x="17" y="246"/>
                        <a:pt x="6" y="286"/>
                      </a:cubicBezTo>
                      <a:cubicBezTo>
                        <a:pt x="0" y="326"/>
                        <a:pt x="0" y="355"/>
                        <a:pt x="0" y="355"/>
                      </a:cubicBezTo>
                      <a:cubicBezTo>
                        <a:pt x="23" y="355"/>
                        <a:pt x="23" y="355"/>
                        <a:pt x="23" y="355"/>
                      </a:cubicBezTo>
                      <a:lnTo>
                        <a:pt x="23" y="355"/>
                      </a:lnTo>
                      <a:cubicBezTo>
                        <a:pt x="23" y="355"/>
                        <a:pt x="23" y="332"/>
                        <a:pt x="29" y="297"/>
                      </a:cubicBezTo>
                      <a:cubicBezTo>
                        <a:pt x="40" y="252"/>
                        <a:pt x="69" y="183"/>
                        <a:pt x="126" y="126"/>
                      </a:cubicBezTo>
                      <a:cubicBezTo>
                        <a:pt x="154" y="97"/>
                        <a:pt x="195" y="68"/>
                        <a:pt x="246" y="51"/>
                      </a:cubicBezTo>
                      <a:cubicBezTo>
                        <a:pt x="298" y="34"/>
                        <a:pt x="360" y="23"/>
                        <a:pt x="441" y="23"/>
                      </a:cubicBezTo>
                      <a:cubicBezTo>
                        <a:pt x="544" y="23"/>
                        <a:pt x="624" y="51"/>
                        <a:pt x="681" y="103"/>
                      </a:cubicBezTo>
                      <a:cubicBezTo>
                        <a:pt x="721" y="137"/>
                        <a:pt x="755" y="183"/>
                        <a:pt x="778" y="234"/>
                      </a:cubicBezTo>
                      <a:cubicBezTo>
                        <a:pt x="818" y="315"/>
                        <a:pt x="835" y="406"/>
                        <a:pt x="847" y="492"/>
                      </a:cubicBezTo>
                      <a:cubicBezTo>
                        <a:pt x="858" y="572"/>
                        <a:pt x="858" y="658"/>
                        <a:pt x="858" y="715"/>
                      </a:cubicBezTo>
                      <a:cubicBezTo>
                        <a:pt x="858" y="1247"/>
                        <a:pt x="858" y="2855"/>
                        <a:pt x="858" y="2855"/>
                      </a:cubicBezTo>
                      <a:lnTo>
                        <a:pt x="881" y="2855"/>
                      </a:lnTo>
                    </a:path>
                  </a:pathLst>
                </a:custGeom>
                <a:solidFill>
                  <a:srgbClr val="AFB3B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7" tIns="28569" rIns="57137" bIns="28569" anchor="ctr"/>
                <a:lstStyle/>
                <a:p>
                  <a:endParaRPr lang="en-US" sz="675" dirty="0">
                    <a:solidFill>
                      <a:srgbClr val="262E3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949" name="Freeform 194"/>
                <p:cNvSpPr>
                  <a:spLocks noChangeArrowheads="1"/>
                </p:cNvSpPr>
                <p:nvPr/>
              </p:nvSpPr>
              <p:spPr bwMode="auto">
                <a:xfrm>
                  <a:off x="16659938" y="9366718"/>
                  <a:ext cx="492116" cy="246123"/>
                </a:xfrm>
                <a:custGeom>
                  <a:avLst/>
                  <a:gdLst>
                    <a:gd name="T0" fmla="*/ 607 w 608"/>
                    <a:gd name="T1" fmla="*/ 303 h 304"/>
                    <a:gd name="T2" fmla="*/ 607 w 608"/>
                    <a:gd name="T3" fmla="*/ 303 h 304"/>
                    <a:gd name="T4" fmla="*/ 304 w 608"/>
                    <a:gd name="T5" fmla="*/ 0 h 304"/>
                    <a:gd name="T6" fmla="*/ 0 w 608"/>
                    <a:gd name="T7" fmla="*/ 303 h 304"/>
                    <a:gd name="T8" fmla="*/ 607 w 608"/>
                    <a:gd name="T9" fmla="*/ 303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8" h="304">
                      <a:moveTo>
                        <a:pt x="607" y="303"/>
                      </a:moveTo>
                      <a:lnTo>
                        <a:pt x="607" y="303"/>
                      </a:lnTo>
                      <a:cubicBezTo>
                        <a:pt x="607" y="137"/>
                        <a:pt x="469" y="0"/>
                        <a:pt x="304" y="0"/>
                      </a:cubicBezTo>
                      <a:cubicBezTo>
                        <a:pt x="138" y="0"/>
                        <a:pt x="0" y="137"/>
                        <a:pt x="0" y="303"/>
                      </a:cubicBezTo>
                      <a:cubicBezTo>
                        <a:pt x="607" y="303"/>
                        <a:pt x="607" y="303"/>
                        <a:pt x="607" y="303"/>
                      </a:cubicBezTo>
                    </a:path>
                  </a:pathLst>
                </a:custGeom>
                <a:solidFill>
                  <a:srgbClr val="AFB3B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7" tIns="28569" rIns="57137" bIns="28569" anchor="ctr"/>
                <a:lstStyle/>
                <a:p>
                  <a:endParaRPr lang="en-US" sz="675" dirty="0">
                    <a:solidFill>
                      <a:srgbClr val="262E3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945" name="Group 1247"/>
              <p:cNvGrpSpPr/>
              <p:nvPr/>
            </p:nvGrpSpPr>
            <p:grpSpPr>
              <a:xfrm>
                <a:off x="16353256" y="9612842"/>
                <a:ext cx="1012760" cy="1787060"/>
                <a:chOff x="16353256" y="9612842"/>
                <a:chExt cx="1012760" cy="1787060"/>
              </a:xfrm>
            </p:grpSpPr>
            <p:sp>
              <p:nvSpPr>
                <p:cNvPr id="946" name="Freeform 201"/>
                <p:cNvSpPr>
                  <a:spLocks noChangeArrowheads="1"/>
                </p:cNvSpPr>
                <p:nvPr/>
              </p:nvSpPr>
              <p:spPr bwMode="auto">
                <a:xfrm>
                  <a:off x="16353256" y="9612842"/>
                  <a:ext cx="1012760" cy="1787060"/>
                </a:xfrm>
                <a:custGeom>
                  <a:avLst/>
                  <a:gdLst>
                    <a:gd name="T0" fmla="*/ 984 w 1254"/>
                    <a:gd name="T1" fmla="*/ 0 h 2209"/>
                    <a:gd name="T2" fmla="*/ 984 w 1254"/>
                    <a:gd name="T3" fmla="*/ 0 h 2209"/>
                    <a:gd name="T4" fmla="*/ 984 w 1254"/>
                    <a:gd name="T5" fmla="*/ 0 h 2209"/>
                    <a:gd name="T6" fmla="*/ 377 w 1254"/>
                    <a:gd name="T7" fmla="*/ 0 h 2209"/>
                    <a:gd name="T8" fmla="*/ 377 w 1254"/>
                    <a:gd name="T9" fmla="*/ 0 h 2209"/>
                    <a:gd name="T10" fmla="*/ 354 w 1254"/>
                    <a:gd name="T11" fmla="*/ 120 h 2209"/>
                    <a:gd name="T12" fmla="*/ 480 w 1254"/>
                    <a:gd name="T13" fmla="*/ 120 h 2209"/>
                    <a:gd name="T14" fmla="*/ 480 w 1254"/>
                    <a:gd name="T15" fmla="*/ 503 h 2209"/>
                    <a:gd name="T16" fmla="*/ 291 w 1254"/>
                    <a:gd name="T17" fmla="*/ 503 h 2209"/>
                    <a:gd name="T18" fmla="*/ 234 w 1254"/>
                    <a:gd name="T19" fmla="*/ 829 h 2209"/>
                    <a:gd name="T20" fmla="*/ 823 w 1254"/>
                    <a:gd name="T21" fmla="*/ 829 h 2209"/>
                    <a:gd name="T22" fmla="*/ 823 w 1254"/>
                    <a:gd name="T23" fmla="*/ 2208 h 2209"/>
                    <a:gd name="T24" fmla="*/ 795 w 1254"/>
                    <a:gd name="T25" fmla="*/ 2208 h 2209"/>
                    <a:gd name="T26" fmla="*/ 0 w 1254"/>
                    <a:gd name="T27" fmla="*/ 2208 h 2209"/>
                    <a:gd name="T28" fmla="*/ 0 w 1254"/>
                    <a:gd name="T29" fmla="*/ 2208 h 2209"/>
                    <a:gd name="T30" fmla="*/ 755 w 1254"/>
                    <a:gd name="T31" fmla="*/ 2208 h 2209"/>
                    <a:gd name="T32" fmla="*/ 1253 w 1254"/>
                    <a:gd name="T33" fmla="*/ 2208 h 2209"/>
                    <a:gd name="T34" fmla="*/ 1253 w 1254"/>
                    <a:gd name="T35" fmla="*/ 2208 h 2209"/>
                    <a:gd name="T36" fmla="*/ 1253 w 1254"/>
                    <a:gd name="T37" fmla="*/ 1521 h 2209"/>
                    <a:gd name="T38" fmla="*/ 984 w 1254"/>
                    <a:gd name="T39" fmla="*/ 0 h 2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254" h="2209">
                      <a:moveTo>
                        <a:pt x="984" y="0"/>
                      </a:moveTo>
                      <a:lnTo>
                        <a:pt x="984" y="0"/>
                      </a:lnTo>
                      <a:lnTo>
                        <a:pt x="984" y="0"/>
                      </a:lnTo>
                      <a:lnTo>
                        <a:pt x="377" y="0"/>
                      </a:lnTo>
                      <a:lnTo>
                        <a:pt x="377" y="0"/>
                      </a:lnTo>
                      <a:lnTo>
                        <a:pt x="354" y="120"/>
                      </a:lnTo>
                      <a:lnTo>
                        <a:pt x="480" y="120"/>
                      </a:lnTo>
                      <a:lnTo>
                        <a:pt x="480" y="503"/>
                      </a:lnTo>
                      <a:lnTo>
                        <a:pt x="291" y="503"/>
                      </a:lnTo>
                      <a:lnTo>
                        <a:pt x="234" y="829"/>
                      </a:lnTo>
                      <a:lnTo>
                        <a:pt x="823" y="829"/>
                      </a:lnTo>
                      <a:lnTo>
                        <a:pt x="823" y="2208"/>
                      </a:lnTo>
                      <a:lnTo>
                        <a:pt x="795" y="2208"/>
                      </a:lnTo>
                      <a:lnTo>
                        <a:pt x="0" y="2208"/>
                      </a:lnTo>
                      <a:lnTo>
                        <a:pt x="0" y="2208"/>
                      </a:lnTo>
                      <a:lnTo>
                        <a:pt x="755" y="2208"/>
                      </a:lnTo>
                      <a:lnTo>
                        <a:pt x="1253" y="2208"/>
                      </a:lnTo>
                      <a:lnTo>
                        <a:pt x="1253" y="2208"/>
                      </a:lnTo>
                      <a:lnTo>
                        <a:pt x="1253" y="1521"/>
                      </a:lnTo>
                      <a:lnTo>
                        <a:pt x="984" y="0"/>
                      </a:lnTo>
                    </a:path>
                  </a:pathLst>
                </a:custGeom>
                <a:solidFill>
                  <a:srgbClr val="EDD39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7" tIns="28569" rIns="57137" bIns="28569" anchor="ctr"/>
                <a:lstStyle/>
                <a:p>
                  <a:endParaRPr lang="en-US" sz="675" dirty="0">
                    <a:solidFill>
                      <a:srgbClr val="262E3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947" name="Freeform 204"/>
                <p:cNvSpPr>
                  <a:spLocks noChangeArrowheads="1"/>
                </p:cNvSpPr>
                <p:nvPr/>
              </p:nvSpPr>
              <p:spPr bwMode="auto">
                <a:xfrm>
                  <a:off x="16353257" y="10394012"/>
                  <a:ext cx="645455" cy="1005890"/>
                </a:xfrm>
                <a:custGeom>
                  <a:avLst/>
                  <a:gdLst>
                    <a:gd name="T0" fmla="*/ 772 w 796"/>
                    <a:gd name="T1" fmla="*/ 0 h 1242"/>
                    <a:gd name="T2" fmla="*/ 211 w 796"/>
                    <a:gd name="T3" fmla="*/ 0 h 1242"/>
                    <a:gd name="T4" fmla="*/ 0 w 796"/>
                    <a:gd name="T5" fmla="*/ 1241 h 1242"/>
                    <a:gd name="T6" fmla="*/ 795 w 796"/>
                    <a:gd name="T7" fmla="*/ 1241 h 1242"/>
                    <a:gd name="T8" fmla="*/ 772 w 796"/>
                    <a:gd name="T9" fmla="*/ 1241 h 1242"/>
                    <a:gd name="T10" fmla="*/ 772 w 796"/>
                    <a:gd name="T11" fmla="*/ 0 h 1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6" h="1242">
                      <a:moveTo>
                        <a:pt x="772" y="0"/>
                      </a:moveTo>
                      <a:lnTo>
                        <a:pt x="211" y="0"/>
                      </a:lnTo>
                      <a:lnTo>
                        <a:pt x="0" y="1241"/>
                      </a:lnTo>
                      <a:lnTo>
                        <a:pt x="795" y="1241"/>
                      </a:lnTo>
                      <a:lnTo>
                        <a:pt x="772" y="1241"/>
                      </a:lnTo>
                      <a:lnTo>
                        <a:pt x="772" y="0"/>
                      </a:lnTo>
                    </a:path>
                  </a:pathLst>
                </a:custGeom>
                <a:solidFill>
                  <a:srgbClr val="DFF0E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7" tIns="28569" rIns="57137" bIns="28569" anchor="ctr"/>
                <a:lstStyle/>
                <a:p>
                  <a:endParaRPr lang="en-US" sz="675" dirty="0">
                    <a:solidFill>
                      <a:srgbClr val="262E3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</p:grpSp>
      <p:grpSp>
        <p:nvGrpSpPr>
          <p:cNvPr id="986" name="Group 823"/>
          <p:cNvGrpSpPr/>
          <p:nvPr/>
        </p:nvGrpSpPr>
        <p:grpSpPr>
          <a:xfrm flipH="1">
            <a:off x="6334112" y="4496174"/>
            <a:ext cx="430881" cy="280900"/>
            <a:chOff x="19166312" y="11957569"/>
            <a:chExt cx="1151836" cy="749066"/>
          </a:xfrm>
        </p:grpSpPr>
        <p:sp>
          <p:nvSpPr>
            <p:cNvPr id="987" name="Freeform 185"/>
            <p:cNvSpPr>
              <a:spLocks noChangeArrowheads="1"/>
            </p:cNvSpPr>
            <p:nvPr/>
          </p:nvSpPr>
          <p:spPr bwMode="auto">
            <a:xfrm>
              <a:off x="19280427" y="11957569"/>
              <a:ext cx="880815" cy="406636"/>
            </a:xfrm>
            <a:custGeom>
              <a:avLst/>
              <a:gdLst>
                <a:gd name="T0" fmla="*/ 0 w 1087"/>
                <a:gd name="T1" fmla="*/ 503 h 504"/>
                <a:gd name="T2" fmla="*/ 0 w 1087"/>
                <a:gd name="T3" fmla="*/ 503 h 504"/>
                <a:gd name="T4" fmla="*/ 0 w 1087"/>
                <a:gd name="T5" fmla="*/ 291 h 504"/>
                <a:gd name="T6" fmla="*/ 235 w 1087"/>
                <a:gd name="T7" fmla="*/ 0 h 504"/>
                <a:gd name="T8" fmla="*/ 760 w 1087"/>
                <a:gd name="T9" fmla="*/ 0 h 504"/>
                <a:gd name="T10" fmla="*/ 1086 w 1087"/>
                <a:gd name="T11" fmla="*/ 429 h 504"/>
                <a:gd name="T12" fmla="*/ 0 w 1087"/>
                <a:gd name="T13" fmla="*/ 50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7" h="504">
                  <a:moveTo>
                    <a:pt x="0" y="503"/>
                  </a:moveTo>
                  <a:lnTo>
                    <a:pt x="0" y="503"/>
                  </a:lnTo>
                  <a:cubicBezTo>
                    <a:pt x="0" y="291"/>
                    <a:pt x="0" y="291"/>
                    <a:pt x="0" y="291"/>
                  </a:cubicBezTo>
                  <a:cubicBezTo>
                    <a:pt x="0" y="131"/>
                    <a:pt x="155" y="0"/>
                    <a:pt x="235" y="0"/>
                  </a:cubicBezTo>
                  <a:cubicBezTo>
                    <a:pt x="760" y="0"/>
                    <a:pt x="760" y="0"/>
                    <a:pt x="760" y="0"/>
                  </a:cubicBezTo>
                  <a:cubicBezTo>
                    <a:pt x="1086" y="429"/>
                    <a:pt x="1086" y="429"/>
                    <a:pt x="1086" y="429"/>
                  </a:cubicBezTo>
                  <a:lnTo>
                    <a:pt x="0" y="503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88" name="Freeform 186"/>
            <p:cNvSpPr>
              <a:spLocks noChangeArrowheads="1"/>
            </p:cNvSpPr>
            <p:nvPr/>
          </p:nvSpPr>
          <p:spPr bwMode="auto">
            <a:xfrm>
              <a:off x="19166312" y="12282162"/>
              <a:ext cx="1151836" cy="313894"/>
            </a:xfrm>
            <a:custGeom>
              <a:avLst/>
              <a:gdLst>
                <a:gd name="T0" fmla="*/ 1424 w 1425"/>
                <a:gd name="T1" fmla="*/ 195 h 390"/>
                <a:gd name="T2" fmla="*/ 1424 w 1425"/>
                <a:gd name="T3" fmla="*/ 195 h 390"/>
                <a:gd name="T4" fmla="*/ 1223 w 1425"/>
                <a:gd name="T5" fmla="*/ 389 h 390"/>
                <a:gd name="T6" fmla="*/ 206 w 1425"/>
                <a:gd name="T7" fmla="*/ 389 h 390"/>
                <a:gd name="T8" fmla="*/ 0 w 1425"/>
                <a:gd name="T9" fmla="*/ 195 h 390"/>
                <a:gd name="T10" fmla="*/ 206 w 1425"/>
                <a:gd name="T11" fmla="*/ 0 h 390"/>
                <a:gd name="T12" fmla="*/ 1223 w 1425"/>
                <a:gd name="T13" fmla="*/ 0 h 390"/>
                <a:gd name="T14" fmla="*/ 1424 w 1425"/>
                <a:gd name="T15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5" h="390">
                  <a:moveTo>
                    <a:pt x="1424" y="195"/>
                  </a:moveTo>
                  <a:lnTo>
                    <a:pt x="1424" y="195"/>
                  </a:lnTo>
                  <a:cubicBezTo>
                    <a:pt x="1424" y="303"/>
                    <a:pt x="1332" y="389"/>
                    <a:pt x="1223" y="389"/>
                  </a:cubicBezTo>
                  <a:cubicBezTo>
                    <a:pt x="206" y="389"/>
                    <a:pt x="206" y="389"/>
                    <a:pt x="206" y="389"/>
                  </a:cubicBezTo>
                  <a:cubicBezTo>
                    <a:pt x="92" y="389"/>
                    <a:pt x="0" y="389"/>
                    <a:pt x="0" y="195"/>
                  </a:cubicBezTo>
                  <a:cubicBezTo>
                    <a:pt x="0" y="86"/>
                    <a:pt x="0" y="0"/>
                    <a:pt x="206" y="0"/>
                  </a:cubicBezTo>
                  <a:cubicBezTo>
                    <a:pt x="1223" y="0"/>
                    <a:pt x="1223" y="0"/>
                    <a:pt x="1223" y="0"/>
                  </a:cubicBezTo>
                  <a:cubicBezTo>
                    <a:pt x="1332" y="0"/>
                    <a:pt x="1424" y="86"/>
                    <a:pt x="1424" y="19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89" name="Freeform 187"/>
            <p:cNvSpPr>
              <a:spLocks noChangeArrowheads="1"/>
            </p:cNvSpPr>
            <p:nvPr/>
          </p:nvSpPr>
          <p:spPr bwMode="auto">
            <a:xfrm>
              <a:off x="19301823" y="12489047"/>
              <a:ext cx="217528" cy="217588"/>
            </a:xfrm>
            <a:custGeom>
              <a:avLst/>
              <a:gdLst>
                <a:gd name="T0" fmla="*/ 0 w 270"/>
                <a:gd name="T1" fmla="*/ 131 h 270"/>
                <a:gd name="T2" fmla="*/ 0 w 270"/>
                <a:gd name="T3" fmla="*/ 131 h 270"/>
                <a:gd name="T4" fmla="*/ 132 w 270"/>
                <a:gd name="T5" fmla="*/ 0 h 270"/>
                <a:gd name="T6" fmla="*/ 269 w 270"/>
                <a:gd name="T7" fmla="*/ 131 h 270"/>
                <a:gd name="T8" fmla="*/ 132 w 270"/>
                <a:gd name="T9" fmla="*/ 269 h 270"/>
                <a:gd name="T10" fmla="*/ 0 w 270"/>
                <a:gd name="T11" fmla="*/ 13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270">
                  <a:moveTo>
                    <a:pt x="0" y="131"/>
                  </a:moveTo>
                  <a:lnTo>
                    <a:pt x="0" y="131"/>
                  </a:lnTo>
                  <a:cubicBezTo>
                    <a:pt x="0" y="63"/>
                    <a:pt x="57" y="0"/>
                    <a:pt x="132" y="0"/>
                  </a:cubicBezTo>
                  <a:cubicBezTo>
                    <a:pt x="206" y="0"/>
                    <a:pt x="269" y="63"/>
                    <a:pt x="269" y="131"/>
                  </a:cubicBezTo>
                  <a:cubicBezTo>
                    <a:pt x="269" y="206"/>
                    <a:pt x="206" y="269"/>
                    <a:pt x="132" y="269"/>
                  </a:cubicBezTo>
                  <a:cubicBezTo>
                    <a:pt x="57" y="269"/>
                    <a:pt x="0" y="206"/>
                    <a:pt x="0" y="131"/>
                  </a:cubicBezTo>
                </a:path>
              </a:pathLst>
            </a:custGeom>
            <a:solidFill>
              <a:srgbClr val="19242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90" name="Freeform 188"/>
            <p:cNvSpPr>
              <a:spLocks noChangeArrowheads="1"/>
            </p:cNvSpPr>
            <p:nvPr/>
          </p:nvSpPr>
          <p:spPr bwMode="auto">
            <a:xfrm>
              <a:off x="19351747" y="12538986"/>
              <a:ext cx="110547" cy="117711"/>
            </a:xfrm>
            <a:custGeom>
              <a:avLst/>
              <a:gdLst>
                <a:gd name="T0" fmla="*/ 0 w 138"/>
                <a:gd name="T1" fmla="*/ 68 h 144"/>
                <a:gd name="T2" fmla="*/ 0 w 138"/>
                <a:gd name="T3" fmla="*/ 68 h 144"/>
                <a:gd name="T4" fmla="*/ 69 w 138"/>
                <a:gd name="T5" fmla="*/ 0 h 144"/>
                <a:gd name="T6" fmla="*/ 137 w 138"/>
                <a:gd name="T7" fmla="*/ 68 h 144"/>
                <a:gd name="T8" fmla="*/ 69 w 138"/>
                <a:gd name="T9" fmla="*/ 143 h 144"/>
                <a:gd name="T10" fmla="*/ 0 w 138"/>
                <a:gd name="T11" fmla="*/ 6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44">
                  <a:moveTo>
                    <a:pt x="0" y="68"/>
                  </a:moveTo>
                  <a:lnTo>
                    <a:pt x="0" y="68"/>
                  </a:lnTo>
                  <a:cubicBezTo>
                    <a:pt x="0" y="34"/>
                    <a:pt x="29" y="0"/>
                    <a:pt x="69" y="0"/>
                  </a:cubicBezTo>
                  <a:cubicBezTo>
                    <a:pt x="109" y="0"/>
                    <a:pt x="137" y="34"/>
                    <a:pt x="137" y="68"/>
                  </a:cubicBezTo>
                  <a:cubicBezTo>
                    <a:pt x="137" y="108"/>
                    <a:pt x="109" y="143"/>
                    <a:pt x="69" y="143"/>
                  </a:cubicBezTo>
                  <a:cubicBezTo>
                    <a:pt x="29" y="143"/>
                    <a:pt x="0" y="108"/>
                    <a:pt x="0" y="68"/>
                  </a:cubicBezTo>
                </a:path>
              </a:pathLst>
            </a:custGeom>
            <a:solidFill>
              <a:srgbClr val="494D4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91" name="Freeform 189"/>
            <p:cNvSpPr>
              <a:spLocks noChangeArrowheads="1"/>
            </p:cNvSpPr>
            <p:nvPr/>
          </p:nvSpPr>
          <p:spPr bwMode="auto">
            <a:xfrm>
              <a:off x="19904485" y="12489047"/>
              <a:ext cx="213964" cy="217588"/>
            </a:xfrm>
            <a:custGeom>
              <a:avLst/>
              <a:gdLst>
                <a:gd name="T0" fmla="*/ 0 w 264"/>
                <a:gd name="T1" fmla="*/ 131 h 270"/>
                <a:gd name="T2" fmla="*/ 0 w 264"/>
                <a:gd name="T3" fmla="*/ 131 h 270"/>
                <a:gd name="T4" fmla="*/ 131 w 264"/>
                <a:gd name="T5" fmla="*/ 0 h 270"/>
                <a:gd name="T6" fmla="*/ 263 w 264"/>
                <a:gd name="T7" fmla="*/ 131 h 270"/>
                <a:gd name="T8" fmla="*/ 131 w 264"/>
                <a:gd name="T9" fmla="*/ 269 h 270"/>
                <a:gd name="T10" fmla="*/ 0 w 264"/>
                <a:gd name="T11" fmla="*/ 13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270">
                  <a:moveTo>
                    <a:pt x="0" y="131"/>
                  </a:moveTo>
                  <a:lnTo>
                    <a:pt x="0" y="131"/>
                  </a:lnTo>
                  <a:cubicBezTo>
                    <a:pt x="0" y="63"/>
                    <a:pt x="57" y="0"/>
                    <a:pt x="131" y="0"/>
                  </a:cubicBezTo>
                  <a:cubicBezTo>
                    <a:pt x="205" y="0"/>
                    <a:pt x="263" y="63"/>
                    <a:pt x="263" y="131"/>
                  </a:cubicBezTo>
                  <a:cubicBezTo>
                    <a:pt x="263" y="206"/>
                    <a:pt x="205" y="269"/>
                    <a:pt x="131" y="269"/>
                  </a:cubicBezTo>
                  <a:cubicBezTo>
                    <a:pt x="57" y="269"/>
                    <a:pt x="0" y="206"/>
                    <a:pt x="0" y="131"/>
                  </a:cubicBezTo>
                </a:path>
              </a:pathLst>
            </a:custGeom>
            <a:solidFill>
              <a:srgbClr val="19242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92" name="Freeform 190"/>
            <p:cNvSpPr>
              <a:spLocks noChangeArrowheads="1"/>
            </p:cNvSpPr>
            <p:nvPr/>
          </p:nvSpPr>
          <p:spPr bwMode="auto">
            <a:xfrm>
              <a:off x="19954410" y="12538986"/>
              <a:ext cx="114114" cy="117711"/>
            </a:xfrm>
            <a:custGeom>
              <a:avLst/>
              <a:gdLst>
                <a:gd name="T0" fmla="*/ 0 w 139"/>
                <a:gd name="T1" fmla="*/ 68 h 144"/>
                <a:gd name="T2" fmla="*/ 0 w 139"/>
                <a:gd name="T3" fmla="*/ 68 h 144"/>
                <a:gd name="T4" fmla="*/ 69 w 139"/>
                <a:gd name="T5" fmla="*/ 0 h 144"/>
                <a:gd name="T6" fmla="*/ 138 w 139"/>
                <a:gd name="T7" fmla="*/ 68 h 144"/>
                <a:gd name="T8" fmla="*/ 69 w 139"/>
                <a:gd name="T9" fmla="*/ 143 h 144"/>
                <a:gd name="T10" fmla="*/ 0 w 139"/>
                <a:gd name="T11" fmla="*/ 6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44">
                  <a:moveTo>
                    <a:pt x="0" y="68"/>
                  </a:moveTo>
                  <a:lnTo>
                    <a:pt x="0" y="68"/>
                  </a:lnTo>
                  <a:cubicBezTo>
                    <a:pt x="0" y="34"/>
                    <a:pt x="29" y="0"/>
                    <a:pt x="69" y="0"/>
                  </a:cubicBezTo>
                  <a:cubicBezTo>
                    <a:pt x="109" y="0"/>
                    <a:pt x="138" y="34"/>
                    <a:pt x="138" y="68"/>
                  </a:cubicBezTo>
                  <a:cubicBezTo>
                    <a:pt x="138" y="108"/>
                    <a:pt x="109" y="143"/>
                    <a:pt x="69" y="143"/>
                  </a:cubicBezTo>
                  <a:cubicBezTo>
                    <a:pt x="29" y="143"/>
                    <a:pt x="0" y="108"/>
                    <a:pt x="0" y="68"/>
                  </a:cubicBezTo>
                </a:path>
              </a:pathLst>
            </a:custGeom>
            <a:solidFill>
              <a:srgbClr val="494D4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93" name="Freeform 191"/>
            <p:cNvSpPr>
              <a:spLocks noChangeArrowheads="1"/>
            </p:cNvSpPr>
            <p:nvPr/>
          </p:nvSpPr>
          <p:spPr bwMode="auto">
            <a:xfrm>
              <a:off x="19858127" y="11993239"/>
              <a:ext cx="295981" cy="288925"/>
            </a:xfrm>
            <a:custGeom>
              <a:avLst/>
              <a:gdLst>
                <a:gd name="T0" fmla="*/ 80 w 367"/>
                <a:gd name="T1" fmla="*/ 0 h 356"/>
                <a:gd name="T2" fmla="*/ 0 w 367"/>
                <a:gd name="T3" fmla="*/ 0 h 356"/>
                <a:gd name="T4" fmla="*/ 0 w 367"/>
                <a:gd name="T5" fmla="*/ 355 h 356"/>
                <a:gd name="T6" fmla="*/ 366 w 367"/>
                <a:gd name="T7" fmla="*/ 355 h 356"/>
                <a:gd name="T8" fmla="*/ 80 w 367"/>
                <a:gd name="T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356">
                  <a:moveTo>
                    <a:pt x="80" y="0"/>
                  </a:moveTo>
                  <a:lnTo>
                    <a:pt x="0" y="0"/>
                  </a:lnTo>
                  <a:lnTo>
                    <a:pt x="0" y="355"/>
                  </a:lnTo>
                  <a:lnTo>
                    <a:pt x="366" y="355"/>
                  </a:lnTo>
                  <a:lnTo>
                    <a:pt x="80" y="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94" name="Freeform 192"/>
            <p:cNvSpPr>
              <a:spLocks noChangeArrowheads="1"/>
            </p:cNvSpPr>
            <p:nvPr/>
          </p:nvSpPr>
          <p:spPr bwMode="auto">
            <a:xfrm>
              <a:off x="19341049" y="11993239"/>
              <a:ext cx="452890" cy="288925"/>
            </a:xfrm>
            <a:custGeom>
              <a:avLst/>
              <a:gdLst>
                <a:gd name="T0" fmla="*/ 172 w 561"/>
                <a:gd name="T1" fmla="*/ 0 h 356"/>
                <a:gd name="T2" fmla="*/ 172 w 561"/>
                <a:gd name="T3" fmla="*/ 0 h 356"/>
                <a:gd name="T4" fmla="*/ 12 w 561"/>
                <a:gd name="T5" fmla="*/ 246 h 356"/>
                <a:gd name="T6" fmla="*/ 12 w 561"/>
                <a:gd name="T7" fmla="*/ 355 h 356"/>
                <a:gd name="T8" fmla="*/ 560 w 561"/>
                <a:gd name="T9" fmla="*/ 355 h 356"/>
                <a:gd name="T10" fmla="*/ 560 w 561"/>
                <a:gd name="T11" fmla="*/ 0 h 356"/>
                <a:gd name="T12" fmla="*/ 172 w 561"/>
                <a:gd name="T13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56">
                  <a:moveTo>
                    <a:pt x="172" y="0"/>
                  </a:moveTo>
                  <a:lnTo>
                    <a:pt x="172" y="0"/>
                  </a:lnTo>
                  <a:cubicBezTo>
                    <a:pt x="104" y="18"/>
                    <a:pt x="0" y="81"/>
                    <a:pt x="12" y="246"/>
                  </a:cubicBezTo>
                  <a:cubicBezTo>
                    <a:pt x="12" y="355"/>
                    <a:pt x="12" y="355"/>
                    <a:pt x="12" y="355"/>
                  </a:cubicBezTo>
                  <a:cubicBezTo>
                    <a:pt x="560" y="355"/>
                    <a:pt x="560" y="355"/>
                    <a:pt x="560" y="355"/>
                  </a:cubicBezTo>
                  <a:cubicBezTo>
                    <a:pt x="560" y="0"/>
                    <a:pt x="560" y="0"/>
                    <a:pt x="560" y="0"/>
                  </a:cubicBezTo>
                  <a:lnTo>
                    <a:pt x="172" y="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995" name="Group 1252"/>
          <p:cNvGrpSpPr/>
          <p:nvPr/>
        </p:nvGrpSpPr>
        <p:grpSpPr>
          <a:xfrm>
            <a:off x="8307003" y="3807592"/>
            <a:ext cx="197038" cy="537648"/>
            <a:chOff x="10040968" y="8503709"/>
            <a:chExt cx="359739" cy="981605"/>
          </a:xfrm>
        </p:grpSpPr>
        <p:sp>
          <p:nvSpPr>
            <p:cNvPr id="996" name="Freeform 80"/>
            <p:cNvSpPr>
              <a:spLocks noChangeArrowheads="1"/>
            </p:cNvSpPr>
            <p:nvPr/>
          </p:nvSpPr>
          <p:spPr bwMode="auto">
            <a:xfrm>
              <a:off x="10183806" y="9133417"/>
              <a:ext cx="68774" cy="351897"/>
            </a:xfrm>
            <a:custGeom>
              <a:avLst/>
              <a:gdLst>
                <a:gd name="T0" fmla="*/ 114 w 115"/>
                <a:gd name="T1" fmla="*/ 584 h 585"/>
                <a:gd name="T2" fmla="*/ 0 w 115"/>
                <a:gd name="T3" fmla="*/ 584 h 585"/>
                <a:gd name="T4" fmla="*/ 0 w 115"/>
                <a:gd name="T5" fmla="*/ 0 h 585"/>
                <a:gd name="T6" fmla="*/ 114 w 115"/>
                <a:gd name="T7" fmla="*/ 0 h 585"/>
                <a:gd name="T8" fmla="*/ 114 w 115"/>
                <a:gd name="T9" fmla="*/ 584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585">
                  <a:moveTo>
                    <a:pt x="114" y="584"/>
                  </a:moveTo>
                  <a:lnTo>
                    <a:pt x="0" y="584"/>
                  </a:lnTo>
                  <a:lnTo>
                    <a:pt x="0" y="0"/>
                  </a:lnTo>
                  <a:lnTo>
                    <a:pt x="114" y="0"/>
                  </a:lnTo>
                  <a:lnTo>
                    <a:pt x="114" y="584"/>
                  </a:lnTo>
                </a:path>
              </a:pathLst>
            </a:custGeom>
            <a:solidFill>
              <a:srgbClr val="2D2C2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97" name="Freeform 81"/>
            <p:cNvSpPr>
              <a:spLocks noChangeArrowheads="1"/>
            </p:cNvSpPr>
            <p:nvPr/>
          </p:nvSpPr>
          <p:spPr bwMode="auto">
            <a:xfrm>
              <a:off x="10101807" y="8503709"/>
              <a:ext cx="232773" cy="629708"/>
            </a:xfrm>
            <a:custGeom>
              <a:avLst/>
              <a:gdLst>
                <a:gd name="T0" fmla="*/ 389 w 390"/>
                <a:gd name="T1" fmla="*/ 1047 h 1048"/>
                <a:gd name="T2" fmla="*/ 0 w 390"/>
                <a:gd name="T3" fmla="*/ 1047 h 1048"/>
                <a:gd name="T4" fmla="*/ 0 w 390"/>
                <a:gd name="T5" fmla="*/ 0 h 1048"/>
                <a:gd name="T6" fmla="*/ 389 w 390"/>
                <a:gd name="T7" fmla="*/ 0 h 1048"/>
                <a:gd name="T8" fmla="*/ 389 w 390"/>
                <a:gd name="T9" fmla="*/ 1047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1048">
                  <a:moveTo>
                    <a:pt x="389" y="1047"/>
                  </a:moveTo>
                  <a:lnTo>
                    <a:pt x="0" y="1047"/>
                  </a:lnTo>
                  <a:lnTo>
                    <a:pt x="0" y="0"/>
                  </a:lnTo>
                  <a:lnTo>
                    <a:pt x="389" y="0"/>
                  </a:lnTo>
                  <a:lnTo>
                    <a:pt x="389" y="1047"/>
                  </a:lnTo>
                </a:path>
              </a:pathLst>
            </a:custGeom>
            <a:solidFill>
              <a:srgbClr val="4A474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98" name="Freeform 82"/>
            <p:cNvSpPr>
              <a:spLocks noChangeArrowheads="1"/>
            </p:cNvSpPr>
            <p:nvPr/>
          </p:nvSpPr>
          <p:spPr bwMode="auto">
            <a:xfrm>
              <a:off x="10149419" y="8749773"/>
              <a:ext cx="137548" cy="142875"/>
            </a:xfrm>
            <a:custGeom>
              <a:avLst/>
              <a:gdLst>
                <a:gd name="T0" fmla="*/ 0 w 230"/>
                <a:gd name="T1" fmla="*/ 121 h 236"/>
                <a:gd name="T2" fmla="*/ 0 w 230"/>
                <a:gd name="T3" fmla="*/ 121 h 236"/>
                <a:gd name="T4" fmla="*/ 114 w 230"/>
                <a:gd name="T5" fmla="*/ 0 h 236"/>
                <a:gd name="T6" fmla="*/ 229 w 230"/>
                <a:gd name="T7" fmla="*/ 121 h 236"/>
                <a:gd name="T8" fmla="*/ 114 w 230"/>
                <a:gd name="T9" fmla="*/ 235 h 236"/>
                <a:gd name="T10" fmla="*/ 0 w 230"/>
                <a:gd name="T11" fmla="*/ 12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0" h="236">
                  <a:moveTo>
                    <a:pt x="0" y="121"/>
                  </a:moveTo>
                  <a:lnTo>
                    <a:pt x="0" y="121"/>
                  </a:lnTo>
                  <a:cubicBezTo>
                    <a:pt x="0" y="52"/>
                    <a:pt x="51" y="0"/>
                    <a:pt x="114" y="0"/>
                  </a:cubicBezTo>
                  <a:cubicBezTo>
                    <a:pt x="177" y="0"/>
                    <a:pt x="229" y="52"/>
                    <a:pt x="229" y="121"/>
                  </a:cubicBezTo>
                  <a:cubicBezTo>
                    <a:pt x="229" y="184"/>
                    <a:pt x="177" y="235"/>
                    <a:pt x="114" y="235"/>
                  </a:cubicBezTo>
                  <a:cubicBezTo>
                    <a:pt x="51" y="235"/>
                    <a:pt x="0" y="184"/>
                    <a:pt x="0" y="121"/>
                  </a:cubicBezTo>
                </a:path>
              </a:pathLst>
            </a:custGeom>
            <a:solidFill>
              <a:srgbClr val="EBC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99" name="Freeform 83"/>
            <p:cNvSpPr>
              <a:spLocks noChangeArrowheads="1"/>
            </p:cNvSpPr>
            <p:nvPr/>
          </p:nvSpPr>
          <p:spPr bwMode="auto">
            <a:xfrm>
              <a:off x="10149419" y="8564564"/>
              <a:ext cx="137548" cy="137583"/>
            </a:xfrm>
            <a:custGeom>
              <a:avLst/>
              <a:gdLst>
                <a:gd name="T0" fmla="*/ 0 w 230"/>
                <a:gd name="T1" fmla="*/ 114 h 229"/>
                <a:gd name="T2" fmla="*/ 0 w 230"/>
                <a:gd name="T3" fmla="*/ 114 h 229"/>
                <a:gd name="T4" fmla="*/ 114 w 230"/>
                <a:gd name="T5" fmla="*/ 0 h 229"/>
                <a:gd name="T6" fmla="*/ 229 w 230"/>
                <a:gd name="T7" fmla="*/ 114 h 229"/>
                <a:gd name="T8" fmla="*/ 114 w 230"/>
                <a:gd name="T9" fmla="*/ 228 h 229"/>
                <a:gd name="T10" fmla="*/ 0 w 230"/>
                <a:gd name="T11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0" h="229">
                  <a:moveTo>
                    <a:pt x="0" y="114"/>
                  </a:moveTo>
                  <a:lnTo>
                    <a:pt x="0" y="114"/>
                  </a:lnTo>
                  <a:cubicBezTo>
                    <a:pt x="0" y="51"/>
                    <a:pt x="51" y="0"/>
                    <a:pt x="114" y="0"/>
                  </a:cubicBezTo>
                  <a:cubicBezTo>
                    <a:pt x="177" y="0"/>
                    <a:pt x="229" y="51"/>
                    <a:pt x="229" y="114"/>
                  </a:cubicBezTo>
                  <a:cubicBezTo>
                    <a:pt x="229" y="177"/>
                    <a:pt x="177" y="228"/>
                    <a:pt x="114" y="228"/>
                  </a:cubicBezTo>
                  <a:cubicBezTo>
                    <a:pt x="51" y="228"/>
                    <a:pt x="0" y="177"/>
                    <a:pt x="0" y="114"/>
                  </a:cubicBezTo>
                </a:path>
              </a:pathLst>
            </a:custGeom>
            <a:solidFill>
              <a:srgbClr val="DC322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00" name="Freeform 84"/>
            <p:cNvSpPr>
              <a:spLocks noChangeArrowheads="1"/>
            </p:cNvSpPr>
            <p:nvPr/>
          </p:nvSpPr>
          <p:spPr bwMode="auto">
            <a:xfrm>
              <a:off x="10149419" y="8937625"/>
              <a:ext cx="137548" cy="137583"/>
            </a:xfrm>
            <a:custGeom>
              <a:avLst/>
              <a:gdLst>
                <a:gd name="T0" fmla="*/ 0 w 230"/>
                <a:gd name="T1" fmla="*/ 115 h 230"/>
                <a:gd name="T2" fmla="*/ 0 w 230"/>
                <a:gd name="T3" fmla="*/ 115 h 230"/>
                <a:gd name="T4" fmla="*/ 114 w 230"/>
                <a:gd name="T5" fmla="*/ 0 h 230"/>
                <a:gd name="T6" fmla="*/ 229 w 230"/>
                <a:gd name="T7" fmla="*/ 115 h 230"/>
                <a:gd name="T8" fmla="*/ 114 w 230"/>
                <a:gd name="T9" fmla="*/ 229 h 230"/>
                <a:gd name="T10" fmla="*/ 0 w 230"/>
                <a:gd name="T11" fmla="*/ 11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0" h="230">
                  <a:moveTo>
                    <a:pt x="0" y="115"/>
                  </a:moveTo>
                  <a:lnTo>
                    <a:pt x="0" y="115"/>
                  </a:lnTo>
                  <a:cubicBezTo>
                    <a:pt x="0" y="52"/>
                    <a:pt x="51" y="0"/>
                    <a:pt x="114" y="0"/>
                  </a:cubicBezTo>
                  <a:cubicBezTo>
                    <a:pt x="177" y="0"/>
                    <a:pt x="229" y="52"/>
                    <a:pt x="229" y="115"/>
                  </a:cubicBezTo>
                  <a:cubicBezTo>
                    <a:pt x="229" y="178"/>
                    <a:pt x="177" y="229"/>
                    <a:pt x="114" y="229"/>
                  </a:cubicBezTo>
                  <a:cubicBezTo>
                    <a:pt x="51" y="229"/>
                    <a:pt x="0" y="178"/>
                    <a:pt x="0" y="115"/>
                  </a:cubicBezTo>
                </a:path>
              </a:pathLst>
            </a:custGeom>
            <a:solidFill>
              <a:srgbClr val="7AB54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01" name="Freeform 85"/>
            <p:cNvSpPr>
              <a:spLocks noChangeArrowheads="1"/>
            </p:cNvSpPr>
            <p:nvPr/>
          </p:nvSpPr>
          <p:spPr bwMode="auto">
            <a:xfrm>
              <a:off x="10337224" y="8593667"/>
              <a:ext cx="63483" cy="105833"/>
            </a:xfrm>
            <a:custGeom>
              <a:avLst/>
              <a:gdLst>
                <a:gd name="T0" fmla="*/ 103 w 104"/>
                <a:gd name="T1" fmla="*/ 177 h 178"/>
                <a:gd name="T2" fmla="*/ 0 w 104"/>
                <a:gd name="T3" fmla="*/ 177 h 178"/>
                <a:gd name="T4" fmla="*/ 0 w 104"/>
                <a:gd name="T5" fmla="*/ 0 h 178"/>
                <a:gd name="T6" fmla="*/ 103 w 104"/>
                <a:gd name="T7" fmla="*/ 0 h 178"/>
                <a:gd name="T8" fmla="*/ 103 w 104"/>
                <a:gd name="T9" fmla="*/ 17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78">
                  <a:moveTo>
                    <a:pt x="103" y="177"/>
                  </a:moveTo>
                  <a:lnTo>
                    <a:pt x="0" y="177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177"/>
                  </a:lnTo>
                </a:path>
              </a:pathLst>
            </a:custGeom>
            <a:solidFill>
              <a:srgbClr val="D798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02" name="Freeform 86"/>
            <p:cNvSpPr>
              <a:spLocks noChangeArrowheads="1"/>
            </p:cNvSpPr>
            <p:nvPr/>
          </p:nvSpPr>
          <p:spPr bwMode="auto">
            <a:xfrm>
              <a:off x="10337224" y="8765647"/>
              <a:ext cx="63483" cy="105833"/>
            </a:xfrm>
            <a:custGeom>
              <a:avLst/>
              <a:gdLst>
                <a:gd name="T0" fmla="*/ 103 w 104"/>
                <a:gd name="T1" fmla="*/ 177 h 178"/>
                <a:gd name="T2" fmla="*/ 0 w 104"/>
                <a:gd name="T3" fmla="*/ 177 h 178"/>
                <a:gd name="T4" fmla="*/ 0 w 104"/>
                <a:gd name="T5" fmla="*/ 0 h 178"/>
                <a:gd name="T6" fmla="*/ 103 w 104"/>
                <a:gd name="T7" fmla="*/ 0 h 178"/>
                <a:gd name="T8" fmla="*/ 103 w 104"/>
                <a:gd name="T9" fmla="*/ 17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78">
                  <a:moveTo>
                    <a:pt x="103" y="177"/>
                  </a:moveTo>
                  <a:lnTo>
                    <a:pt x="0" y="177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177"/>
                  </a:lnTo>
                </a:path>
              </a:pathLst>
            </a:custGeom>
            <a:solidFill>
              <a:srgbClr val="D798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03" name="Freeform 87"/>
            <p:cNvSpPr>
              <a:spLocks noChangeArrowheads="1"/>
            </p:cNvSpPr>
            <p:nvPr/>
          </p:nvSpPr>
          <p:spPr bwMode="auto">
            <a:xfrm>
              <a:off x="10337224" y="8956147"/>
              <a:ext cx="63483" cy="105833"/>
            </a:xfrm>
            <a:custGeom>
              <a:avLst/>
              <a:gdLst>
                <a:gd name="T0" fmla="*/ 103 w 104"/>
                <a:gd name="T1" fmla="*/ 177 h 178"/>
                <a:gd name="T2" fmla="*/ 0 w 104"/>
                <a:gd name="T3" fmla="*/ 177 h 178"/>
                <a:gd name="T4" fmla="*/ 0 w 104"/>
                <a:gd name="T5" fmla="*/ 0 h 178"/>
                <a:gd name="T6" fmla="*/ 103 w 104"/>
                <a:gd name="T7" fmla="*/ 0 h 178"/>
                <a:gd name="T8" fmla="*/ 103 w 104"/>
                <a:gd name="T9" fmla="*/ 17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78">
                  <a:moveTo>
                    <a:pt x="103" y="177"/>
                  </a:moveTo>
                  <a:lnTo>
                    <a:pt x="0" y="177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177"/>
                  </a:lnTo>
                </a:path>
              </a:pathLst>
            </a:custGeom>
            <a:solidFill>
              <a:srgbClr val="D798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04" name="Freeform 88"/>
            <p:cNvSpPr>
              <a:spLocks noChangeArrowheads="1"/>
            </p:cNvSpPr>
            <p:nvPr/>
          </p:nvSpPr>
          <p:spPr bwMode="auto">
            <a:xfrm>
              <a:off x="10040968" y="8593667"/>
              <a:ext cx="63483" cy="105833"/>
            </a:xfrm>
            <a:custGeom>
              <a:avLst/>
              <a:gdLst>
                <a:gd name="T0" fmla="*/ 103 w 104"/>
                <a:gd name="T1" fmla="*/ 177 h 178"/>
                <a:gd name="T2" fmla="*/ 0 w 104"/>
                <a:gd name="T3" fmla="*/ 177 h 178"/>
                <a:gd name="T4" fmla="*/ 0 w 104"/>
                <a:gd name="T5" fmla="*/ 0 h 178"/>
                <a:gd name="T6" fmla="*/ 103 w 104"/>
                <a:gd name="T7" fmla="*/ 0 h 178"/>
                <a:gd name="T8" fmla="*/ 103 w 104"/>
                <a:gd name="T9" fmla="*/ 17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78">
                  <a:moveTo>
                    <a:pt x="103" y="177"/>
                  </a:moveTo>
                  <a:lnTo>
                    <a:pt x="0" y="177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177"/>
                  </a:lnTo>
                </a:path>
              </a:pathLst>
            </a:custGeom>
            <a:solidFill>
              <a:srgbClr val="D798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05" name="Freeform 89"/>
            <p:cNvSpPr>
              <a:spLocks noChangeArrowheads="1"/>
            </p:cNvSpPr>
            <p:nvPr/>
          </p:nvSpPr>
          <p:spPr bwMode="auto">
            <a:xfrm>
              <a:off x="10040968" y="8765647"/>
              <a:ext cx="63483" cy="105833"/>
            </a:xfrm>
            <a:custGeom>
              <a:avLst/>
              <a:gdLst>
                <a:gd name="T0" fmla="*/ 103 w 104"/>
                <a:gd name="T1" fmla="*/ 177 h 178"/>
                <a:gd name="T2" fmla="*/ 0 w 104"/>
                <a:gd name="T3" fmla="*/ 177 h 178"/>
                <a:gd name="T4" fmla="*/ 0 w 104"/>
                <a:gd name="T5" fmla="*/ 0 h 178"/>
                <a:gd name="T6" fmla="*/ 103 w 104"/>
                <a:gd name="T7" fmla="*/ 0 h 178"/>
                <a:gd name="T8" fmla="*/ 103 w 104"/>
                <a:gd name="T9" fmla="*/ 17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78">
                  <a:moveTo>
                    <a:pt x="103" y="177"/>
                  </a:moveTo>
                  <a:lnTo>
                    <a:pt x="0" y="177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177"/>
                  </a:lnTo>
                </a:path>
              </a:pathLst>
            </a:custGeom>
            <a:solidFill>
              <a:srgbClr val="D798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06" name="Freeform 90"/>
            <p:cNvSpPr>
              <a:spLocks noChangeArrowheads="1"/>
            </p:cNvSpPr>
            <p:nvPr/>
          </p:nvSpPr>
          <p:spPr bwMode="auto">
            <a:xfrm>
              <a:off x="10040968" y="8956147"/>
              <a:ext cx="63483" cy="105833"/>
            </a:xfrm>
            <a:custGeom>
              <a:avLst/>
              <a:gdLst>
                <a:gd name="T0" fmla="*/ 103 w 104"/>
                <a:gd name="T1" fmla="*/ 177 h 178"/>
                <a:gd name="T2" fmla="*/ 0 w 104"/>
                <a:gd name="T3" fmla="*/ 177 h 178"/>
                <a:gd name="T4" fmla="*/ 0 w 104"/>
                <a:gd name="T5" fmla="*/ 0 h 178"/>
                <a:gd name="T6" fmla="*/ 103 w 104"/>
                <a:gd name="T7" fmla="*/ 0 h 178"/>
                <a:gd name="T8" fmla="*/ 103 w 104"/>
                <a:gd name="T9" fmla="*/ 17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78">
                  <a:moveTo>
                    <a:pt x="103" y="177"/>
                  </a:moveTo>
                  <a:lnTo>
                    <a:pt x="0" y="177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177"/>
                  </a:lnTo>
                </a:path>
              </a:pathLst>
            </a:custGeom>
            <a:solidFill>
              <a:srgbClr val="D798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007" name="Group 133"/>
          <p:cNvGrpSpPr/>
          <p:nvPr/>
        </p:nvGrpSpPr>
        <p:grpSpPr>
          <a:xfrm>
            <a:off x="7059104" y="4035529"/>
            <a:ext cx="109656" cy="239435"/>
            <a:chOff x="18532117" y="10761410"/>
            <a:chExt cx="292415" cy="638491"/>
          </a:xfrm>
        </p:grpSpPr>
        <p:sp>
          <p:nvSpPr>
            <p:cNvPr id="1008" name="Freeform 125"/>
            <p:cNvSpPr>
              <a:spLocks noChangeArrowheads="1"/>
            </p:cNvSpPr>
            <p:nvPr/>
          </p:nvSpPr>
          <p:spPr bwMode="auto">
            <a:xfrm>
              <a:off x="18578477" y="10968296"/>
              <a:ext cx="32093" cy="185483"/>
            </a:xfrm>
            <a:custGeom>
              <a:avLst/>
              <a:gdLst>
                <a:gd name="T0" fmla="*/ 40 w 41"/>
                <a:gd name="T1" fmla="*/ 0 h 230"/>
                <a:gd name="T2" fmla="*/ 0 w 41"/>
                <a:gd name="T3" fmla="*/ 229 h 230"/>
                <a:gd name="T4" fmla="*/ 34 w 41"/>
                <a:gd name="T5" fmla="*/ 229 h 230"/>
                <a:gd name="T6" fmla="*/ 40 w 41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230">
                  <a:moveTo>
                    <a:pt x="40" y="0"/>
                  </a:moveTo>
                  <a:lnTo>
                    <a:pt x="0" y="229"/>
                  </a:lnTo>
                  <a:lnTo>
                    <a:pt x="34" y="229"/>
                  </a:lnTo>
                  <a:lnTo>
                    <a:pt x="40" y="0"/>
                  </a:lnTo>
                </a:path>
              </a:pathLst>
            </a:custGeom>
            <a:solidFill>
              <a:srgbClr val="D36D5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09" name="Freeform 126"/>
            <p:cNvSpPr>
              <a:spLocks noChangeArrowheads="1"/>
            </p:cNvSpPr>
            <p:nvPr/>
          </p:nvSpPr>
          <p:spPr bwMode="auto">
            <a:xfrm>
              <a:off x="18578477" y="10968296"/>
              <a:ext cx="32093" cy="185483"/>
            </a:xfrm>
            <a:custGeom>
              <a:avLst/>
              <a:gdLst>
                <a:gd name="T0" fmla="*/ 40 w 41"/>
                <a:gd name="T1" fmla="*/ 0 h 230"/>
                <a:gd name="T2" fmla="*/ 0 w 41"/>
                <a:gd name="T3" fmla="*/ 229 h 230"/>
                <a:gd name="T4" fmla="*/ 34 w 41"/>
                <a:gd name="T5" fmla="*/ 22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30">
                  <a:moveTo>
                    <a:pt x="40" y="0"/>
                  </a:moveTo>
                  <a:lnTo>
                    <a:pt x="0" y="229"/>
                  </a:lnTo>
                  <a:lnTo>
                    <a:pt x="34" y="229"/>
                  </a:ln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7137" tIns="28569" rIns="57137" bIns="28569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10" name="Freeform 127"/>
            <p:cNvSpPr>
              <a:spLocks noChangeArrowheads="1"/>
            </p:cNvSpPr>
            <p:nvPr/>
          </p:nvSpPr>
          <p:spPr bwMode="auto">
            <a:xfrm>
              <a:off x="18589173" y="10893389"/>
              <a:ext cx="171171" cy="228287"/>
            </a:xfrm>
            <a:custGeom>
              <a:avLst/>
              <a:gdLst>
                <a:gd name="T0" fmla="*/ 149 w 213"/>
                <a:gd name="T1" fmla="*/ 29 h 282"/>
                <a:gd name="T2" fmla="*/ 149 w 213"/>
                <a:gd name="T3" fmla="*/ 29 h 282"/>
                <a:gd name="T4" fmla="*/ 195 w 213"/>
                <a:gd name="T5" fmla="*/ 81 h 282"/>
                <a:gd name="T6" fmla="*/ 212 w 213"/>
                <a:gd name="T7" fmla="*/ 281 h 282"/>
                <a:gd name="T8" fmla="*/ 12 w 213"/>
                <a:gd name="T9" fmla="*/ 281 h 282"/>
                <a:gd name="T10" fmla="*/ 40 w 213"/>
                <a:gd name="T11" fmla="*/ 52 h 282"/>
                <a:gd name="T12" fmla="*/ 149 w 213"/>
                <a:gd name="T13" fmla="*/ 2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282">
                  <a:moveTo>
                    <a:pt x="149" y="29"/>
                  </a:moveTo>
                  <a:lnTo>
                    <a:pt x="149" y="29"/>
                  </a:lnTo>
                  <a:cubicBezTo>
                    <a:pt x="149" y="29"/>
                    <a:pt x="189" y="63"/>
                    <a:pt x="195" y="81"/>
                  </a:cubicBezTo>
                  <a:cubicBezTo>
                    <a:pt x="212" y="126"/>
                    <a:pt x="212" y="281"/>
                    <a:pt x="212" y="281"/>
                  </a:cubicBezTo>
                  <a:cubicBezTo>
                    <a:pt x="12" y="281"/>
                    <a:pt x="12" y="281"/>
                    <a:pt x="12" y="281"/>
                  </a:cubicBezTo>
                  <a:cubicBezTo>
                    <a:pt x="12" y="281"/>
                    <a:pt x="0" y="138"/>
                    <a:pt x="40" y="52"/>
                  </a:cubicBezTo>
                  <a:cubicBezTo>
                    <a:pt x="63" y="0"/>
                    <a:pt x="149" y="29"/>
                    <a:pt x="149" y="29"/>
                  </a:cubicBezTo>
                </a:path>
              </a:pathLst>
            </a:custGeom>
            <a:solidFill>
              <a:srgbClr val="E17A6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11" name="Freeform 128"/>
            <p:cNvSpPr>
              <a:spLocks noChangeArrowheads="1"/>
            </p:cNvSpPr>
            <p:nvPr/>
          </p:nvSpPr>
          <p:spPr bwMode="auto">
            <a:xfrm>
              <a:off x="18621269" y="10789948"/>
              <a:ext cx="110547" cy="131977"/>
            </a:xfrm>
            <a:custGeom>
              <a:avLst/>
              <a:gdLst>
                <a:gd name="T0" fmla="*/ 0 w 138"/>
                <a:gd name="T1" fmla="*/ 97 h 161"/>
                <a:gd name="T2" fmla="*/ 0 w 138"/>
                <a:gd name="T3" fmla="*/ 97 h 161"/>
                <a:gd name="T4" fmla="*/ 69 w 138"/>
                <a:gd name="T5" fmla="*/ 160 h 161"/>
                <a:gd name="T6" fmla="*/ 137 w 138"/>
                <a:gd name="T7" fmla="*/ 97 h 161"/>
                <a:gd name="T8" fmla="*/ 137 w 138"/>
                <a:gd name="T9" fmla="*/ 68 h 161"/>
                <a:gd name="T10" fmla="*/ 69 w 138"/>
                <a:gd name="T11" fmla="*/ 0 h 161"/>
                <a:gd name="T12" fmla="*/ 0 w 138"/>
                <a:gd name="T13" fmla="*/ 68 h 161"/>
                <a:gd name="T14" fmla="*/ 0 w 138"/>
                <a:gd name="T15" fmla="*/ 9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161">
                  <a:moveTo>
                    <a:pt x="0" y="97"/>
                  </a:moveTo>
                  <a:lnTo>
                    <a:pt x="0" y="97"/>
                  </a:lnTo>
                  <a:cubicBezTo>
                    <a:pt x="0" y="131"/>
                    <a:pt x="34" y="160"/>
                    <a:pt x="69" y="160"/>
                  </a:cubicBezTo>
                  <a:cubicBezTo>
                    <a:pt x="109" y="160"/>
                    <a:pt x="137" y="131"/>
                    <a:pt x="137" y="97"/>
                  </a:cubicBezTo>
                  <a:cubicBezTo>
                    <a:pt x="137" y="68"/>
                    <a:pt x="137" y="68"/>
                    <a:pt x="137" y="68"/>
                  </a:cubicBezTo>
                  <a:cubicBezTo>
                    <a:pt x="137" y="34"/>
                    <a:pt x="109" y="0"/>
                    <a:pt x="69" y="0"/>
                  </a:cubicBezTo>
                  <a:cubicBezTo>
                    <a:pt x="34" y="0"/>
                    <a:pt x="0" y="34"/>
                    <a:pt x="0" y="68"/>
                  </a:cubicBezTo>
                  <a:lnTo>
                    <a:pt x="0" y="97"/>
                  </a:lnTo>
                </a:path>
              </a:pathLst>
            </a:custGeom>
            <a:solidFill>
              <a:srgbClr val="EDC9A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12" name="Freeform 129"/>
            <p:cNvSpPr>
              <a:spLocks noChangeArrowheads="1"/>
            </p:cNvSpPr>
            <p:nvPr/>
          </p:nvSpPr>
          <p:spPr bwMode="auto">
            <a:xfrm>
              <a:off x="18599872" y="10761410"/>
              <a:ext cx="153339" cy="156948"/>
            </a:xfrm>
            <a:custGeom>
              <a:avLst/>
              <a:gdLst>
                <a:gd name="T0" fmla="*/ 17 w 189"/>
                <a:gd name="T1" fmla="*/ 85 h 195"/>
                <a:gd name="T2" fmla="*/ 17 w 189"/>
                <a:gd name="T3" fmla="*/ 85 h 195"/>
                <a:gd name="T4" fmla="*/ 131 w 189"/>
                <a:gd name="T5" fmla="*/ 85 h 195"/>
                <a:gd name="T6" fmla="*/ 131 w 189"/>
                <a:gd name="T7" fmla="*/ 194 h 195"/>
                <a:gd name="T8" fmla="*/ 188 w 189"/>
                <a:gd name="T9" fmla="*/ 194 h 195"/>
                <a:gd name="T10" fmla="*/ 188 w 189"/>
                <a:gd name="T11" fmla="*/ 63 h 195"/>
                <a:gd name="T12" fmla="*/ 114 w 189"/>
                <a:gd name="T13" fmla="*/ 0 h 195"/>
                <a:gd name="T14" fmla="*/ 17 w 189"/>
                <a:gd name="T15" fmla="*/ 8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95">
                  <a:moveTo>
                    <a:pt x="17" y="85"/>
                  </a:moveTo>
                  <a:lnTo>
                    <a:pt x="17" y="85"/>
                  </a:lnTo>
                  <a:cubicBezTo>
                    <a:pt x="131" y="85"/>
                    <a:pt x="131" y="85"/>
                    <a:pt x="131" y="85"/>
                  </a:cubicBezTo>
                  <a:cubicBezTo>
                    <a:pt x="131" y="194"/>
                    <a:pt x="131" y="194"/>
                    <a:pt x="131" y="194"/>
                  </a:cubicBezTo>
                  <a:cubicBezTo>
                    <a:pt x="188" y="194"/>
                    <a:pt x="188" y="194"/>
                    <a:pt x="188" y="194"/>
                  </a:cubicBezTo>
                  <a:cubicBezTo>
                    <a:pt x="188" y="63"/>
                    <a:pt x="188" y="63"/>
                    <a:pt x="188" y="63"/>
                  </a:cubicBezTo>
                  <a:cubicBezTo>
                    <a:pt x="188" y="63"/>
                    <a:pt x="183" y="0"/>
                    <a:pt x="114" y="0"/>
                  </a:cubicBezTo>
                  <a:cubicBezTo>
                    <a:pt x="0" y="0"/>
                    <a:pt x="17" y="85"/>
                    <a:pt x="17" y="85"/>
                  </a:cubicBezTo>
                </a:path>
              </a:pathLst>
            </a:custGeom>
            <a:solidFill>
              <a:srgbClr val="67261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13" name="Freeform 130"/>
            <p:cNvSpPr>
              <a:spLocks noChangeArrowheads="1"/>
            </p:cNvSpPr>
            <p:nvPr/>
          </p:nvSpPr>
          <p:spPr bwMode="auto">
            <a:xfrm>
              <a:off x="18728250" y="11175183"/>
              <a:ext cx="39226" cy="17833"/>
            </a:xfrm>
            <a:custGeom>
              <a:avLst/>
              <a:gdLst>
                <a:gd name="T0" fmla="*/ 0 w 47"/>
                <a:gd name="T1" fmla="*/ 0 h 24"/>
                <a:gd name="T2" fmla="*/ 0 w 47"/>
                <a:gd name="T3" fmla="*/ 0 h 24"/>
                <a:gd name="T4" fmla="*/ 23 w 47"/>
                <a:gd name="T5" fmla="*/ 23 h 24"/>
                <a:gd name="T6" fmla="*/ 46 w 47"/>
                <a:gd name="T7" fmla="*/ 0 h 24"/>
                <a:gd name="T8" fmla="*/ 0 w 4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4">
                  <a:moveTo>
                    <a:pt x="0" y="0"/>
                  </a:moveTo>
                  <a:lnTo>
                    <a:pt x="0" y="0"/>
                  </a:lnTo>
                  <a:cubicBezTo>
                    <a:pt x="0" y="12"/>
                    <a:pt x="11" y="23"/>
                    <a:pt x="23" y="23"/>
                  </a:cubicBezTo>
                  <a:cubicBezTo>
                    <a:pt x="40" y="23"/>
                    <a:pt x="46" y="12"/>
                    <a:pt x="46" y="0"/>
                  </a:cubicBezTo>
                  <a:lnTo>
                    <a:pt x="0" y="0"/>
                  </a:lnTo>
                </a:path>
              </a:pathLst>
            </a:custGeom>
            <a:solidFill>
              <a:srgbClr val="EDC9A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14" name="Freeform 131"/>
            <p:cNvSpPr>
              <a:spLocks noChangeArrowheads="1"/>
            </p:cNvSpPr>
            <p:nvPr/>
          </p:nvSpPr>
          <p:spPr bwMode="auto">
            <a:xfrm>
              <a:off x="18578477" y="11153781"/>
              <a:ext cx="35660" cy="17833"/>
            </a:xfrm>
            <a:custGeom>
              <a:avLst/>
              <a:gdLst>
                <a:gd name="T0" fmla="*/ 0 w 46"/>
                <a:gd name="T1" fmla="*/ 0 h 24"/>
                <a:gd name="T2" fmla="*/ 0 w 46"/>
                <a:gd name="T3" fmla="*/ 0 h 24"/>
                <a:gd name="T4" fmla="*/ 23 w 46"/>
                <a:gd name="T5" fmla="*/ 23 h 24"/>
                <a:gd name="T6" fmla="*/ 45 w 46"/>
                <a:gd name="T7" fmla="*/ 0 h 24"/>
                <a:gd name="T8" fmla="*/ 0 w 4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4">
                  <a:moveTo>
                    <a:pt x="0" y="0"/>
                  </a:moveTo>
                  <a:lnTo>
                    <a:pt x="0" y="0"/>
                  </a:lnTo>
                  <a:cubicBezTo>
                    <a:pt x="0" y="11"/>
                    <a:pt x="11" y="23"/>
                    <a:pt x="23" y="23"/>
                  </a:cubicBezTo>
                  <a:cubicBezTo>
                    <a:pt x="34" y="23"/>
                    <a:pt x="45" y="11"/>
                    <a:pt x="45" y="0"/>
                  </a:cubicBezTo>
                  <a:lnTo>
                    <a:pt x="0" y="0"/>
                  </a:lnTo>
                </a:path>
              </a:pathLst>
            </a:custGeom>
            <a:solidFill>
              <a:srgbClr val="EDC9A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15" name="Freeform 132"/>
            <p:cNvSpPr>
              <a:spLocks noChangeArrowheads="1"/>
            </p:cNvSpPr>
            <p:nvPr/>
          </p:nvSpPr>
          <p:spPr bwMode="auto">
            <a:xfrm>
              <a:off x="18728250" y="11032502"/>
              <a:ext cx="39226" cy="142679"/>
            </a:xfrm>
            <a:custGeom>
              <a:avLst/>
              <a:gdLst>
                <a:gd name="T0" fmla="*/ 0 w 47"/>
                <a:gd name="T1" fmla="*/ 177 h 178"/>
                <a:gd name="T2" fmla="*/ 46 w 47"/>
                <a:gd name="T3" fmla="*/ 177 h 178"/>
                <a:gd name="T4" fmla="*/ 40 w 47"/>
                <a:gd name="T5" fmla="*/ 0 h 178"/>
                <a:gd name="T6" fmla="*/ 0 w 47"/>
                <a:gd name="T7" fmla="*/ 40 h 178"/>
                <a:gd name="T8" fmla="*/ 0 w 47"/>
                <a:gd name="T9" fmla="*/ 17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78">
                  <a:moveTo>
                    <a:pt x="0" y="177"/>
                  </a:moveTo>
                  <a:lnTo>
                    <a:pt x="46" y="177"/>
                  </a:lnTo>
                  <a:lnTo>
                    <a:pt x="40" y="0"/>
                  </a:lnTo>
                  <a:lnTo>
                    <a:pt x="0" y="40"/>
                  </a:lnTo>
                  <a:lnTo>
                    <a:pt x="0" y="177"/>
                  </a:lnTo>
                </a:path>
              </a:pathLst>
            </a:custGeom>
            <a:solidFill>
              <a:srgbClr val="E17A6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16" name="Freeform 133"/>
            <p:cNvSpPr>
              <a:spLocks noChangeArrowheads="1"/>
            </p:cNvSpPr>
            <p:nvPr/>
          </p:nvSpPr>
          <p:spPr bwMode="auto">
            <a:xfrm>
              <a:off x="18557081" y="11121677"/>
              <a:ext cx="203264" cy="253257"/>
            </a:xfrm>
            <a:custGeom>
              <a:avLst/>
              <a:gdLst>
                <a:gd name="T0" fmla="*/ 63 w 253"/>
                <a:gd name="T1" fmla="*/ 0 h 315"/>
                <a:gd name="T2" fmla="*/ 63 w 253"/>
                <a:gd name="T3" fmla="*/ 63 h 315"/>
                <a:gd name="T4" fmla="*/ 0 w 253"/>
                <a:gd name="T5" fmla="*/ 314 h 315"/>
                <a:gd name="T6" fmla="*/ 57 w 253"/>
                <a:gd name="T7" fmla="*/ 314 h 315"/>
                <a:gd name="T8" fmla="*/ 137 w 253"/>
                <a:gd name="T9" fmla="*/ 74 h 315"/>
                <a:gd name="T10" fmla="*/ 143 w 253"/>
                <a:gd name="T11" fmla="*/ 183 h 315"/>
                <a:gd name="T12" fmla="*/ 195 w 253"/>
                <a:gd name="T13" fmla="*/ 314 h 315"/>
                <a:gd name="T14" fmla="*/ 252 w 253"/>
                <a:gd name="T15" fmla="*/ 314 h 315"/>
                <a:gd name="T16" fmla="*/ 212 w 253"/>
                <a:gd name="T17" fmla="*/ 183 h 315"/>
                <a:gd name="T18" fmla="*/ 212 w 253"/>
                <a:gd name="T19" fmla="*/ 0 h 315"/>
                <a:gd name="T20" fmla="*/ 63 w 253"/>
                <a:gd name="T21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315">
                  <a:moveTo>
                    <a:pt x="63" y="0"/>
                  </a:moveTo>
                  <a:lnTo>
                    <a:pt x="63" y="63"/>
                  </a:lnTo>
                  <a:lnTo>
                    <a:pt x="0" y="314"/>
                  </a:lnTo>
                  <a:lnTo>
                    <a:pt x="57" y="314"/>
                  </a:lnTo>
                  <a:lnTo>
                    <a:pt x="137" y="74"/>
                  </a:lnTo>
                  <a:lnTo>
                    <a:pt x="143" y="183"/>
                  </a:lnTo>
                  <a:lnTo>
                    <a:pt x="195" y="314"/>
                  </a:lnTo>
                  <a:lnTo>
                    <a:pt x="252" y="314"/>
                  </a:lnTo>
                  <a:lnTo>
                    <a:pt x="212" y="183"/>
                  </a:lnTo>
                  <a:lnTo>
                    <a:pt x="212" y="0"/>
                  </a:lnTo>
                  <a:lnTo>
                    <a:pt x="63" y="0"/>
                  </a:lnTo>
                </a:path>
              </a:pathLst>
            </a:custGeom>
            <a:solidFill>
              <a:srgbClr val="718DA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17" name="Freeform 134"/>
            <p:cNvSpPr>
              <a:spLocks noChangeArrowheads="1"/>
            </p:cNvSpPr>
            <p:nvPr/>
          </p:nvSpPr>
          <p:spPr bwMode="auto">
            <a:xfrm>
              <a:off x="18557081" y="11121677"/>
              <a:ext cx="203264" cy="253257"/>
            </a:xfrm>
            <a:custGeom>
              <a:avLst/>
              <a:gdLst>
                <a:gd name="T0" fmla="*/ 63 w 253"/>
                <a:gd name="T1" fmla="*/ 0 h 315"/>
                <a:gd name="T2" fmla="*/ 63 w 253"/>
                <a:gd name="T3" fmla="*/ 63 h 315"/>
                <a:gd name="T4" fmla="*/ 0 w 253"/>
                <a:gd name="T5" fmla="*/ 314 h 315"/>
                <a:gd name="T6" fmla="*/ 57 w 253"/>
                <a:gd name="T7" fmla="*/ 314 h 315"/>
                <a:gd name="T8" fmla="*/ 137 w 253"/>
                <a:gd name="T9" fmla="*/ 74 h 315"/>
                <a:gd name="T10" fmla="*/ 143 w 253"/>
                <a:gd name="T11" fmla="*/ 183 h 315"/>
                <a:gd name="T12" fmla="*/ 195 w 253"/>
                <a:gd name="T13" fmla="*/ 314 h 315"/>
                <a:gd name="T14" fmla="*/ 252 w 253"/>
                <a:gd name="T15" fmla="*/ 314 h 315"/>
                <a:gd name="T16" fmla="*/ 212 w 253"/>
                <a:gd name="T17" fmla="*/ 183 h 315"/>
                <a:gd name="T18" fmla="*/ 212 w 253"/>
                <a:gd name="T1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15">
                  <a:moveTo>
                    <a:pt x="63" y="0"/>
                  </a:moveTo>
                  <a:lnTo>
                    <a:pt x="63" y="63"/>
                  </a:lnTo>
                  <a:lnTo>
                    <a:pt x="0" y="314"/>
                  </a:lnTo>
                  <a:lnTo>
                    <a:pt x="57" y="314"/>
                  </a:lnTo>
                  <a:lnTo>
                    <a:pt x="137" y="74"/>
                  </a:lnTo>
                  <a:lnTo>
                    <a:pt x="143" y="183"/>
                  </a:lnTo>
                  <a:lnTo>
                    <a:pt x="195" y="314"/>
                  </a:lnTo>
                  <a:lnTo>
                    <a:pt x="252" y="314"/>
                  </a:lnTo>
                  <a:lnTo>
                    <a:pt x="212" y="183"/>
                  </a:lnTo>
                  <a:lnTo>
                    <a:pt x="212" y="0"/>
                  </a:ln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7137" tIns="28569" rIns="57137" bIns="28569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18" name="Freeform 135"/>
            <p:cNvSpPr>
              <a:spLocks noChangeArrowheads="1"/>
            </p:cNvSpPr>
            <p:nvPr/>
          </p:nvSpPr>
          <p:spPr bwMode="auto">
            <a:xfrm>
              <a:off x="18696156" y="11374933"/>
              <a:ext cx="64190" cy="24968"/>
            </a:xfrm>
            <a:custGeom>
              <a:avLst/>
              <a:gdLst>
                <a:gd name="T0" fmla="*/ 0 w 81"/>
                <a:gd name="T1" fmla="*/ 12 h 30"/>
                <a:gd name="T2" fmla="*/ 0 w 81"/>
                <a:gd name="T3" fmla="*/ 12 h 30"/>
                <a:gd name="T4" fmla="*/ 11 w 81"/>
                <a:gd name="T5" fmla="*/ 29 h 30"/>
                <a:gd name="T6" fmla="*/ 68 w 81"/>
                <a:gd name="T7" fmla="*/ 29 h 30"/>
                <a:gd name="T8" fmla="*/ 80 w 81"/>
                <a:gd name="T9" fmla="*/ 12 h 30"/>
                <a:gd name="T10" fmla="*/ 68 w 81"/>
                <a:gd name="T11" fmla="*/ 0 h 30"/>
                <a:gd name="T12" fmla="*/ 11 w 81"/>
                <a:gd name="T13" fmla="*/ 0 h 30"/>
                <a:gd name="T14" fmla="*/ 0 w 81"/>
                <a:gd name="T15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30">
                  <a:moveTo>
                    <a:pt x="0" y="12"/>
                  </a:moveTo>
                  <a:lnTo>
                    <a:pt x="0" y="12"/>
                  </a:lnTo>
                  <a:cubicBezTo>
                    <a:pt x="0" y="23"/>
                    <a:pt x="5" y="29"/>
                    <a:pt x="11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74" y="29"/>
                    <a:pt x="80" y="23"/>
                    <a:pt x="80" y="12"/>
                  </a:cubicBezTo>
                  <a:cubicBezTo>
                    <a:pt x="80" y="6"/>
                    <a:pt x="74" y="0"/>
                    <a:pt x="6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</a:path>
              </a:pathLst>
            </a:custGeom>
            <a:solidFill>
              <a:srgbClr val="4D35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19" name="Freeform 136"/>
            <p:cNvSpPr>
              <a:spLocks noChangeArrowheads="1"/>
            </p:cNvSpPr>
            <p:nvPr/>
          </p:nvSpPr>
          <p:spPr bwMode="auto">
            <a:xfrm>
              <a:off x="18532117" y="11374933"/>
              <a:ext cx="67757" cy="24968"/>
            </a:xfrm>
            <a:custGeom>
              <a:avLst/>
              <a:gdLst>
                <a:gd name="T0" fmla="*/ 0 w 82"/>
                <a:gd name="T1" fmla="*/ 12 h 30"/>
                <a:gd name="T2" fmla="*/ 0 w 82"/>
                <a:gd name="T3" fmla="*/ 12 h 30"/>
                <a:gd name="T4" fmla="*/ 12 w 82"/>
                <a:gd name="T5" fmla="*/ 29 h 30"/>
                <a:gd name="T6" fmla="*/ 69 w 82"/>
                <a:gd name="T7" fmla="*/ 29 h 30"/>
                <a:gd name="T8" fmla="*/ 81 w 82"/>
                <a:gd name="T9" fmla="*/ 12 h 30"/>
                <a:gd name="T10" fmla="*/ 69 w 82"/>
                <a:gd name="T11" fmla="*/ 0 h 30"/>
                <a:gd name="T12" fmla="*/ 12 w 82"/>
                <a:gd name="T13" fmla="*/ 0 h 30"/>
                <a:gd name="T14" fmla="*/ 0 w 82"/>
                <a:gd name="T15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30">
                  <a:moveTo>
                    <a:pt x="0" y="12"/>
                  </a:moveTo>
                  <a:lnTo>
                    <a:pt x="0" y="12"/>
                  </a:lnTo>
                  <a:cubicBezTo>
                    <a:pt x="0" y="23"/>
                    <a:pt x="6" y="29"/>
                    <a:pt x="12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75" y="29"/>
                    <a:pt x="81" y="23"/>
                    <a:pt x="81" y="12"/>
                  </a:cubicBezTo>
                  <a:cubicBezTo>
                    <a:pt x="81" y="6"/>
                    <a:pt x="75" y="0"/>
                    <a:pt x="6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</a:path>
              </a:pathLst>
            </a:custGeom>
            <a:solidFill>
              <a:srgbClr val="4D35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20" name="Freeform 137"/>
            <p:cNvSpPr>
              <a:spLocks noChangeArrowheads="1"/>
            </p:cNvSpPr>
            <p:nvPr/>
          </p:nvSpPr>
          <p:spPr bwMode="auto">
            <a:xfrm>
              <a:off x="18667626" y="11210852"/>
              <a:ext cx="156906" cy="103441"/>
            </a:xfrm>
            <a:custGeom>
              <a:avLst/>
              <a:gdLst>
                <a:gd name="T0" fmla="*/ 195 w 196"/>
                <a:gd name="T1" fmla="*/ 125 h 126"/>
                <a:gd name="T2" fmla="*/ 0 w 196"/>
                <a:gd name="T3" fmla="*/ 125 h 126"/>
                <a:gd name="T4" fmla="*/ 0 w 196"/>
                <a:gd name="T5" fmla="*/ 0 h 126"/>
                <a:gd name="T6" fmla="*/ 195 w 196"/>
                <a:gd name="T7" fmla="*/ 0 h 126"/>
                <a:gd name="T8" fmla="*/ 195 w 196"/>
                <a:gd name="T9" fmla="*/ 12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26">
                  <a:moveTo>
                    <a:pt x="195" y="125"/>
                  </a:moveTo>
                  <a:lnTo>
                    <a:pt x="0" y="125"/>
                  </a:lnTo>
                  <a:lnTo>
                    <a:pt x="0" y="0"/>
                  </a:lnTo>
                  <a:lnTo>
                    <a:pt x="195" y="0"/>
                  </a:lnTo>
                  <a:lnTo>
                    <a:pt x="195" y="125"/>
                  </a:lnTo>
                </a:path>
              </a:pathLst>
            </a:custGeom>
            <a:solidFill>
              <a:srgbClr val="9C71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21" name="Freeform 138"/>
            <p:cNvSpPr>
              <a:spLocks noChangeArrowheads="1"/>
            </p:cNvSpPr>
            <p:nvPr/>
          </p:nvSpPr>
          <p:spPr bwMode="auto">
            <a:xfrm>
              <a:off x="18728250" y="11196583"/>
              <a:ext cx="39226" cy="14267"/>
            </a:xfrm>
            <a:custGeom>
              <a:avLst/>
              <a:gdLst>
                <a:gd name="T0" fmla="*/ 46 w 47"/>
                <a:gd name="T1" fmla="*/ 18 h 19"/>
                <a:gd name="T2" fmla="*/ 46 w 47"/>
                <a:gd name="T3" fmla="*/ 18 h 19"/>
                <a:gd name="T4" fmla="*/ 40 w 47"/>
                <a:gd name="T5" fmla="*/ 18 h 19"/>
                <a:gd name="T6" fmla="*/ 23 w 47"/>
                <a:gd name="T7" fmla="*/ 6 h 19"/>
                <a:gd name="T8" fmla="*/ 11 w 47"/>
                <a:gd name="T9" fmla="*/ 18 h 19"/>
                <a:gd name="T10" fmla="*/ 0 w 47"/>
                <a:gd name="T11" fmla="*/ 18 h 19"/>
                <a:gd name="T12" fmla="*/ 23 w 47"/>
                <a:gd name="T13" fmla="*/ 0 h 19"/>
                <a:gd name="T14" fmla="*/ 46 w 47"/>
                <a:gd name="T15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9">
                  <a:moveTo>
                    <a:pt x="46" y="18"/>
                  </a:moveTo>
                  <a:lnTo>
                    <a:pt x="46" y="18"/>
                  </a:lnTo>
                  <a:cubicBezTo>
                    <a:pt x="40" y="18"/>
                    <a:pt x="40" y="18"/>
                    <a:pt x="40" y="18"/>
                  </a:cubicBezTo>
                  <a:cubicBezTo>
                    <a:pt x="40" y="12"/>
                    <a:pt x="34" y="6"/>
                    <a:pt x="23" y="6"/>
                  </a:cubicBezTo>
                  <a:cubicBezTo>
                    <a:pt x="17" y="6"/>
                    <a:pt x="11" y="12"/>
                    <a:pt x="1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"/>
                    <a:pt x="11" y="0"/>
                    <a:pt x="23" y="0"/>
                  </a:cubicBezTo>
                  <a:cubicBezTo>
                    <a:pt x="34" y="0"/>
                    <a:pt x="46" y="6"/>
                    <a:pt x="46" y="18"/>
                  </a:cubicBezTo>
                </a:path>
              </a:pathLst>
            </a:custGeom>
            <a:solidFill>
              <a:srgbClr val="9C71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57137" tIns="28569" rIns="57137" bIns="28569" anchor="ctr"/>
            <a:lstStyle/>
            <a:p>
              <a:endParaRPr lang="en-US" sz="675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024" name="矩形 1023"/>
          <p:cNvSpPr/>
          <p:nvPr/>
        </p:nvSpPr>
        <p:spPr>
          <a:xfrm>
            <a:off x="620252" y="1104176"/>
            <a:ext cx="184731" cy="230832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endParaRPr lang="zh-CN" altLang="en-US" sz="9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13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214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15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156325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11111E-6 L -0.74441 0.01759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27" y="88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.77005 -0.00023 " pathEditMode="relative" rAng="0" ptsTypes="AA">
                                      <p:cBhvr>
                                        <p:cTn id="12" dur="3500" fill="hold"/>
                                        <p:tgtEl>
                                          <p:spTgt spid="9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03" y="-2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3804E-6 6.36206E-7 L -0.17552 0.00648 " pathEditMode="relative" ptsTypes="AA">
                                      <p:cBhvr>
                                        <p:cTn id="14" dur="4300" fill="hold"/>
                                        <p:tgtEl>
                                          <p:spTgt spid="10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矩形 180"/>
          <p:cNvSpPr/>
          <p:nvPr/>
        </p:nvSpPr>
        <p:spPr>
          <a:xfrm>
            <a:off x="4395898" y="3376829"/>
            <a:ext cx="4602863" cy="1382430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>
              <a:spcAft>
                <a:spcPts val="450"/>
              </a:spcAft>
            </a:pPr>
            <a:r>
              <a:rPr lang="en-US" altLang="zh-CN" sz="105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Human Body Retrieval</a:t>
            </a:r>
          </a:p>
          <a:p>
            <a:pPr marL="128588" indent="-128588">
              <a:spcAft>
                <a:spcPts val="450"/>
              </a:spcAft>
              <a:buFont typeface="Wingdings" panose="05000000000000000000" pitchFamily="2" charset="2"/>
              <a:buChar char="Ø"/>
            </a:pPr>
            <a:r>
              <a:rPr lang="en-US" altLang="zh-CN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Retrieve all detected humans or filter by picture of person’s body</a:t>
            </a:r>
          </a:p>
          <a:p>
            <a:pPr>
              <a:spcAft>
                <a:spcPts val="450"/>
              </a:spcAft>
            </a:pPr>
            <a:r>
              <a:rPr lang="en-US" altLang="zh-CN" sz="105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Behavior Analysis</a:t>
            </a:r>
            <a:endParaRPr lang="zh-CN" altLang="en-US" sz="1050" b="1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28588" indent="-128588">
              <a:spcAft>
                <a:spcPts val="450"/>
              </a:spcAft>
              <a:buFont typeface="Wingdings" panose="05000000000000000000" pitchFamily="2" charset="2"/>
              <a:buChar char="Ø"/>
            </a:pPr>
            <a:r>
              <a:rPr lang="en-US" altLang="zh-CN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Search by event type: Line Crossing, Intrusion, Unattended Baggage, etc.</a:t>
            </a:r>
            <a:endParaRPr lang="zh-CN" altLang="en-US" sz="105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spcAft>
                <a:spcPts val="450"/>
              </a:spcAft>
            </a:pPr>
            <a:r>
              <a:rPr lang="en-US" altLang="zh-CN" sz="105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Vehicle Retrieval</a:t>
            </a:r>
            <a:endParaRPr lang="zh-CN" altLang="en-US" sz="1050" b="1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28588" indent="-128588">
              <a:spcAft>
                <a:spcPts val="450"/>
              </a:spcAft>
              <a:buFont typeface="Wingdings" panose="05000000000000000000" pitchFamily="2" charset="2"/>
              <a:buChar char="Ø"/>
            </a:pPr>
            <a:r>
              <a:rPr lang="en-US" altLang="zh-CN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Search by event type and license plate number </a:t>
            </a:r>
            <a:endParaRPr lang="zh-CN" altLang="en-US" sz="105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3102" y="143698"/>
            <a:ext cx="249299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Data Retrieval</a:t>
            </a:r>
            <a:endParaRPr lang="zh-CN" altLang="en-US" sz="2700" dirty="0"/>
          </a:p>
        </p:txBody>
      </p:sp>
      <p:sp>
        <p:nvSpPr>
          <p:cNvPr id="87" name="任意多边形 86"/>
          <p:cNvSpPr/>
          <p:nvPr/>
        </p:nvSpPr>
        <p:spPr>
          <a:xfrm rot="1188727">
            <a:off x="1242831" y="1725253"/>
            <a:ext cx="123339" cy="55940"/>
          </a:xfrm>
          <a:custGeom>
            <a:avLst/>
            <a:gdLst>
              <a:gd name="connsiteX0" fmla="*/ 0 w 401561"/>
              <a:gd name="connsiteY0" fmla="*/ 56938 h 146834"/>
              <a:gd name="connsiteX1" fmla="*/ 247048 w 401561"/>
              <a:gd name="connsiteY1" fmla="*/ 56938 h 146834"/>
              <a:gd name="connsiteX2" fmla="*/ 372496 w 401561"/>
              <a:gd name="connsiteY2" fmla="*/ 0 h 146834"/>
              <a:gd name="connsiteX3" fmla="*/ 401561 w 401561"/>
              <a:gd name="connsiteY3" fmla="*/ 64038 h 146834"/>
              <a:gd name="connsiteX4" fmla="*/ 260540 w 401561"/>
              <a:gd name="connsiteY4" fmla="*/ 128044 h 146834"/>
              <a:gd name="connsiteX5" fmla="*/ 260540 w 401561"/>
              <a:gd name="connsiteY5" fmla="*/ 132290 h 146834"/>
              <a:gd name="connsiteX6" fmla="*/ 251185 w 401561"/>
              <a:gd name="connsiteY6" fmla="*/ 132290 h 146834"/>
              <a:gd name="connsiteX7" fmla="*/ 219141 w 401561"/>
              <a:gd name="connsiteY7" fmla="*/ 146834 h 146834"/>
              <a:gd name="connsiteX8" fmla="*/ 212540 w 401561"/>
              <a:gd name="connsiteY8" fmla="*/ 132290 h 146834"/>
              <a:gd name="connsiteX9" fmla="*/ 0 w 401561"/>
              <a:gd name="connsiteY9" fmla="*/ 132290 h 1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1561" h="146834">
                <a:moveTo>
                  <a:pt x="0" y="56938"/>
                </a:moveTo>
                <a:lnTo>
                  <a:pt x="247048" y="56938"/>
                </a:lnTo>
                <a:lnTo>
                  <a:pt x="372496" y="0"/>
                </a:lnTo>
                <a:lnTo>
                  <a:pt x="401561" y="64038"/>
                </a:lnTo>
                <a:lnTo>
                  <a:pt x="260540" y="128044"/>
                </a:lnTo>
                <a:lnTo>
                  <a:pt x="260540" y="132290"/>
                </a:lnTo>
                <a:lnTo>
                  <a:pt x="251185" y="132290"/>
                </a:lnTo>
                <a:lnTo>
                  <a:pt x="219141" y="146834"/>
                </a:lnTo>
                <a:lnTo>
                  <a:pt x="212540" y="132290"/>
                </a:lnTo>
                <a:lnTo>
                  <a:pt x="0" y="132290"/>
                </a:lnTo>
                <a:close/>
              </a:path>
            </a:pathLst>
          </a:custGeom>
          <a:solidFill>
            <a:srgbClr val="C00000"/>
          </a:solidFill>
          <a:ln w="12700" cap="flat" cmpd="sng" algn="ctr">
            <a:solidFill>
              <a:srgbClr val="C00000">
                <a:shade val="50000"/>
              </a:srgbClr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endParaRPr lang="zh-CN" altLang="en-US" sz="1500" kern="0">
              <a:solidFill>
                <a:prstClr val="white"/>
              </a:solidFill>
              <a:latin typeface="Segoe UI" panose="020B0502040204020203" pitchFamily="34" charset="0"/>
              <a:ea typeface="等线" panose="02010600030101010101" pitchFamily="2" charset="-122"/>
              <a:cs typeface="Segoe UI" panose="020B0502040204020203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917379" y="1751333"/>
            <a:ext cx="739955" cy="189326"/>
            <a:chOff x="545611" y="1430534"/>
            <a:chExt cx="1277711" cy="296786"/>
          </a:xfrm>
        </p:grpSpPr>
        <p:sp>
          <p:nvSpPr>
            <p:cNvPr id="63" name="矩形 62"/>
            <p:cNvSpPr/>
            <p:nvPr/>
          </p:nvSpPr>
          <p:spPr>
            <a:xfrm>
              <a:off x="1024765" y="1430537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150796" y="1430539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266948" y="1430538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385341" y="1430535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511372" y="1430537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627524" y="1430536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660968" y="1430534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786999" y="1430536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903151" y="1430535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545612" y="1534002"/>
              <a:ext cx="1277710" cy="5074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45611" y="1611455"/>
              <a:ext cx="1277710" cy="5074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545611" y="1453393"/>
              <a:ext cx="1277710" cy="5074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43" name="任意多边形 42"/>
          <p:cNvSpPr/>
          <p:nvPr/>
        </p:nvSpPr>
        <p:spPr>
          <a:xfrm rot="3789733">
            <a:off x="367526" y="2454646"/>
            <a:ext cx="1812582" cy="912197"/>
          </a:xfrm>
          <a:custGeom>
            <a:avLst/>
            <a:gdLst>
              <a:gd name="connsiteX0" fmla="*/ 395486 w 1192122"/>
              <a:gd name="connsiteY0" fmla="*/ 0 h 2403763"/>
              <a:gd name="connsiteX1" fmla="*/ 236159 w 1192122"/>
              <a:gd name="connsiteY1" fmla="*/ 512618 h 2403763"/>
              <a:gd name="connsiteX2" fmla="*/ 631 w 1192122"/>
              <a:gd name="connsiteY2" fmla="*/ 1267691 h 2403763"/>
              <a:gd name="connsiteX3" fmla="*/ 312359 w 1192122"/>
              <a:gd name="connsiteY3" fmla="*/ 2112818 h 2403763"/>
              <a:gd name="connsiteX4" fmla="*/ 1192122 w 1192122"/>
              <a:gd name="connsiteY4" fmla="*/ 2403763 h 2403763"/>
              <a:gd name="connsiteX5" fmla="*/ 1192122 w 1192122"/>
              <a:gd name="connsiteY5" fmla="*/ 2403763 h 2403763"/>
              <a:gd name="connsiteX6" fmla="*/ 1095141 w 1192122"/>
              <a:gd name="connsiteY6" fmla="*/ 2313709 h 2403763"/>
              <a:gd name="connsiteX0" fmla="*/ 404022 w 1200658"/>
              <a:gd name="connsiteY0" fmla="*/ 0 h 2403763"/>
              <a:gd name="connsiteX1" fmla="*/ 244695 w 1200658"/>
              <a:gd name="connsiteY1" fmla="*/ 512618 h 2403763"/>
              <a:gd name="connsiteX2" fmla="*/ 9167 w 1200658"/>
              <a:gd name="connsiteY2" fmla="*/ 1267691 h 2403763"/>
              <a:gd name="connsiteX3" fmla="*/ 588183 w 1200658"/>
              <a:gd name="connsiteY3" fmla="*/ 2214906 h 2403763"/>
              <a:gd name="connsiteX4" fmla="*/ 1200658 w 1200658"/>
              <a:gd name="connsiteY4" fmla="*/ 2403763 h 2403763"/>
              <a:gd name="connsiteX5" fmla="*/ 1200658 w 1200658"/>
              <a:gd name="connsiteY5" fmla="*/ 2403763 h 2403763"/>
              <a:gd name="connsiteX6" fmla="*/ 1103677 w 1200658"/>
              <a:gd name="connsiteY6" fmla="*/ 2313709 h 2403763"/>
              <a:gd name="connsiteX0" fmla="*/ 404022 w 1710633"/>
              <a:gd name="connsiteY0" fmla="*/ 0 h 2406099"/>
              <a:gd name="connsiteX1" fmla="*/ 244695 w 1710633"/>
              <a:gd name="connsiteY1" fmla="*/ 512618 h 2406099"/>
              <a:gd name="connsiteX2" fmla="*/ 9167 w 1710633"/>
              <a:gd name="connsiteY2" fmla="*/ 1267691 h 2406099"/>
              <a:gd name="connsiteX3" fmla="*/ 588183 w 1710633"/>
              <a:gd name="connsiteY3" fmla="*/ 2214906 h 2406099"/>
              <a:gd name="connsiteX4" fmla="*/ 1200658 w 1710633"/>
              <a:gd name="connsiteY4" fmla="*/ 2403763 h 2406099"/>
              <a:gd name="connsiteX5" fmla="*/ 1710633 w 1710633"/>
              <a:gd name="connsiteY5" fmla="*/ 2314427 h 2406099"/>
              <a:gd name="connsiteX6" fmla="*/ 1103677 w 1710633"/>
              <a:gd name="connsiteY6" fmla="*/ 2313709 h 2406099"/>
              <a:gd name="connsiteX0" fmla="*/ 404022 w 2969993"/>
              <a:gd name="connsiteY0" fmla="*/ 0 h 2410174"/>
              <a:gd name="connsiteX1" fmla="*/ 244695 w 2969993"/>
              <a:gd name="connsiteY1" fmla="*/ 512618 h 2410174"/>
              <a:gd name="connsiteX2" fmla="*/ 9167 w 2969993"/>
              <a:gd name="connsiteY2" fmla="*/ 1267691 h 2410174"/>
              <a:gd name="connsiteX3" fmla="*/ 588183 w 2969993"/>
              <a:gd name="connsiteY3" fmla="*/ 2214906 h 2410174"/>
              <a:gd name="connsiteX4" fmla="*/ 1200658 w 2969993"/>
              <a:gd name="connsiteY4" fmla="*/ 2403763 h 2410174"/>
              <a:gd name="connsiteX5" fmla="*/ 1710633 w 2969993"/>
              <a:gd name="connsiteY5" fmla="*/ 2314427 h 2410174"/>
              <a:gd name="connsiteX6" fmla="*/ 2969993 w 2969993"/>
              <a:gd name="connsiteY6" fmla="*/ 1833570 h 2410174"/>
              <a:gd name="connsiteX0" fmla="*/ 412197 w 2978168"/>
              <a:gd name="connsiteY0" fmla="*/ 0 h 2421864"/>
              <a:gd name="connsiteX1" fmla="*/ 252870 w 2978168"/>
              <a:gd name="connsiteY1" fmla="*/ 512618 h 2421864"/>
              <a:gd name="connsiteX2" fmla="*/ 17342 w 2978168"/>
              <a:gd name="connsiteY2" fmla="*/ 1267691 h 2421864"/>
              <a:gd name="connsiteX3" fmla="*/ 766067 w 2978168"/>
              <a:gd name="connsiteY3" fmla="*/ 2051284 h 2421864"/>
              <a:gd name="connsiteX4" fmla="*/ 1208833 w 2978168"/>
              <a:gd name="connsiteY4" fmla="*/ 2403763 h 2421864"/>
              <a:gd name="connsiteX5" fmla="*/ 1718808 w 2978168"/>
              <a:gd name="connsiteY5" fmla="*/ 2314427 h 2421864"/>
              <a:gd name="connsiteX6" fmla="*/ 2978168 w 2978168"/>
              <a:gd name="connsiteY6" fmla="*/ 1833570 h 2421864"/>
              <a:gd name="connsiteX0" fmla="*/ 412197 w 2978168"/>
              <a:gd name="connsiteY0" fmla="*/ 0 h 2335815"/>
              <a:gd name="connsiteX1" fmla="*/ 252870 w 2978168"/>
              <a:gd name="connsiteY1" fmla="*/ 512618 h 2335815"/>
              <a:gd name="connsiteX2" fmla="*/ 17342 w 2978168"/>
              <a:gd name="connsiteY2" fmla="*/ 1267691 h 2335815"/>
              <a:gd name="connsiteX3" fmla="*/ 766067 w 2978168"/>
              <a:gd name="connsiteY3" fmla="*/ 2051284 h 2335815"/>
              <a:gd name="connsiteX4" fmla="*/ 1744431 w 2978168"/>
              <a:gd name="connsiteY4" fmla="*/ 2231691 h 2335815"/>
              <a:gd name="connsiteX5" fmla="*/ 1718808 w 2978168"/>
              <a:gd name="connsiteY5" fmla="*/ 2314427 h 2335815"/>
              <a:gd name="connsiteX6" fmla="*/ 2978168 w 2978168"/>
              <a:gd name="connsiteY6" fmla="*/ 1833570 h 2335815"/>
              <a:gd name="connsiteX0" fmla="*/ 412197 w 2978168"/>
              <a:gd name="connsiteY0" fmla="*/ 0 h 2236515"/>
              <a:gd name="connsiteX1" fmla="*/ 252870 w 2978168"/>
              <a:gd name="connsiteY1" fmla="*/ 512618 h 2236515"/>
              <a:gd name="connsiteX2" fmla="*/ 17342 w 2978168"/>
              <a:gd name="connsiteY2" fmla="*/ 1267691 h 2236515"/>
              <a:gd name="connsiteX3" fmla="*/ 766067 w 2978168"/>
              <a:gd name="connsiteY3" fmla="*/ 2051284 h 2236515"/>
              <a:gd name="connsiteX4" fmla="*/ 1744431 w 2978168"/>
              <a:gd name="connsiteY4" fmla="*/ 2231691 h 2236515"/>
              <a:gd name="connsiteX5" fmla="*/ 2590799 w 2978168"/>
              <a:gd name="connsiteY5" fmla="*/ 1930226 h 2236515"/>
              <a:gd name="connsiteX6" fmla="*/ 2978168 w 2978168"/>
              <a:gd name="connsiteY6" fmla="*/ 1833570 h 2236515"/>
              <a:gd name="connsiteX0" fmla="*/ 412197 w 3123700"/>
              <a:gd name="connsiteY0" fmla="*/ 0 h 2236515"/>
              <a:gd name="connsiteX1" fmla="*/ 252870 w 3123700"/>
              <a:gd name="connsiteY1" fmla="*/ 512618 h 2236515"/>
              <a:gd name="connsiteX2" fmla="*/ 17342 w 3123700"/>
              <a:gd name="connsiteY2" fmla="*/ 1267691 h 2236515"/>
              <a:gd name="connsiteX3" fmla="*/ 766067 w 3123700"/>
              <a:gd name="connsiteY3" fmla="*/ 2051284 h 2236515"/>
              <a:gd name="connsiteX4" fmla="*/ 1744431 w 3123700"/>
              <a:gd name="connsiteY4" fmla="*/ 2231691 h 2236515"/>
              <a:gd name="connsiteX5" fmla="*/ 2590799 w 3123700"/>
              <a:gd name="connsiteY5" fmla="*/ 1930226 h 2236515"/>
              <a:gd name="connsiteX6" fmla="*/ 3123700 w 3123700"/>
              <a:gd name="connsiteY6" fmla="*/ 1577199 h 2236515"/>
              <a:gd name="connsiteX0" fmla="*/ 412197 w 3237130"/>
              <a:gd name="connsiteY0" fmla="*/ 0 h 2236515"/>
              <a:gd name="connsiteX1" fmla="*/ 252870 w 3237130"/>
              <a:gd name="connsiteY1" fmla="*/ 512618 h 2236515"/>
              <a:gd name="connsiteX2" fmla="*/ 17342 w 3237130"/>
              <a:gd name="connsiteY2" fmla="*/ 1267691 h 2236515"/>
              <a:gd name="connsiteX3" fmla="*/ 766067 w 3237130"/>
              <a:gd name="connsiteY3" fmla="*/ 2051284 h 2236515"/>
              <a:gd name="connsiteX4" fmla="*/ 1744431 w 3237130"/>
              <a:gd name="connsiteY4" fmla="*/ 2231691 h 2236515"/>
              <a:gd name="connsiteX5" fmla="*/ 2590799 w 3237130"/>
              <a:gd name="connsiteY5" fmla="*/ 1930226 h 2236515"/>
              <a:gd name="connsiteX6" fmla="*/ 3237130 w 3237130"/>
              <a:gd name="connsiteY6" fmla="*/ 1433022 h 2236515"/>
              <a:gd name="connsiteX0" fmla="*/ 412197 w 3237130"/>
              <a:gd name="connsiteY0" fmla="*/ 0 h 2236515"/>
              <a:gd name="connsiteX1" fmla="*/ 252870 w 3237130"/>
              <a:gd name="connsiteY1" fmla="*/ 512618 h 2236515"/>
              <a:gd name="connsiteX2" fmla="*/ 17342 w 3237130"/>
              <a:gd name="connsiteY2" fmla="*/ 1267691 h 2236515"/>
              <a:gd name="connsiteX3" fmla="*/ 766067 w 3237130"/>
              <a:gd name="connsiteY3" fmla="*/ 2051284 h 2236515"/>
              <a:gd name="connsiteX4" fmla="*/ 1744431 w 3237130"/>
              <a:gd name="connsiteY4" fmla="*/ 2231691 h 2236515"/>
              <a:gd name="connsiteX5" fmla="*/ 2590799 w 3237130"/>
              <a:gd name="connsiteY5" fmla="*/ 1930226 h 2236515"/>
              <a:gd name="connsiteX6" fmla="*/ 3237130 w 3237130"/>
              <a:gd name="connsiteY6" fmla="*/ 1433022 h 2236515"/>
              <a:gd name="connsiteX0" fmla="*/ 0 w 4503730"/>
              <a:gd name="connsiteY0" fmla="*/ 422590 h 1730266"/>
              <a:gd name="connsiteX1" fmla="*/ 1519470 w 4503730"/>
              <a:gd name="connsiteY1" fmla="*/ 6369 h 1730266"/>
              <a:gd name="connsiteX2" fmla="*/ 1283942 w 4503730"/>
              <a:gd name="connsiteY2" fmla="*/ 761442 h 1730266"/>
              <a:gd name="connsiteX3" fmla="*/ 2032667 w 4503730"/>
              <a:gd name="connsiteY3" fmla="*/ 1545035 h 1730266"/>
              <a:gd name="connsiteX4" fmla="*/ 3011031 w 4503730"/>
              <a:gd name="connsiteY4" fmla="*/ 1725442 h 1730266"/>
              <a:gd name="connsiteX5" fmla="*/ 3857399 w 4503730"/>
              <a:gd name="connsiteY5" fmla="*/ 1423977 h 1730266"/>
              <a:gd name="connsiteX6" fmla="*/ 4503730 w 4503730"/>
              <a:gd name="connsiteY6" fmla="*/ 926773 h 1730266"/>
              <a:gd name="connsiteX0" fmla="*/ 0 w 4503730"/>
              <a:gd name="connsiteY0" fmla="*/ 23069 h 1330745"/>
              <a:gd name="connsiteX1" fmla="*/ 551299 w 4503730"/>
              <a:gd name="connsiteY1" fmla="*/ 470863 h 1330745"/>
              <a:gd name="connsiteX2" fmla="*/ 1283942 w 4503730"/>
              <a:gd name="connsiteY2" fmla="*/ 361921 h 1330745"/>
              <a:gd name="connsiteX3" fmla="*/ 2032667 w 4503730"/>
              <a:gd name="connsiteY3" fmla="*/ 1145514 h 1330745"/>
              <a:gd name="connsiteX4" fmla="*/ 3011031 w 4503730"/>
              <a:gd name="connsiteY4" fmla="*/ 1325921 h 1330745"/>
              <a:gd name="connsiteX5" fmla="*/ 3857399 w 4503730"/>
              <a:gd name="connsiteY5" fmla="*/ 1024456 h 1330745"/>
              <a:gd name="connsiteX6" fmla="*/ 4503730 w 4503730"/>
              <a:gd name="connsiteY6" fmla="*/ 527252 h 1330745"/>
              <a:gd name="connsiteX0" fmla="*/ 0 w 4503730"/>
              <a:gd name="connsiteY0" fmla="*/ 25248 h 1330781"/>
              <a:gd name="connsiteX1" fmla="*/ 551299 w 4503730"/>
              <a:gd name="connsiteY1" fmla="*/ 473042 h 1330781"/>
              <a:gd name="connsiteX2" fmla="*/ 969515 w 4503730"/>
              <a:gd name="connsiteY2" fmla="*/ 706103 h 1330781"/>
              <a:gd name="connsiteX3" fmla="*/ 2032667 w 4503730"/>
              <a:gd name="connsiteY3" fmla="*/ 1147693 h 1330781"/>
              <a:gd name="connsiteX4" fmla="*/ 3011031 w 4503730"/>
              <a:gd name="connsiteY4" fmla="*/ 1328100 h 1330781"/>
              <a:gd name="connsiteX5" fmla="*/ 3857399 w 4503730"/>
              <a:gd name="connsiteY5" fmla="*/ 1026635 h 1330781"/>
              <a:gd name="connsiteX6" fmla="*/ 4503730 w 4503730"/>
              <a:gd name="connsiteY6" fmla="*/ 529431 h 1330781"/>
              <a:gd name="connsiteX0" fmla="*/ 0 w 4503730"/>
              <a:gd name="connsiteY0" fmla="*/ 24989 h 1330523"/>
              <a:gd name="connsiteX1" fmla="*/ 529980 w 4503730"/>
              <a:gd name="connsiteY1" fmla="*/ 478785 h 1330523"/>
              <a:gd name="connsiteX2" fmla="*/ 969515 w 4503730"/>
              <a:gd name="connsiteY2" fmla="*/ 705844 h 1330523"/>
              <a:gd name="connsiteX3" fmla="*/ 2032667 w 4503730"/>
              <a:gd name="connsiteY3" fmla="*/ 1147434 h 1330523"/>
              <a:gd name="connsiteX4" fmla="*/ 3011031 w 4503730"/>
              <a:gd name="connsiteY4" fmla="*/ 1327841 h 1330523"/>
              <a:gd name="connsiteX5" fmla="*/ 3857399 w 4503730"/>
              <a:gd name="connsiteY5" fmla="*/ 1026376 h 1330523"/>
              <a:gd name="connsiteX6" fmla="*/ 4503730 w 4503730"/>
              <a:gd name="connsiteY6" fmla="*/ 529172 h 1330523"/>
              <a:gd name="connsiteX0" fmla="*/ 0 w 4365180"/>
              <a:gd name="connsiteY0" fmla="*/ 16724 h 1665456"/>
              <a:gd name="connsiteX1" fmla="*/ 391430 w 4365180"/>
              <a:gd name="connsiteY1" fmla="*/ 813718 h 1665456"/>
              <a:gd name="connsiteX2" fmla="*/ 830965 w 4365180"/>
              <a:gd name="connsiteY2" fmla="*/ 1040777 h 1665456"/>
              <a:gd name="connsiteX3" fmla="*/ 1894117 w 4365180"/>
              <a:gd name="connsiteY3" fmla="*/ 1482367 h 1665456"/>
              <a:gd name="connsiteX4" fmla="*/ 2872481 w 4365180"/>
              <a:gd name="connsiteY4" fmla="*/ 1662774 h 1665456"/>
              <a:gd name="connsiteX5" fmla="*/ 3718849 w 4365180"/>
              <a:gd name="connsiteY5" fmla="*/ 1361309 h 1665456"/>
              <a:gd name="connsiteX6" fmla="*/ 4365180 w 4365180"/>
              <a:gd name="connsiteY6" fmla="*/ 864105 h 1665456"/>
              <a:gd name="connsiteX0" fmla="*/ 0 w 4365180"/>
              <a:gd name="connsiteY0" fmla="*/ 0 h 1648732"/>
              <a:gd name="connsiteX1" fmla="*/ 391430 w 4365180"/>
              <a:gd name="connsiteY1" fmla="*/ 796994 h 1648732"/>
              <a:gd name="connsiteX2" fmla="*/ 830965 w 4365180"/>
              <a:gd name="connsiteY2" fmla="*/ 1024053 h 1648732"/>
              <a:gd name="connsiteX3" fmla="*/ 1894117 w 4365180"/>
              <a:gd name="connsiteY3" fmla="*/ 1465643 h 1648732"/>
              <a:gd name="connsiteX4" fmla="*/ 2872481 w 4365180"/>
              <a:gd name="connsiteY4" fmla="*/ 1646050 h 1648732"/>
              <a:gd name="connsiteX5" fmla="*/ 3718849 w 4365180"/>
              <a:gd name="connsiteY5" fmla="*/ 1344585 h 1648732"/>
              <a:gd name="connsiteX6" fmla="*/ 4365180 w 4365180"/>
              <a:gd name="connsiteY6" fmla="*/ 847381 h 1648732"/>
              <a:gd name="connsiteX0" fmla="*/ 1 w 4440655"/>
              <a:gd name="connsiteY0" fmla="*/ 0 h 1264137"/>
              <a:gd name="connsiteX1" fmla="*/ 466905 w 4440655"/>
              <a:gd name="connsiteY1" fmla="*/ 412399 h 1264137"/>
              <a:gd name="connsiteX2" fmla="*/ 906440 w 4440655"/>
              <a:gd name="connsiteY2" fmla="*/ 639458 h 1264137"/>
              <a:gd name="connsiteX3" fmla="*/ 1969592 w 4440655"/>
              <a:gd name="connsiteY3" fmla="*/ 1081048 h 1264137"/>
              <a:gd name="connsiteX4" fmla="*/ 2947956 w 4440655"/>
              <a:gd name="connsiteY4" fmla="*/ 1261455 h 1264137"/>
              <a:gd name="connsiteX5" fmla="*/ 3794324 w 4440655"/>
              <a:gd name="connsiteY5" fmla="*/ 959990 h 1264137"/>
              <a:gd name="connsiteX6" fmla="*/ 4440655 w 4440655"/>
              <a:gd name="connsiteY6" fmla="*/ 462786 h 1264137"/>
              <a:gd name="connsiteX0" fmla="*/ -1 w 4440653"/>
              <a:gd name="connsiteY0" fmla="*/ 0 h 1264137"/>
              <a:gd name="connsiteX1" fmla="*/ 432266 w 4440653"/>
              <a:gd name="connsiteY1" fmla="*/ 498198 h 1264137"/>
              <a:gd name="connsiteX2" fmla="*/ 906438 w 4440653"/>
              <a:gd name="connsiteY2" fmla="*/ 639458 h 1264137"/>
              <a:gd name="connsiteX3" fmla="*/ 1969590 w 4440653"/>
              <a:gd name="connsiteY3" fmla="*/ 1081048 h 1264137"/>
              <a:gd name="connsiteX4" fmla="*/ 2947954 w 4440653"/>
              <a:gd name="connsiteY4" fmla="*/ 1261455 h 1264137"/>
              <a:gd name="connsiteX5" fmla="*/ 3794322 w 4440653"/>
              <a:gd name="connsiteY5" fmla="*/ 959990 h 1264137"/>
              <a:gd name="connsiteX6" fmla="*/ 4440653 w 4440653"/>
              <a:gd name="connsiteY6" fmla="*/ 462786 h 1264137"/>
              <a:gd name="connsiteX0" fmla="*/ 1 w 4440655"/>
              <a:gd name="connsiteY0" fmla="*/ 0 h 1263793"/>
              <a:gd name="connsiteX1" fmla="*/ 432268 w 4440655"/>
              <a:gd name="connsiteY1" fmla="*/ 498198 h 1263793"/>
              <a:gd name="connsiteX2" fmla="*/ 859370 w 4440655"/>
              <a:gd name="connsiteY2" fmla="*/ 745658 h 1263793"/>
              <a:gd name="connsiteX3" fmla="*/ 1969592 w 4440655"/>
              <a:gd name="connsiteY3" fmla="*/ 1081048 h 1263793"/>
              <a:gd name="connsiteX4" fmla="*/ 2947956 w 4440655"/>
              <a:gd name="connsiteY4" fmla="*/ 1261455 h 1263793"/>
              <a:gd name="connsiteX5" fmla="*/ 3794324 w 4440655"/>
              <a:gd name="connsiteY5" fmla="*/ 959990 h 1263793"/>
              <a:gd name="connsiteX6" fmla="*/ 4440655 w 4440655"/>
              <a:gd name="connsiteY6" fmla="*/ 462786 h 1263793"/>
              <a:gd name="connsiteX0" fmla="*/ -1 w 4440653"/>
              <a:gd name="connsiteY0" fmla="*/ 0 h 1263793"/>
              <a:gd name="connsiteX1" fmla="*/ 391411 w 4440653"/>
              <a:gd name="connsiteY1" fmla="*/ 594197 h 1263793"/>
              <a:gd name="connsiteX2" fmla="*/ 859368 w 4440653"/>
              <a:gd name="connsiteY2" fmla="*/ 745658 h 1263793"/>
              <a:gd name="connsiteX3" fmla="*/ 1969590 w 4440653"/>
              <a:gd name="connsiteY3" fmla="*/ 1081048 h 1263793"/>
              <a:gd name="connsiteX4" fmla="*/ 2947954 w 4440653"/>
              <a:gd name="connsiteY4" fmla="*/ 1261455 h 1263793"/>
              <a:gd name="connsiteX5" fmla="*/ 3794322 w 4440653"/>
              <a:gd name="connsiteY5" fmla="*/ 959990 h 1263793"/>
              <a:gd name="connsiteX6" fmla="*/ 4440653 w 4440653"/>
              <a:gd name="connsiteY6" fmla="*/ 462786 h 1263793"/>
              <a:gd name="connsiteX0" fmla="*/ 1 w 4440655"/>
              <a:gd name="connsiteY0" fmla="*/ 0 h 1264313"/>
              <a:gd name="connsiteX1" fmla="*/ 391413 w 4440655"/>
              <a:gd name="connsiteY1" fmla="*/ 594197 h 1264313"/>
              <a:gd name="connsiteX2" fmla="*/ 615969 w 4440655"/>
              <a:gd name="connsiteY2" fmla="*/ 594470 h 1264313"/>
              <a:gd name="connsiteX3" fmla="*/ 1969592 w 4440655"/>
              <a:gd name="connsiteY3" fmla="*/ 1081048 h 1264313"/>
              <a:gd name="connsiteX4" fmla="*/ 2947956 w 4440655"/>
              <a:gd name="connsiteY4" fmla="*/ 1261455 h 1264313"/>
              <a:gd name="connsiteX5" fmla="*/ 3794324 w 4440655"/>
              <a:gd name="connsiteY5" fmla="*/ 959990 h 1264313"/>
              <a:gd name="connsiteX6" fmla="*/ 4440655 w 4440655"/>
              <a:gd name="connsiteY6" fmla="*/ 462786 h 1264313"/>
              <a:gd name="connsiteX0" fmla="*/ -1 w 4440653"/>
              <a:gd name="connsiteY0" fmla="*/ 0 h 1264313"/>
              <a:gd name="connsiteX1" fmla="*/ 413612 w 4440653"/>
              <a:gd name="connsiteY1" fmla="*/ 528798 h 1264313"/>
              <a:gd name="connsiteX2" fmla="*/ 615967 w 4440653"/>
              <a:gd name="connsiteY2" fmla="*/ 594470 h 1264313"/>
              <a:gd name="connsiteX3" fmla="*/ 1969590 w 4440653"/>
              <a:gd name="connsiteY3" fmla="*/ 1081048 h 1264313"/>
              <a:gd name="connsiteX4" fmla="*/ 2947954 w 4440653"/>
              <a:gd name="connsiteY4" fmla="*/ 1261455 h 1264313"/>
              <a:gd name="connsiteX5" fmla="*/ 3794322 w 4440653"/>
              <a:gd name="connsiteY5" fmla="*/ 959990 h 1264313"/>
              <a:gd name="connsiteX6" fmla="*/ 4440653 w 4440653"/>
              <a:gd name="connsiteY6" fmla="*/ 462786 h 1264313"/>
              <a:gd name="connsiteX0" fmla="*/ 1 w 4440655"/>
              <a:gd name="connsiteY0" fmla="*/ 0 h 1264313"/>
              <a:gd name="connsiteX1" fmla="*/ 421598 w 4440655"/>
              <a:gd name="connsiteY1" fmla="*/ 399800 h 1264313"/>
              <a:gd name="connsiteX2" fmla="*/ 615969 w 4440655"/>
              <a:gd name="connsiteY2" fmla="*/ 594470 h 1264313"/>
              <a:gd name="connsiteX3" fmla="*/ 1969592 w 4440655"/>
              <a:gd name="connsiteY3" fmla="*/ 1081048 h 1264313"/>
              <a:gd name="connsiteX4" fmla="*/ 2947956 w 4440655"/>
              <a:gd name="connsiteY4" fmla="*/ 1261455 h 1264313"/>
              <a:gd name="connsiteX5" fmla="*/ 3794324 w 4440655"/>
              <a:gd name="connsiteY5" fmla="*/ 959990 h 1264313"/>
              <a:gd name="connsiteX6" fmla="*/ 4440655 w 4440655"/>
              <a:gd name="connsiteY6" fmla="*/ 462786 h 1264313"/>
              <a:gd name="connsiteX0" fmla="*/ -1 w 4153746"/>
              <a:gd name="connsiteY0" fmla="*/ 0 h 1387321"/>
              <a:gd name="connsiteX1" fmla="*/ 134689 w 4153746"/>
              <a:gd name="connsiteY1" fmla="*/ 522808 h 1387321"/>
              <a:gd name="connsiteX2" fmla="*/ 329060 w 4153746"/>
              <a:gd name="connsiteY2" fmla="*/ 717478 h 1387321"/>
              <a:gd name="connsiteX3" fmla="*/ 1682683 w 4153746"/>
              <a:gd name="connsiteY3" fmla="*/ 1204056 h 1387321"/>
              <a:gd name="connsiteX4" fmla="*/ 2661047 w 4153746"/>
              <a:gd name="connsiteY4" fmla="*/ 1384463 h 1387321"/>
              <a:gd name="connsiteX5" fmla="*/ 3507415 w 4153746"/>
              <a:gd name="connsiteY5" fmla="*/ 1082998 h 1387321"/>
              <a:gd name="connsiteX6" fmla="*/ 4153746 w 4153746"/>
              <a:gd name="connsiteY6" fmla="*/ 585794 h 1387321"/>
              <a:gd name="connsiteX0" fmla="*/ 1 w 4153748"/>
              <a:gd name="connsiteY0" fmla="*/ 0 h 1387321"/>
              <a:gd name="connsiteX1" fmla="*/ 24532 w 4153748"/>
              <a:gd name="connsiteY1" fmla="*/ 384815 h 1387321"/>
              <a:gd name="connsiteX2" fmla="*/ 329062 w 4153748"/>
              <a:gd name="connsiteY2" fmla="*/ 717478 h 1387321"/>
              <a:gd name="connsiteX3" fmla="*/ 1682685 w 4153748"/>
              <a:gd name="connsiteY3" fmla="*/ 1204056 h 1387321"/>
              <a:gd name="connsiteX4" fmla="*/ 2661049 w 4153748"/>
              <a:gd name="connsiteY4" fmla="*/ 1384463 h 1387321"/>
              <a:gd name="connsiteX5" fmla="*/ 3507417 w 4153748"/>
              <a:gd name="connsiteY5" fmla="*/ 1082998 h 1387321"/>
              <a:gd name="connsiteX6" fmla="*/ 4153748 w 4153748"/>
              <a:gd name="connsiteY6" fmla="*/ 585794 h 1387321"/>
              <a:gd name="connsiteX0" fmla="*/ 71359 w 4133615"/>
              <a:gd name="connsiteY0" fmla="*/ 0 h 1421523"/>
              <a:gd name="connsiteX1" fmla="*/ 4399 w 4133615"/>
              <a:gd name="connsiteY1" fmla="*/ 419017 h 1421523"/>
              <a:gd name="connsiteX2" fmla="*/ 308929 w 4133615"/>
              <a:gd name="connsiteY2" fmla="*/ 751680 h 1421523"/>
              <a:gd name="connsiteX3" fmla="*/ 1662552 w 4133615"/>
              <a:gd name="connsiteY3" fmla="*/ 1238258 h 1421523"/>
              <a:gd name="connsiteX4" fmla="*/ 2640916 w 4133615"/>
              <a:gd name="connsiteY4" fmla="*/ 1418665 h 1421523"/>
              <a:gd name="connsiteX5" fmla="*/ 3487284 w 4133615"/>
              <a:gd name="connsiteY5" fmla="*/ 1117200 h 1421523"/>
              <a:gd name="connsiteX6" fmla="*/ 4133615 w 4133615"/>
              <a:gd name="connsiteY6" fmla="*/ 619996 h 1421523"/>
              <a:gd name="connsiteX0" fmla="*/ 141395 w 4203651"/>
              <a:gd name="connsiteY0" fmla="*/ 0 h 1421523"/>
              <a:gd name="connsiteX1" fmla="*/ 74435 w 4203651"/>
              <a:gd name="connsiteY1" fmla="*/ 419017 h 1421523"/>
              <a:gd name="connsiteX2" fmla="*/ 378965 w 4203651"/>
              <a:gd name="connsiteY2" fmla="*/ 751680 h 1421523"/>
              <a:gd name="connsiteX3" fmla="*/ 1732588 w 4203651"/>
              <a:gd name="connsiteY3" fmla="*/ 1238258 h 1421523"/>
              <a:gd name="connsiteX4" fmla="*/ 2710952 w 4203651"/>
              <a:gd name="connsiteY4" fmla="*/ 1418665 h 1421523"/>
              <a:gd name="connsiteX5" fmla="*/ 3557320 w 4203651"/>
              <a:gd name="connsiteY5" fmla="*/ 1117200 h 1421523"/>
              <a:gd name="connsiteX6" fmla="*/ 4203651 w 4203651"/>
              <a:gd name="connsiteY6" fmla="*/ 619996 h 1421523"/>
              <a:gd name="connsiteX0" fmla="*/ 122767 w 4185023"/>
              <a:gd name="connsiteY0" fmla="*/ 0 h 1421523"/>
              <a:gd name="connsiteX1" fmla="*/ 55807 w 4185023"/>
              <a:gd name="connsiteY1" fmla="*/ 419017 h 1421523"/>
              <a:gd name="connsiteX2" fmla="*/ 360337 w 4185023"/>
              <a:gd name="connsiteY2" fmla="*/ 751680 h 1421523"/>
              <a:gd name="connsiteX3" fmla="*/ 1713960 w 4185023"/>
              <a:gd name="connsiteY3" fmla="*/ 1238258 h 1421523"/>
              <a:gd name="connsiteX4" fmla="*/ 2692324 w 4185023"/>
              <a:gd name="connsiteY4" fmla="*/ 1418665 h 1421523"/>
              <a:gd name="connsiteX5" fmla="*/ 3538692 w 4185023"/>
              <a:gd name="connsiteY5" fmla="*/ 1117200 h 1421523"/>
              <a:gd name="connsiteX6" fmla="*/ 4185023 w 4185023"/>
              <a:gd name="connsiteY6" fmla="*/ 619996 h 1421523"/>
              <a:gd name="connsiteX0" fmla="*/ 43842 w 4631090"/>
              <a:gd name="connsiteY0" fmla="*/ 0 h 1603301"/>
              <a:gd name="connsiteX1" fmla="*/ 501874 w 4631090"/>
              <a:gd name="connsiteY1" fmla="*/ 600795 h 1603301"/>
              <a:gd name="connsiteX2" fmla="*/ 806404 w 4631090"/>
              <a:gd name="connsiteY2" fmla="*/ 933458 h 1603301"/>
              <a:gd name="connsiteX3" fmla="*/ 2160027 w 4631090"/>
              <a:gd name="connsiteY3" fmla="*/ 1420036 h 1603301"/>
              <a:gd name="connsiteX4" fmla="*/ 3138391 w 4631090"/>
              <a:gd name="connsiteY4" fmla="*/ 1600443 h 1603301"/>
              <a:gd name="connsiteX5" fmla="*/ 3984759 w 4631090"/>
              <a:gd name="connsiteY5" fmla="*/ 1298978 h 1603301"/>
              <a:gd name="connsiteX6" fmla="*/ 4631090 w 4631090"/>
              <a:gd name="connsiteY6" fmla="*/ 801774 h 1603301"/>
              <a:gd name="connsiteX0" fmla="*/ 0 w 4587248"/>
              <a:gd name="connsiteY0" fmla="*/ 0 h 1603301"/>
              <a:gd name="connsiteX1" fmla="*/ 458032 w 4587248"/>
              <a:gd name="connsiteY1" fmla="*/ 600795 h 1603301"/>
              <a:gd name="connsiteX2" fmla="*/ 762562 w 4587248"/>
              <a:gd name="connsiteY2" fmla="*/ 933458 h 1603301"/>
              <a:gd name="connsiteX3" fmla="*/ 2116185 w 4587248"/>
              <a:gd name="connsiteY3" fmla="*/ 1420036 h 1603301"/>
              <a:gd name="connsiteX4" fmla="*/ 3094549 w 4587248"/>
              <a:gd name="connsiteY4" fmla="*/ 1600443 h 1603301"/>
              <a:gd name="connsiteX5" fmla="*/ 3940917 w 4587248"/>
              <a:gd name="connsiteY5" fmla="*/ 1298978 h 1603301"/>
              <a:gd name="connsiteX6" fmla="*/ 4587248 w 4587248"/>
              <a:gd name="connsiteY6" fmla="*/ 801774 h 1603301"/>
              <a:gd name="connsiteX0" fmla="*/ 0 w 4587248"/>
              <a:gd name="connsiteY0" fmla="*/ 0 h 1603301"/>
              <a:gd name="connsiteX1" fmla="*/ 458032 w 4587248"/>
              <a:gd name="connsiteY1" fmla="*/ 600795 h 1603301"/>
              <a:gd name="connsiteX2" fmla="*/ 762562 w 4587248"/>
              <a:gd name="connsiteY2" fmla="*/ 933458 h 1603301"/>
              <a:gd name="connsiteX3" fmla="*/ 2116185 w 4587248"/>
              <a:gd name="connsiteY3" fmla="*/ 1420036 h 1603301"/>
              <a:gd name="connsiteX4" fmla="*/ 3094549 w 4587248"/>
              <a:gd name="connsiteY4" fmla="*/ 1600443 h 1603301"/>
              <a:gd name="connsiteX5" fmla="*/ 3940917 w 4587248"/>
              <a:gd name="connsiteY5" fmla="*/ 1298978 h 1603301"/>
              <a:gd name="connsiteX6" fmla="*/ 4587248 w 4587248"/>
              <a:gd name="connsiteY6" fmla="*/ 801774 h 1603301"/>
              <a:gd name="connsiteX0" fmla="*/ 0 w 4587248"/>
              <a:gd name="connsiteY0" fmla="*/ 0 h 1603301"/>
              <a:gd name="connsiteX1" fmla="*/ 284815 w 4587248"/>
              <a:gd name="connsiteY1" fmla="*/ 624200 h 1603301"/>
              <a:gd name="connsiteX2" fmla="*/ 762562 w 4587248"/>
              <a:gd name="connsiteY2" fmla="*/ 933458 h 1603301"/>
              <a:gd name="connsiteX3" fmla="*/ 2116185 w 4587248"/>
              <a:gd name="connsiteY3" fmla="*/ 1420036 h 1603301"/>
              <a:gd name="connsiteX4" fmla="*/ 3094549 w 4587248"/>
              <a:gd name="connsiteY4" fmla="*/ 1600443 h 1603301"/>
              <a:gd name="connsiteX5" fmla="*/ 3940917 w 4587248"/>
              <a:gd name="connsiteY5" fmla="*/ 1298978 h 1603301"/>
              <a:gd name="connsiteX6" fmla="*/ 4587248 w 4587248"/>
              <a:gd name="connsiteY6" fmla="*/ 801774 h 1603301"/>
              <a:gd name="connsiteX0" fmla="*/ 0 w 4587248"/>
              <a:gd name="connsiteY0" fmla="*/ 0 h 1603301"/>
              <a:gd name="connsiteX1" fmla="*/ 284815 w 4587248"/>
              <a:gd name="connsiteY1" fmla="*/ 624200 h 1603301"/>
              <a:gd name="connsiteX2" fmla="*/ 762562 w 4587248"/>
              <a:gd name="connsiteY2" fmla="*/ 933458 h 1603301"/>
              <a:gd name="connsiteX3" fmla="*/ 2116185 w 4587248"/>
              <a:gd name="connsiteY3" fmla="*/ 1420036 h 1603301"/>
              <a:gd name="connsiteX4" fmla="*/ 3094549 w 4587248"/>
              <a:gd name="connsiteY4" fmla="*/ 1600443 h 1603301"/>
              <a:gd name="connsiteX5" fmla="*/ 3940917 w 4587248"/>
              <a:gd name="connsiteY5" fmla="*/ 1298978 h 1603301"/>
              <a:gd name="connsiteX6" fmla="*/ 4587248 w 4587248"/>
              <a:gd name="connsiteY6" fmla="*/ 801774 h 1603301"/>
              <a:gd name="connsiteX0" fmla="*/ 0 w 4732924"/>
              <a:gd name="connsiteY0" fmla="*/ 0 h 1596097"/>
              <a:gd name="connsiteX1" fmla="*/ 430491 w 4732924"/>
              <a:gd name="connsiteY1" fmla="*/ 616996 h 1596097"/>
              <a:gd name="connsiteX2" fmla="*/ 908238 w 4732924"/>
              <a:gd name="connsiteY2" fmla="*/ 926254 h 1596097"/>
              <a:gd name="connsiteX3" fmla="*/ 2261861 w 4732924"/>
              <a:gd name="connsiteY3" fmla="*/ 1412832 h 1596097"/>
              <a:gd name="connsiteX4" fmla="*/ 3240225 w 4732924"/>
              <a:gd name="connsiteY4" fmla="*/ 1593239 h 1596097"/>
              <a:gd name="connsiteX5" fmla="*/ 4086593 w 4732924"/>
              <a:gd name="connsiteY5" fmla="*/ 1291774 h 1596097"/>
              <a:gd name="connsiteX6" fmla="*/ 4732924 w 4732924"/>
              <a:gd name="connsiteY6" fmla="*/ 794570 h 1596097"/>
              <a:gd name="connsiteX0" fmla="*/ 0 w 4732924"/>
              <a:gd name="connsiteY0" fmla="*/ 0 h 1596097"/>
              <a:gd name="connsiteX1" fmla="*/ 430491 w 4732924"/>
              <a:gd name="connsiteY1" fmla="*/ 616996 h 1596097"/>
              <a:gd name="connsiteX2" fmla="*/ 908238 w 4732924"/>
              <a:gd name="connsiteY2" fmla="*/ 926254 h 1596097"/>
              <a:gd name="connsiteX3" fmla="*/ 2261861 w 4732924"/>
              <a:gd name="connsiteY3" fmla="*/ 1412832 h 1596097"/>
              <a:gd name="connsiteX4" fmla="*/ 3240225 w 4732924"/>
              <a:gd name="connsiteY4" fmla="*/ 1593239 h 1596097"/>
              <a:gd name="connsiteX5" fmla="*/ 4086593 w 4732924"/>
              <a:gd name="connsiteY5" fmla="*/ 1291774 h 1596097"/>
              <a:gd name="connsiteX6" fmla="*/ 4732924 w 4732924"/>
              <a:gd name="connsiteY6" fmla="*/ 794570 h 1596097"/>
              <a:gd name="connsiteX0" fmla="*/ 0 w 4732924"/>
              <a:gd name="connsiteY0" fmla="*/ 0 h 1596097"/>
              <a:gd name="connsiteX1" fmla="*/ 315014 w 4732924"/>
              <a:gd name="connsiteY1" fmla="*/ 632600 h 1596097"/>
              <a:gd name="connsiteX2" fmla="*/ 908238 w 4732924"/>
              <a:gd name="connsiteY2" fmla="*/ 926254 h 1596097"/>
              <a:gd name="connsiteX3" fmla="*/ 2261861 w 4732924"/>
              <a:gd name="connsiteY3" fmla="*/ 1412832 h 1596097"/>
              <a:gd name="connsiteX4" fmla="*/ 3240225 w 4732924"/>
              <a:gd name="connsiteY4" fmla="*/ 1593239 h 1596097"/>
              <a:gd name="connsiteX5" fmla="*/ 4086593 w 4732924"/>
              <a:gd name="connsiteY5" fmla="*/ 1291774 h 1596097"/>
              <a:gd name="connsiteX6" fmla="*/ 4732924 w 4732924"/>
              <a:gd name="connsiteY6" fmla="*/ 794570 h 1596097"/>
              <a:gd name="connsiteX0" fmla="*/ 0 w 4732924"/>
              <a:gd name="connsiteY0" fmla="*/ 0 h 1596097"/>
              <a:gd name="connsiteX1" fmla="*/ 315014 w 4732924"/>
              <a:gd name="connsiteY1" fmla="*/ 632600 h 1596097"/>
              <a:gd name="connsiteX2" fmla="*/ 908238 w 4732924"/>
              <a:gd name="connsiteY2" fmla="*/ 926254 h 1596097"/>
              <a:gd name="connsiteX3" fmla="*/ 2261861 w 4732924"/>
              <a:gd name="connsiteY3" fmla="*/ 1412832 h 1596097"/>
              <a:gd name="connsiteX4" fmla="*/ 3240225 w 4732924"/>
              <a:gd name="connsiteY4" fmla="*/ 1593239 h 1596097"/>
              <a:gd name="connsiteX5" fmla="*/ 4086593 w 4732924"/>
              <a:gd name="connsiteY5" fmla="*/ 1291774 h 1596097"/>
              <a:gd name="connsiteX6" fmla="*/ 4732924 w 4732924"/>
              <a:gd name="connsiteY6" fmla="*/ 794570 h 1596097"/>
              <a:gd name="connsiteX0" fmla="*/ 0 w 4732924"/>
              <a:gd name="connsiteY0" fmla="*/ 0 h 1596097"/>
              <a:gd name="connsiteX1" fmla="*/ 986584 w 4732924"/>
              <a:gd name="connsiteY1" fmla="*/ 950570 h 1596097"/>
              <a:gd name="connsiteX2" fmla="*/ 908238 w 4732924"/>
              <a:gd name="connsiteY2" fmla="*/ 926254 h 1596097"/>
              <a:gd name="connsiteX3" fmla="*/ 2261861 w 4732924"/>
              <a:gd name="connsiteY3" fmla="*/ 1412832 h 1596097"/>
              <a:gd name="connsiteX4" fmla="*/ 3240225 w 4732924"/>
              <a:gd name="connsiteY4" fmla="*/ 1593239 h 1596097"/>
              <a:gd name="connsiteX5" fmla="*/ 4086593 w 4732924"/>
              <a:gd name="connsiteY5" fmla="*/ 1291774 h 1596097"/>
              <a:gd name="connsiteX6" fmla="*/ 4732924 w 4732924"/>
              <a:gd name="connsiteY6" fmla="*/ 794570 h 1596097"/>
              <a:gd name="connsiteX0" fmla="*/ 0 w 4732924"/>
              <a:gd name="connsiteY0" fmla="*/ 0 h 1596097"/>
              <a:gd name="connsiteX1" fmla="*/ 986584 w 4732924"/>
              <a:gd name="connsiteY1" fmla="*/ 950570 h 1596097"/>
              <a:gd name="connsiteX2" fmla="*/ 908238 w 4732924"/>
              <a:gd name="connsiteY2" fmla="*/ 926254 h 1596097"/>
              <a:gd name="connsiteX3" fmla="*/ 2261861 w 4732924"/>
              <a:gd name="connsiteY3" fmla="*/ 1412832 h 1596097"/>
              <a:gd name="connsiteX4" fmla="*/ 3240225 w 4732924"/>
              <a:gd name="connsiteY4" fmla="*/ 1593239 h 1596097"/>
              <a:gd name="connsiteX5" fmla="*/ 4086593 w 4732924"/>
              <a:gd name="connsiteY5" fmla="*/ 1291774 h 1596097"/>
              <a:gd name="connsiteX6" fmla="*/ 4732924 w 4732924"/>
              <a:gd name="connsiteY6" fmla="*/ 794570 h 159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2924" h="1596097">
                <a:moveTo>
                  <a:pt x="0" y="0"/>
                </a:moveTo>
                <a:cubicBezTo>
                  <a:pt x="143253" y="833857"/>
                  <a:pt x="969541" y="927335"/>
                  <a:pt x="986584" y="950570"/>
                </a:cubicBezTo>
                <a:cubicBezTo>
                  <a:pt x="998633" y="966997"/>
                  <a:pt x="695692" y="849210"/>
                  <a:pt x="908238" y="926254"/>
                </a:cubicBezTo>
                <a:cubicBezTo>
                  <a:pt x="1120784" y="1003298"/>
                  <a:pt x="1873197" y="1301668"/>
                  <a:pt x="2261861" y="1412832"/>
                </a:cubicBezTo>
                <a:cubicBezTo>
                  <a:pt x="2650526" y="1523996"/>
                  <a:pt x="2936103" y="1613415"/>
                  <a:pt x="3240225" y="1593239"/>
                </a:cubicBezTo>
                <a:cubicBezTo>
                  <a:pt x="3544347" y="1573063"/>
                  <a:pt x="3837810" y="1424886"/>
                  <a:pt x="4086593" y="1291774"/>
                </a:cubicBezTo>
                <a:cubicBezTo>
                  <a:pt x="4335376" y="1158662"/>
                  <a:pt x="4472473" y="1041096"/>
                  <a:pt x="4732924" y="794570"/>
                </a:cubicBezTo>
              </a:path>
            </a:pathLst>
          </a:custGeom>
          <a:noFill/>
          <a:ln>
            <a:solidFill>
              <a:schemeClr val="tx1"/>
            </a:solidFill>
            <a:prstDash val="dash"/>
          </a:ln>
        </p:spPr>
        <p:txBody>
          <a:bodyPr rtlCol="0" anchor="ctr"/>
          <a:lstStyle/>
          <a:p>
            <a:pPr algn="ctr"/>
            <a:endParaRPr lang="zh-CN" altLang="en-US" sz="1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25564" y="2497242"/>
            <a:ext cx="239402" cy="576554"/>
            <a:chOff x="1214738" y="2234335"/>
            <a:chExt cx="484038" cy="1078841"/>
          </a:xfrm>
        </p:grpSpPr>
        <p:sp>
          <p:nvSpPr>
            <p:cNvPr id="13" name="矩形 12"/>
            <p:cNvSpPr/>
            <p:nvPr/>
          </p:nvSpPr>
          <p:spPr>
            <a:xfrm>
              <a:off x="1346732" y="2977896"/>
              <a:ext cx="45719" cy="329184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solidFill>
                <a:srgbClr val="C00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499132" y="2983992"/>
              <a:ext cx="45719" cy="329184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solidFill>
                <a:srgbClr val="C00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602764" y="2657856"/>
              <a:ext cx="96012" cy="246888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solidFill>
                <a:srgbClr val="C00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14738" y="2653284"/>
              <a:ext cx="118872" cy="237744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solidFill>
                <a:srgbClr val="C00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7" name="梯形 16"/>
            <p:cNvSpPr/>
            <p:nvPr/>
          </p:nvSpPr>
          <p:spPr>
            <a:xfrm>
              <a:off x="1232432" y="2584704"/>
              <a:ext cx="443484" cy="374904"/>
            </a:xfrm>
            <a:prstGeom prst="trapezoid">
              <a:avLst/>
            </a:prstGeom>
            <a:solidFill>
              <a:srgbClr val="FFC000">
                <a:lumMod val="60000"/>
                <a:lumOff val="40000"/>
              </a:srgbClr>
            </a:solidFill>
            <a:ln w="12700" cap="flat" cmpd="sng" algn="ctr">
              <a:solidFill>
                <a:srgbClr val="C00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306107" y="2234335"/>
              <a:ext cx="324089" cy="334977"/>
              <a:chOff x="412113" y="2190638"/>
              <a:chExt cx="291084" cy="28891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412113" y="2206528"/>
                <a:ext cx="279486" cy="273020"/>
              </a:xfrm>
              <a:prstGeom prst="ellipse">
                <a:avLst/>
              </a:prstGeom>
              <a:solidFill>
                <a:srgbClr val="FDBF91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500" kern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412113" y="2190638"/>
                <a:ext cx="291084" cy="177658"/>
              </a:xfrm>
              <a:custGeom>
                <a:avLst/>
                <a:gdLst>
                  <a:gd name="connsiteX0" fmla="*/ 51639 w 355034"/>
                  <a:gd name="connsiteY0" fmla="*/ 247650 h 251373"/>
                  <a:gd name="connsiteX1" fmla="*/ 51639 w 355034"/>
                  <a:gd name="connsiteY1" fmla="*/ 247650 h 251373"/>
                  <a:gd name="connsiteX2" fmla="*/ 89739 w 355034"/>
                  <a:gd name="connsiteY2" fmla="*/ 241300 h 251373"/>
                  <a:gd name="connsiteX3" fmla="*/ 124664 w 355034"/>
                  <a:gd name="connsiteY3" fmla="*/ 228600 h 251373"/>
                  <a:gd name="connsiteX4" fmla="*/ 172289 w 355034"/>
                  <a:gd name="connsiteY4" fmla="*/ 215900 h 251373"/>
                  <a:gd name="connsiteX5" fmla="*/ 264364 w 355034"/>
                  <a:gd name="connsiteY5" fmla="*/ 219075 h 251373"/>
                  <a:gd name="connsiteX6" fmla="*/ 273889 w 355034"/>
                  <a:gd name="connsiteY6" fmla="*/ 225425 h 251373"/>
                  <a:gd name="connsiteX7" fmla="*/ 283414 w 355034"/>
                  <a:gd name="connsiteY7" fmla="*/ 228600 h 251373"/>
                  <a:gd name="connsiteX8" fmla="*/ 296114 w 355034"/>
                  <a:gd name="connsiteY8" fmla="*/ 247650 h 251373"/>
                  <a:gd name="connsiteX9" fmla="*/ 305639 w 355034"/>
                  <a:gd name="connsiteY9" fmla="*/ 250825 h 251373"/>
                  <a:gd name="connsiteX10" fmla="*/ 315164 w 355034"/>
                  <a:gd name="connsiteY10" fmla="*/ 244475 h 251373"/>
                  <a:gd name="connsiteX11" fmla="*/ 331039 w 355034"/>
                  <a:gd name="connsiteY11" fmla="*/ 241300 h 251373"/>
                  <a:gd name="connsiteX12" fmla="*/ 340564 w 355034"/>
                  <a:gd name="connsiteY12" fmla="*/ 231775 h 251373"/>
                  <a:gd name="connsiteX13" fmla="*/ 350089 w 355034"/>
                  <a:gd name="connsiteY13" fmla="*/ 225425 h 251373"/>
                  <a:gd name="connsiteX14" fmla="*/ 346914 w 355034"/>
                  <a:gd name="connsiteY14" fmla="*/ 165100 h 251373"/>
                  <a:gd name="connsiteX15" fmla="*/ 340564 w 355034"/>
                  <a:gd name="connsiteY15" fmla="*/ 146050 h 251373"/>
                  <a:gd name="connsiteX16" fmla="*/ 331039 w 355034"/>
                  <a:gd name="connsiteY16" fmla="*/ 111125 h 251373"/>
                  <a:gd name="connsiteX17" fmla="*/ 324689 w 355034"/>
                  <a:gd name="connsiteY17" fmla="*/ 98425 h 251373"/>
                  <a:gd name="connsiteX18" fmla="*/ 311989 w 355034"/>
                  <a:gd name="connsiteY18" fmla="*/ 73025 h 251373"/>
                  <a:gd name="connsiteX19" fmla="*/ 302464 w 355034"/>
                  <a:gd name="connsiteY19" fmla="*/ 69850 h 251373"/>
                  <a:gd name="connsiteX20" fmla="*/ 283414 w 355034"/>
                  <a:gd name="connsiteY20" fmla="*/ 53975 h 251373"/>
                  <a:gd name="connsiteX21" fmla="*/ 264364 w 355034"/>
                  <a:gd name="connsiteY21" fmla="*/ 34925 h 251373"/>
                  <a:gd name="connsiteX22" fmla="*/ 245314 w 355034"/>
                  <a:gd name="connsiteY22" fmla="*/ 19050 h 251373"/>
                  <a:gd name="connsiteX23" fmla="*/ 229439 w 355034"/>
                  <a:gd name="connsiteY23" fmla="*/ 15875 h 251373"/>
                  <a:gd name="connsiteX24" fmla="*/ 216739 w 355034"/>
                  <a:gd name="connsiteY24" fmla="*/ 12700 h 251373"/>
                  <a:gd name="connsiteX25" fmla="*/ 188164 w 355034"/>
                  <a:gd name="connsiteY25" fmla="*/ 6350 h 251373"/>
                  <a:gd name="connsiteX26" fmla="*/ 169114 w 355034"/>
                  <a:gd name="connsiteY26" fmla="*/ 0 h 251373"/>
                  <a:gd name="connsiteX27" fmla="*/ 118314 w 355034"/>
                  <a:gd name="connsiteY27" fmla="*/ 3175 h 251373"/>
                  <a:gd name="connsiteX28" fmla="*/ 108789 w 355034"/>
                  <a:gd name="connsiteY28" fmla="*/ 6350 h 251373"/>
                  <a:gd name="connsiteX29" fmla="*/ 99264 w 355034"/>
                  <a:gd name="connsiteY29" fmla="*/ 15875 h 251373"/>
                  <a:gd name="connsiteX30" fmla="*/ 89739 w 355034"/>
                  <a:gd name="connsiteY30" fmla="*/ 22225 h 251373"/>
                  <a:gd name="connsiteX31" fmla="*/ 80214 w 355034"/>
                  <a:gd name="connsiteY31" fmla="*/ 31750 h 251373"/>
                  <a:gd name="connsiteX32" fmla="*/ 61164 w 355034"/>
                  <a:gd name="connsiteY32" fmla="*/ 44450 h 251373"/>
                  <a:gd name="connsiteX33" fmla="*/ 54814 w 355034"/>
                  <a:gd name="connsiteY33" fmla="*/ 57150 h 251373"/>
                  <a:gd name="connsiteX34" fmla="*/ 45289 w 355034"/>
                  <a:gd name="connsiteY34" fmla="*/ 63500 h 251373"/>
                  <a:gd name="connsiteX35" fmla="*/ 19889 w 355034"/>
                  <a:gd name="connsiteY35" fmla="*/ 79375 h 251373"/>
                  <a:gd name="connsiteX36" fmla="*/ 7189 w 355034"/>
                  <a:gd name="connsiteY36" fmla="*/ 98425 h 251373"/>
                  <a:gd name="connsiteX37" fmla="*/ 7189 w 355034"/>
                  <a:gd name="connsiteY37" fmla="*/ 209550 h 251373"/>
                  <a:gd name="connsiteX38" fmla="*/ 13539 w 355034"/>
                  <a:gd name="connsiteY38" fmla="*/ 222250 h 251373"/>
                  <a:gd name="connsiteX39" fmla="*/ 16714 w 355034"/>
                  <a:gd name="connsiteY39" fmla="*/ 231775 h 251373"/>
                  <a:gd name="connsiteX40" fmla="*/ 26239 w 355034"/>
                  <a:gd name="connsiteY40" fmla="*/ 238125 h 251373"/>
                  <a:gd name="connsiteX41" fmla="*/ 35764 w 355034"/>
                  <a:gd name="connsiteY41" fmla="*/ 250825 h 251373"/>
                  <a:gd name="connsiteX42" fmla="*/ 51639 w 355034"/>
                  <a:gd name="connsiteY42" fmla="*/ 247650 h 25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355034" h="251373">
                    <a:moveTo>
                      <a:pt x="51639" y="247650"/>
                    </a:moveTo>
                    <a:lnTo>
                      <a:pt x="51639" y="247650"/>
                    </a:lnTo>
                    <a:cubicBezTo>
                      <a:pt x="64339" y="245533"/>
                      <a:pt x="77170" y="244093"/>
                      <a:pt x="89739" y="241300"/>
                    </a:cubicBezTo>
                    <a:cubicBezTo>
                      <a:pt x="101651" y="238653"/>
                      <a:pt x="113256" y="232748"/>
                      <a:pt x="124664" y="228600"/>
                    </a:cubicBezTo>
                    <a:cubicBezTo>
                      <a:pt x="146905" y="220512"/>
                      <a:pt x="146022" y="221737"/>
                      <a:pt x="172289" y="215900"/>
                    </a:cubicBezTo>
                    <a:cubicBezTo>
                      <a:pt x="202981" y="216958"/>
                      <a:pt x="233788" y="216209"/>
                      <a:pt x="264364" y="219075"/>
                    </a:cubicBezTo>
                    <a:cubicBezTo>
                      <a:pt x="268163" y="219431"/>
                      <a:pt x="270476" y="223718"/>
                      <a:pt x="273889" y="225425"/>
                    </a:cubicBezTo>
                    <a:cubicBezTo>
                      <a:pt x="276882" y="226922"/>
                      <a:pt x="280239" y="227542"/>
                      <a:pt x="283414" y="228600"/>
                    </a:cubicBezTo>
                    <a:cubicBezTo>
                      <a:pt x="286743" y="238586"/>
                      <a:pt x="285921" y="240855"/>
                      <a:pt x="296114" y="247650"/>
                    </a:cubicBezTo>
                    <a:cubicBezTo>
                      <a:pt x="298899" y="249506"/>
                      <a:pt x="302464" y="249767"/>
                      <a:pt x="305639" y="250825"/>
                    </a:cubicBezTo>
                    <a:cubicBezTo>
                      <a:pt x="308814" y="248708"/>
                      <a:pt x="311591" y="245815"/>
                      <a:pt x="315164" y="244475"/>
                    </a:cubicBezTo>
                    <a:cubicBezTo>
                      <a:pt x="320217" y="242580"/>
                      <a:pt x="326212" y="243713"/>
                      <a:pt x="331039" y="241300"/>
                    </a:cubicBezTo>
                    <a:cubicBezTo>
                      <a:pt x="335055" y="239292"/>
                      <a:pt x="337115" y="234650"/>
                      <a:pt x="340564" y="231775"/>
                    </a:cubicBezTo>
                    <a:cubicBezTo>
                      <a:pt x="343495" y="229332"/>
                      <a:pt x="346914" y="227542"/>
                      <a:pt x="350089" y="225425"/>
                    </a:cubicBezTo>
                    <a:cubicBezTo>
                      <a:pt x="358270" y="200881"/>
                      <a:pt x="355669" y="213252"/>
                      <a:pt x="346914" y="165100"/>
                    </a:cubicBezTo>
                    <a:cubicBezTo>
                      <a:pt x="345717" y="158514"/>
                      <a:pt x="342487" y="152461"/>
                      <a:pt x="340564" y="146050"/>
                    </a:cubicBezTo>
                    <a:cubicBezTo>
                      <a:pt x="335253" y="128346"/>
                      <a:pt x="339060" y="133183"/>
                      <a:pt x="331039" y="111125"/>
                    </a:cubicBezTo>
                    <a:cubicBezTo>
                      <a:pt x="329422" y="106677"/>
                      <a:pt x="326553" y="102775"/>
                      <a:pt x="324689" y="98425"/>
                    </a:cubicBezTo>
                    <a:cubicBezTo>
                      <a:pt x="320049" y="87598"/>
                      <a:pt x="322339" y="83375"/>
                      <a:pt x="311989" y="73025"/>
                    </a:cubicBezTo>
                    <a:cubicBezTo>
                      <a:pt x="309622" y="70658"/>
                      <a:pt x="305639" y="70908"/>
                      <a:pt x="302464" y="69850"/>
                    </a:cubicBezTo>
                    <a:cubicBezTo>
                      <a:pt x="272533" y="29942"/>
                      <a:pt x="309595" y="74338"/>
                      <a:pt x="283414" y="53975"/>
                    </a:cubicBezTo>
                    <a:cubicBezTo>
                      <a:pt x="276325" y="48462"/>
                      <a:pt x="270714" y="41275"/>
                      <a:pt x="264364" y="34925"/>
                    </a:cubicBezTo>
                    <a:cubicBezTo>
                      <a:pt x="259423" y="29984"/>
                      <a:pt x="252387" y="21702"/>
                      <a:pt x="245314" y="19050"/>
                    </a:cubicBezTo>
                    <a:cubicBezTo>
                      <a:pt x="240261" y="17155"/>
                      <a:pt x="234707" y="17046"/>
                      <a:pt x="229439" y="15875"/>
                    </a:cubicBezTo>
                    <a:cubicBezTo>
                      <a:pt x="225179" y="14928"/>
                      <a:pt x="220991" y="13681"/>
                      <a:pt x="216739" y="12700"/>
                    </a:cubicBezTo>
                    <a:cubicBezTo>
                      <a:pt x="207232" y="10506"/>
                      <a:pt x="197592" y="8864"/>
                      <a:pt x="188164" y="6350"/>
                    </a:cubicBezTo>
                    <a:cubicBezTo>
                      <a:pt x="181697" y="4625"/>
                      <a:pt x="175464" y="2117"/>
                      <a:pt x="169114" y="0"/>
                    </a:cubicBezTo>
                    <a:cubicBezTo>
                      <a:pt x="152181" y="1058"/>
                      <a:pt x="135187" y="1399"/>
                      <a:pt x="118314" y="3175"/>
                    </a:cubicBezTo>
                    <a:cubicBezTo>
                      <a:pt x="114986" y="3525"/>
                      <a:pt x="111574" y="4494"/>
                      <a:pt x="108789" y="6350"/>
                    </a:cubicBezTo>
                    <a:cubicBezTo>
                      <a:pt x="105053" y="8841"/>
                      <a:pt x="102713" y="13000"/>
                      <a:pt x="99264" y="15875"/>
                    </a:cubicBezTo>
                    <a:cubicBezTo>
                      <a:pt x="96333" y="18318"/>
                      <a:pt x="92670" y="19782"/>
                      <a:pt x="89739" y="22225"/>
                    </a:cubicBezTo>
                    <a:cubicBezTo>
                      <a:pt x="86290" y="25100"/>
                      <a:pt x="83758" y="28993"/>
                      <a:pt x="80214" y="31750"/>
                    </a:cubicBezTo>
                    <a:cubicBezTo>
                      <a:pt x="74190" y="36435"/>
                      <a:pt x="61164" y="44450"/>
                      <a:pt x="61164" y="44450"/>
                    </a:cubicBezTo>
                    <a:cubicBezTo>
                      <a:pt x="59047" y="48683"/>
                      <a:pt x="57844" y="53514"/>
                      <a:pt x="54814" y="57150"/>
                    </a:cubicBezTo>
                    <a:cubicBezTo>
                      <a:pt x="52371" y="60081"/>
                      <a:pt x="48602" y="61607"/>
                      <a:pt x="45289" y="63500"/>
                    </a:cubicBezTo>
                    <a:cubicBezTo>
                      <a:pt x="35596" y="69039"/>
                      <a:pt x="27722" y="70563"/>
                      <a:pt x="19889" y="79375"/>
                    </a:cubicBezTo>
                    <a:cubicBezTo>
                      <a:pt x="14819" y="85079"/>
                      <a:pt x="7189" y="98425"/>
                      <a:pt x="7189" y="98425"/>
                    </a:cubicBezTo>
                    <a:cubicBezTo>
                      <a:pt x="-1712" y="151833"/>
                      <a:pt x="-3058" y="140386"/>
                      <a:pt x="7189" y="209550"/>
                    </a:cubicBezTo>
                    <a:cubicBezTo>
                      <a:pt x="7883" y="214232"/>
                      <a:pt x="11675" y="217900"/>
                      <a:pt x="13539" y="222250"/>
                    </a:cubicBezTo>
                    <a:cubicBezTo>
                      <a:pt x="14857" y="225326"/>
                      <a:pt x="14623" y="229162"/>
                      <a:pt x="16714" y="231775"/>
                    </a:cubicBezTo>
                    <a:cubicBezTo>
                      <a:pt x="19098" y="234755"/>
                      <a:pt x="23541" y="235427"/>
                      <a:pt x="26239" y="238125"/>
                    </a:cubicBezTo>
                    <a:cubicBezTo>
                      <a:pt x="29981" y="241867"/>
                      <a:pt x="31699" y="247437"/>
                      <a:pt x="35764" y="250825"/>
                    </a:cubicBezTo>
                    <a:cubicBezTo>
                      <a:pt x="38335" y="252968"/>
                      <a:pt x="48993" y="248179"/>
                      <a:pt x="51639" y="247650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500" kern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50" name="矩形 49"/>
          <p:cNvSpPr/>
          <p:nvPr/>
        </p:nvSpPr>
        <p:spPr>
          <a:xfrm>
            <a:off x="1341892" y="2493707"/>
            <a:ext cx="1342034" cy="415498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050" b="1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Facial Recognition</a:t>
            </a:r>
          </a:p>
          <a:p>
            <a:pPr algn="ctr"/>
            <a:r>
              <a:rPr lang="en-US" altLang="zh-CN" sz="1050" b="1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Stranger Alarm</a:t>
            </a:r>
            <a:endParaRPr lang="zh-CN" altLang="en-US" sz="1050" b="1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1109874" y="1526019"/>
            <a:ext cx="106727" cy="126911"/>
            <a:chOff x="412113" y="2190638"/>
            <a:chExt cx="291084" cy="288910"/>
          </a:xfrm>
        </p:grpSpPr>
        <p:sp>
          <p:nvSpPr>
            <p:cNvPr id="80" name="椭圆 79"/>
            <p:cNvSpPr/>
            <p:nvPr/>
          </p:nvSpPr>
          <p:spPr>
            <a:xfrm>
              <a:off x="412113" y="2206528"/>
              <a:ext cx="279486" cy="273020"/>
            </a:xfrm>
            <a:prstGeom prst="ellipse">
              <a:avLst/>
            </a:prstGeom>
            <a:solidFill>
              <a:srgbClr val="FDBF9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412113" y="2190638"/>
              <a:ext cx="291084" cy="177658"/>
            </a:xfrm>
            <a:custGeom>
              <a:avLst/>
              <a:gdLst>
                <a:gd name="connsiteX0" fmla="*/ 51639 w 355034"/>
                <a:gd name="connsiteY0" fmla="*/ 247650 h 251373"/>
                <a:gd name="connsiteX1" fmla="*/ 51639 w 355034"/>
                <a:gd name="connsiteY1" fmla="*/ 247650 h 251373"/>
                <a:gd name="connsiteX2" fmla="*/ 89739 w 355034"/>
                <a:gd name="connsiteY2" fmla="*/ 241300 h 251373"/>
                <a:gd name="connsiteX3" fmla="*/ 124664 w 355034"/>
                <a:gd name="connsiteY3" fmla="*/ 228600 h 251373"/>
                <a:gd name="connsiteX4" fmla="*/ 172289 w 355034"/>
                <a:gd name="connsiteY4" fmla="*/ 215900 h 251373"/>
                <a:gd name="connsiteX5" fmla="*/ 264364 w 355034"/>
                <a:gd name="connsiteY5" fmla="*/ 219075 h 251373"/>
                <a:gd name="connsiteX6" fmla="*/ 273889 w 355034"/>
                <a:gd name="connsiteY6" fmla="*/ 225425 h 251373"/>
                <a:gd name="connsiteX7" fmla="*/ 283414 w 355034"/>
                <a:gd name="connsiteY7" fmla="*/ 228600 h 251373"/>
                <a:gd name="connsiteX8" fmla="*/ 296114 w 355034"/>
                <a:gd name="connsiteY8" fmla="*/ 247650 h 251373"/>
                <a:gd name="connsiteX9" fmla="*/ 305639 w 355034"/>
                <a:gd name="connsiteY9" fmla="*/ 250825 h 251373"/>
                <a:gd name="connsiteX10" fmla="*/ 315164 w 355034"/>
                <a:gd name="connsiteY10" fmla="*/ 244475 h 251373"/>
                <a:gd name="connsiteX11" fmla="*/ 331039 w 355034"/>
                <a:gd name="connsiteY11" fmla="*/ 241300 h 251373"/>
                <a:gd name="connsiteX12" fmla="*/ 340564 w 355034"/>
                <a:gd name="connsiteY12" fmla="*/ 231775 h 251373"/>
                <a:gd name="connsiteX13" fmla="*/ 350089 w 355034"/>
                <a:gd name="connsiteY13" fmla="*/ 225425 h 251373"/>
                <a:gd name="connsiteX14" fmla="*/ 346914 w 355034"/>
                <a:gd name="connsiteY14" fmla="*/ 165100 h 251373"/>
                <a:gd name="connsiteX15" fmla="*/ 340564 w 355034"/>
                <a:gd name="connsiteY15" fmla="*/ 146050 h 251373"/>
                <a:gd name="connsiteX16" fmla="*/ 331039 w 355034"/>
                <a:gd name="connsiteY16" fmla="*/ 111125 h 251373"/>
                <a:gd name="connsiteX17" fmla="*/ 324689 w 355034"/>
                <a:gd name="connsiteY17" fmla="*/ 98425 h 251373"/>
                <a:gd name="connsiteX18" fmla="*/ 311989 w 355034"/>
                <a:gd name="connsiteY18" fmla="*/ 73025 h 251373"/>
                <a:gd name="connsiteX19" fmla="*/ 302464 w 355034"/>
                <a:gd name="connsiteY19" fmla="*/ 69850 h 251373"/>
                <a:gd name="connsiteX20" fmla="*/ 283414 w 355034"/>
                <a:gd name="connsiteY20" fmla="*/ 53975 h 251373"/>
                <a:gd name="connsiteX21" fmla="*/ 264364 w 355034"/>
                <a:gd name="connsiteY21" fmla="*/ 34925 h 251373"/>
                <a:gd name="connsiteX22" fmla="*/ 245314 w 355034"/>
                <a:gd name="connsiteY22" fmla="*/ 19050 h 251373"/>
                <a:gd name="connsiteX23" fmla="*/ 229439 w 355034"/>
                <a:gd name="connsiteY23" fmla="*/ 15875 h 251373"/>
                <a:gd name="connsiteX24" fmla="*/ 216739 w 355034"/>
                <a:gd name="connsiteY24" fmla="*/ 12700 h 251373"/>
                <a:gd name="connsiteX25" fmla="*/ 188164 w 355034"/>
                <a:gd name="connsiteY25" fmla="*/ 6350 h 251373"/>
                <a:gd name="connsiteX26" fmla="*/ 169114 w 355034"/>
                <a:gd name="connsiteY26" fmla="*/ 0 h 251373"/>
                <a:gd name="connsiteX27" fmla="*/ 118314 w 355034"/>
                <a:gd name="connsiteY27" fmla="*/ 3175 h 251373"/>
                <a:gd name="connsiteX28" fmla="*/ 108789 w 355034"/>
                <a:gd name="connsiteY28" fmla="*/ 6350 h 251373"/>
                <a:gd name="connsiteX29" fmla="*/ 99264 w 355034"/>
                <a:gd name="connsiteY29" fmla="*/ 15875 h 251373"/>
                <a:gd name="connsiteX30" fmla="*/ 89739 w 355034"/>
                <a:gd name="connsiteY30" fmla="*/ 22225 h 251373"/>
                <a:gd name="connsiteX31" fmla="*/ 80214 w 355034"/>
                <a:gd name="connsiteY31" fmla="*/ 31750 h 251373"/>
                <a:gd name="connsiteX32" fmla="*/ 61164 w 355034"/>
                <a:gd name="connsiteY32" fmla="*/ 44450 h 251373"/>
                <a:gd name="connsiteX33" fmla="*/ 54814 w 355034"/>
                <a:gd name="connsiteY33" fmla="*/ 57150 h 251373"/>
                <a:gd name="connsiteX34" fmla="*/ 45289 w 355034"/>
                <a:gd name="connsiteY34" fmla="*/ 63500 h 251373"/>
                <a:gd name="connsiteX35" fmla="*/ 19889 w 355034"/>
                <a:gd name="connsiteY35" fmla="*/ 79375 h 251373"/>
                <a:gd name="connsiteX36" fmla="*/ 7189 w 355034"/>
                <a:gd name="connsiteY36" fmla="*/ 98425 h 251373"/>
                <a:gd name="connsiteX37" fmla="*/ 7189 w 355034"/>
                <a:gd name="connsiteY37" fmla="*/ 209550 h 251373"/>
                <a:gd name="connsiteX38" fmla="*/ 13539 w 355034"/>
                <a:gd name="connsiteY38" fmla="*/ 222250 h 251373"/>
                <a:gd name="connsiteX39" fmla="*/ 16714 w 355034"/>
                <a:gd name="connsiteY39" fmla="*/ 231775 h 251373"/>
                <a:gd name="connsiteX40" fmla="*/ 26239 w 355034"/>
                <a:gd name="connsiteY40" fmla="*/ 238125 h 251373"/>
                <a:gd name="connsiteX41" fmla="*/ 35764 w 355034"/>
                <a:gd name="connsiteY41" fmla="*/ 250825 h 251373"/>
                <a:gd name="connsiteX42" fmla="*/ 51639 w 355034"/>
                <a:gd name="connsiteY42" fmla="*/ 247650 h 25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55034" h="251373">
                  <a:moveTo>
                    <a:pt x="51639" y="247650"/>
                  </a:moveTo>
                  <a:lnTo>
                    <a:pt x="51639" y="247650"/>
                  </a:lnTo>
                  <a:cubicBezTo>
                    <a:pt x="64339" y="245533"/>
                    <a:pt x="77170" y="244093"/>
                    <a:pt x="89739" y="241300"/>
                  </a:cubicBezTo>
                  <a:cubicBezTo>
                    <a:pt x="101651" y="238653"/>
                    <a:pt x="113256" y="232748"/>
                    <a:pt x="124664" y="228600"/>
                  </a:cubicBezTo>
                  <a:cubicBezTo>
                    <a:pt x="146905" y="220512"/>
                    <a:pt x="146022" y="221737"/>
                    <a:pt x="172289" y="215900"/>
                  </a:cubicBezTo>
                  <a:cubicBezTo>
                    <a:pt x="202981" y="216958"/>
                    <a:pt x="233788" y="216209"/>
                    <a:pt x="264364" y="219075"/>
                  </a:cubicBezTo>
                  <a:cubicBezTo>
                    <a:pt x="268163" y="219431"/>
                    <a:pt x="270476" y="223718"/>
                    <a:pt x="273889" y="225425"/>
                  </a:cubicBezTo>
                  <a:cubicBezTo>
                    <a:pt x="276882" y="226922"/>
                    <a:pt x="280239" y="227542"/>
                    <a:pt x="283414" y="228600"/>
                  </a:cubicBezTo>
                  <a:cubicBezTo>
                    <a:pt x="286743" y="238586"/>
                    <a:pt x="285921" y="240855"/>
                    <a:pt x="296114" y="247650"/>
                  </a:cubicBezTo>
                  <a:cubicBezTo>
                    <a:pt x="298899" y="249506"/>
                    <a:pt x="302464" y="249767"/>
                    <a:pt x="305639" y="250825"/>
                  </a:cubicBezTo>
                  <a:cubicBezTo>
                    <a:pt x="308814" y="248708"/>
                    <a:pt x="311591" y="245815"/>
                    <a:pt x="315164" y="244475"/>
                  </a:cubicBezTo>
                  <a:cubicBezTo>
                    <a:pt x="320217" y="242580"/>
                    <a:pt x="326212" y="243713"/>
                    <a:pt x="331039" y="241300"/>
                  </a:cubicBezTo>
                  <a:cubicBezTo>
                    <a:pt x="335055" y="239292"/>
                    <a:pt x="337115" y="234650"/>
                    <a:pt x="340564" y="231775"/>
                  </a:cubicBezTo>
                  <a:cubicBezTo>
                    <a:pt x="343495" y="229332"/>
                    <a:pt x="346914" y="227542"/>
                    <a:pt x="350089" y="225425"/>
                  </a:cubicBezTo>
                  <a:cubicBezTo>
                    <a:pt x="358270" y="200881"/>
                    <a:pt x="355669" y="213252"/>
                    <a:pt x="346914" y="165100"/>
                  </a:cubicBezTo>
                  <a:cubicBezTo>
                    <a:pt x="345717" y="158514"/>
                    <a:pt x="342487" y="152461"/>
                    <a:pt x="340564" y="146050"/>
                  </a:cubicBezTo>
                  <a:cubicBezTo>
                    <a:pt x="335253" y="128346"/>
                    <a:pt x="339060" y="133183"/>
                    <a:pt x="331039" y="111125"/>
                  </a:cubicBezTo>
                  <a:cubicBezTo>
                    <a:pt x="329422" y="106677"/>
                    <a:pt x="326553" y="102775"/>
                    <a:pt x="324689" y="98425"/>
                  </a:cubicBezTo>
                  <a:cubicBezTo>
                    <a:pt x="320049" y="87598"/>
                    <a:pt x="322339" y="83375"/>
                    <a:pt x="311989" y="73025"/>
                  </a:cubicBezTo>
                  <a:cubicBezTo>
                    <a:pt x="309622" y="70658"/>
                    <a:pt x="305639" y="70908"/>
                    <a:pt x="302464" y="69850"/>
                  </a:cubicBezTo>
                  <a:cubicBezTo>
                    <a:pt x="272533" y="29942"/>
                    <a:pt x="309595" y="74338"/>
                    <a:pt x="283414" y="53975"/>
                  </a:cubicBezTo>
                  <a:cubicBezTo>
                    <a:pt x="276325" y="48462"/>
                    <a:pt x="270714" y="41275"/>
                    <a:pt x="264364" y="34925"/>
                  </a:cubicBezTo>
                  <a:cubicBezTo>
                    <a:pt x="259423" y="29984"/>
                    <a:pt x="252387" y="21702"/>
                    <a:pt x="245314" y="19050"/>
                  </a:cubicBezTo>
                  <a:cubicBezTo>
                    <a:pt x="240261" y="17155"/>
                    <a:pt x="234707" y="17046"/>
                    <a:pt x="229439" y="15875"/>
                  </a:cubicBezTo>
                  <a:cubicBezTo>
                    <a:pt x="225179" y="14928"/>
                    <a:pt x="220991" y="13681"/>
                    <a:pt x="216739" y="12700"/>
                  </a:cubicBezTo>
                  <a:cubicBezTo>
                    <a:pt x="207232" y="10506"/>
                    <a:pt x="197592" y="8864"/>
                    <a:pt x="188164" y="6350"/>
                  </a:cubicBezTo>
                  <a:cubicBezTo>
                    <a:pt x="181697" y="4625"/>
                    <a:pt x="175464" y="2117"/>
                    <a:pt x="169114" y="0"/>
                  </a:cubicBezTo>
                  <a:cubicBezTo>
                    <a:pt x="152181" y="1058"/>
                    <a:pt x="135187" y="1399"/>
                    <a:pt x="118314" y="3175"/>
                  </a:cubicBezTo>
                  <a:cubicBezTo>
                    <a:pt x="114986" y="3525"/>
                    <a:pt x="111574" y="4494"/>
                    <a:pt x="108789" y="6350"/>
                  </a:cubicBezTo>
                  <a:cubicBezTo>
                    <a:pt x="105053" y="8841"/>
                    <a:pt x="102713" y="13000"/>
                    <a:pt x="99264" y="15875"/>
                  </a:cubicBezTo>
                  <a:cubicBezTo>
                    <a:pt x="96333" y="18318"/>
                    <a:pt x="92670" y="19782"/>
                    <a:pt x="89739" y="22225"/>
                  </a:cubicBezTo>
                  <a:cubicBezTo>
                    <a:pt x="86290" y="25100"/>
                    <a:pt x="83758" y="28993"/>
                    <a:pt x="80214" y="31750"/>
                  </a:cubicBezTo>
                  <a:cubicBezTo>
                    <a:pt x="74190" y="36435"/>
                    <a:pt x="61164" y="44450"/>
                    <a:pt x="61164" y="44450"/>
                  </a:cubicBezTo>
                  <a:cubicBezTo>
                    <a:pt x="59047" y="48683"/>
                    <a:pt x="57844" y="53514"/>
                    <a:pt x="54814" y="57150"/>
                  </a:cubicBezTo>
                  <a:cubicBezTo>
                    <a:pt x="52371" y="60081"/>
                    <a:pt x="48602" y="61607"/>
                    <a:pt x="45289" y="63500"/>
                  </a:cubicBezTo>
                  <a:cubicBezTo>
                    <a:pt x="35596" y="69039"/>
                    <a:pt x="27722" y="70563"/>
                    <a:pt x="19889" y="79375"/>
                  </a:cubicBezTo>
                  <a:cubicBezTo>
                    <a:pt x="14819" y="85079"/>
                    <a:pt x="7189" y="98425"/>
                    <a:pt x="7189" y="98425"/>
                  </a:cubicBezTo>
                  <a:cubicBezTo>
                    <a:pt x="-1712" y="151833"/>
                    <a:pt x="-3058" y="140386"/>
                    <a:pt x="7189" y="209550"/>
                  </a:cubicBezTo>
                  <a:cubicBezTo>
                    <a:pt x="7883" y="214232"/>
                    <a:pt x="11675" y="217900"/>
                    <a:pt x="13539" y="222250"/>
                  </a:cubicBezTo>
                  <a:cubicBezTo>
                    <a:pt x="14857" y="225326"/>
                    <a:pt x="14623" y="229162"/>
                    <a:pt x="16714" y="231775"/>
                  </a:cubicBezTo>
                  <a:cubicBezTo>
                    <a:pt x="19098" y="234755"/>
                    <a:pt x="23541" y="235427"/>
                    <a:pt x="26239" y="238125"/>
                  </a:cubicBezTo>
                  <a:cubicBezTo>
                    <a:pt x="29981" y="241867"/>
                    <a:pt x="31699" y="247437"/>
                    <a:pt x="35764" y="250825"/>
                  </a:cubicBezTo>
                  <a:cubicBezTo>
                    <a:pt x="38335" y="252968"/>
                    <a:pt x="48993" y="248179"/>
                    <a:pt x="51639" y="247650"/>
                  </a:cubicBezTo>
                  <a:close/>
                </a:path>
              </a:pathLst>
            </a:cu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86" name="任意多边形 85"/>
          <p:cNvSpPr/>
          <p:nvPr/>
        </p:nvSpPr>
        <p:spPr>
          <a:xfrm rot="14031995" flipV="1">
            <a:off x="1219429" y="1770943"/>
            <a:ext cx="125255" cy="62844"/>
          </a:xfrm>
          <a:custGeom>
            <a:avLst/>
            <a:gdLst>
              <a:gd name="connsiteX0" fmla="*/ 0 w 401561"/>
              <a:gd name="connsiteY0" fmla="*/ 56938 h 146834"/>
              <a:gd name="connsiteX1" fmla="*/ 247048 w 401561"/>
              <a:gd name="connsiteY1" fmla="*/ 56938 h 146834"/>
              <a:gd name="connsiteX2" fmla="*/ 372496 w 401561"/>
              <a:gd name="connsiteY2" fmla="*/ 0 h 146834"/>
              <a:gd name="connsiteX3" fmla="*/ 401561 w 401561"/>
              <a:gd name="connsiteY3" fmla="*/ 64038 h 146834"/>
              <a:gd name="connsiteX4" fmla="*/ 260540 w 401561"/>
              <a:gd name="connsiteY4" fmla="*/ 128044 h 146834"/>
              <a:gd name="connsiteX5" fmla="*/ 260540 w 401561"/>
              <a:gd name="connsiteY5" fmla="*/ 132290 h 146834"/>
              <a:gd name="connsiteX6" fmla="*/ 251185 w 401561"/>
              <a:gd name="connsiteY6" fmla="*/ 132290 h 146834"/>
              <a:gd name="connsiteX7" fmla="*/ 219141 w 401561"/>
              <a:gd name="connsiteY7" fmla="*/ 146834 h 146834"/>
              <a:gd name="connsiteX8" fmla="*/ 212540 w 401561"/>
              <a:gd name="connsiteY8" fmla="*/ 132290 h 146834"/>
              <a:gd name="connsiteX9" fmla="*/ 0 w 401561"/>
              <a:gd name="connsiteY9" fmla="*/ 132290 h 1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1561" h="146834">
                <a:moveTo>
                  <a:pt x="0" y="56938"/>
                </a:moveTo>
                <a:lnTo>
                  <a:pt x="247048" y="56938"/>
                </a:lnTo>
                <a:lnTo>
                  <a:pt x="372496" y="0"/>
                </a:lnTo>
                <a:lnTo>
                  <a:pt x="401561" y="64038"/>
                </a:lnTo>
                <a:lnTo>
                  <a:pt x="260540" y="128044"/>
                </a:lnTo>
                <a:lnTo>
                  <a:pt x="260540" y="132290"/>
                </a:lnTo>
                <a:lnTo>
                  <a:pt x="251185" y="132290"/>
                </a:lnTo>
                <a:lnTo>
                  <a:pt x="219141" y="146834"/>
                </a:lnTo>
                <a:lnTo>
                  <a:pt x="212540" y="132290"/>
                </a:lnTo>
                <a:lnTo>
                  <a:pt x="0" y="132290"/>
                </a:lnTo>
                <a:close/>
              </a:path>
            </a:pathLst>
          </a:custGeom>
          <a:solidFill>
            <a:srgbClr val="C00000"/>
          </a:solidFill>
          <a:ln w="12700" cap="flat" cmpd="sng" algn="ctr">
            <a:solidFill>
              <a:srgbClr val="C00000">
                <a:shade val="50000"/>
              </a:srgbClr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endParaRPr lang="zh-CN" altLang="en-US" sz="1500" kern="0">
              <a:solidFill>
                <a:prstClr val="white"/>
              </a:solidFill>
              <a:latin typeface="Segoe UI" panose="020B0502040204020203" pitchFamily="34" charset="0"/>
              <a:ea typeface="等线" panose="02010600030101010101" pitchFamily="2" charset="-122"/>
              <a:cs typeface="Segoe UI" panose="020B0502040204020203" pitchFamily="34" charset="0"/>
            </a:endParaRPr>
          </a:p>
        </p:txBody>
      </p:sp>
      <p:sp>
        <p:nvSpPr>
          <p:cNvPr id="82" name="梯形 81"/>
          <p:cNvSpPr/>
          <p:nvPr/>
        </p:nvSpPr>
        <p:spPr>
          <a:xfrm rot="19387767" flipH="1">
            <a:off x="1164517" y="1638494"/>
            <a:ext cx="135807" cy="129830"/>
          </a:xfrm>
          <a:prstGeom prst="trapezoid">
            <a:avLst/>
          </a:prstGeom>
          <a:solidFill>
            <a:srgbClr val="FFC000">
              <a:lumMod val="60000"/>
              <a:lumOff val="40000"/>
            </a:srgbClr>
          </a:solidFill>
          <a:ln w="12700" cap="flat" cmpd="sng" algn="ctr">
            <a:solidFill>
              <a:srgbClr val="C0000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500" kern="0">
              <a:solidFill>
                <a:prstClr val="white"/>
              </a:solidFill>
              <a:latin typeface="Segoe UI" panose="020B0502040204020203" pitchFamily="34" charset="0"/>
              <a:ea typeface="等线" panose="02010600030101010101" pitchFamily="2" charset="-122"/>
              <a:cs typeface="Segoe UI" panose="020B0502040204020203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174489" y="1672620"/>
            <a:ext cx="44966" cy="81639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C0000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500" kern="0">
              <a:solidFill>
                <a:prstClr val="white"/>
              </a:solidFill>
              <a:latin typeface="Segoe UI" panose="020B0502040204020203" pitchFamily="34" charset="0"/>
              <a:ea typeface="等线" panose="02010600030101010101" pitchFamily="2" charset="-122"/>
              <a:cs typeface="Segoe UI" panose="020B0502040204020203" pitchFamily="34" charset="0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29440" y="1164022"/>
            <a:ext cx="1457771" cy="230832"/>
          </a:xfrm>
          <a:prstGeom prst="rect">
            <a:avLst/>
          </a:prstGeom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1050" b="1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Perimeter Protection</a:t>
            </a:r>
            <a:endParaRPr lang="zh-CN" altLang="en-US" sz="1050" b="1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2125478" y="3268590"/>
            <a:ext cx="1293944" cy="253916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050" b="1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Vehicle Detection</a:t>
            </a:r>
            <a:endParaRPr lang="zh-CN" altLang="en-US" sz="1050" b="1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2386654" y="3944057"/>
            <a:ext cx="668675" cy="648869"/>
            <a:chOff x="4419701" y="4550859"/>
            <a:chExt cx="794771" cy="828805"/>
          </a:xfrm>
        </p:grpSpPr>
        <p:grpSp>
          <p:nvGrpSpPr>
            <p:cNvPr id="122" name="组合 121"/>
            <p:cNvGrpSpPr/>
            <p:nvPr/>
          </p:nvGrpSpPr>
          <p:grpSpPr>
            <a:xfrm>
              <a:off x="4783215" y="4674954"/>
              <a:ext cx="169786" cy="244179"/>
              <a:chOff x="3137535" y="1675974"/>
              <a:chExt cx="322326" cy="419750"/>
            </a:xfrm>
          </p:grpSpPr>
          <p:sp>
            <p:nvSpPr>
              <p:cNvPr id="123" name="梯形 122"/>
              <p:cNvSpPr/>
              <p:nvPr/>
            </p:nvSpPr>
            <p:spPr>
              <a:xfrm>
                <a:off x="3137535" y="1972280"/>
                <a:ext cx="322326" cy="123444"/>
              </a:xfrm>
              <a:prstGeom prst="trapezoid">
                <a:avLst/>
              </a:prstGeom>
              <a:solidFill>
                <a:srgbClr val="FFC000">
                  <a:lumMod val="60000"/>
                  <a:lumOff val="40000"/>
                </a:srgbClr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500" kern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endParaRPr>
              </a:p>
            </p:txBody>
          </p:sp>
          <p:grpSp>
            <p:nvGrpSpPr>
              <p:cNvPr id="124" name="组合 123"/>
              <p:cNvGrpSpPr/>
              <p:nvPr/>
            </p:nvGrpSpPr>
            <p:grpSpPr>
              <a:xfrm>
                <a:off x="3168777" y="1675974"/>
                <a:ext cx="291084" cy="288910"/>
                <a:chOff x="412113" y="2190638"/>
                <a:chExt cx="291084" cy="288910"/>
              </a:xfrm>
            </p:grpSpPr>
            <p:sp>
              <p:nvSpPr>
                <p:cNvPr id="125" name="椭圆 124"/>
                <p:cNvSpPr/>
                <p:nvPr/>
              </p:nvSpPr>
              <p:spPr>
                <a:xfrm>
                  <a:off x="412113" y="2206528"/>
                  <a:ext cx="279486" cy="273020"/>
                </a:xfrm>
                <a:prstGeom prst="ellipse">
                  <a:avLst/>
                </a:prstGeom>
                <a:solidFill>
                  <a:srgbClr val="FDBF91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500" kern="0">
                    <a:solidFill>
                      <a:prstClr val="white"/>
                    </a:solidFill>
                    <a:latin typeface="Segoe UI" panose="020B0502040204020203" pitchFamily="34" charset="0"/>
                    <a:ea typeface="等线" panose="02010600030101010101" pitchFamily="2" charset="-122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26" name="任意多边形 125"/>
                <p:cNvSpPr/>
                <p:nvPr/>
              </p:nvSpPr>
              <p:spPr>
                <a:xfrm>
                  <a:off x="412113" y="2190638"/>
                  <a:ext cx="291084" cy="177658"/>
                </a:xfrm>
                <a:custGeom>
                  <a:avLst/>
                  <a:gdLst>
                    <a:gd name="connsiteX0" fmla="*/ 51639 w 355034"/>
                    <a:gd name="connsiteY0" fmla="*/ 247650 h 251373"/>
                    <a:gd name="connsiteX1" fmla="*/ 51639 w 355034"/>
                    <a:gd name="connsiteY1" fmla="*/ 247650 h 251373"/>
                    <a:gd name="connsiteX2" fmla="*/ 89739 w 355034"/>
                    <a:gd name="connsiteY2" fmla="*/ 241300 h 251373"/>
                    <a:gd name="connsiteX3" fmla="*/ 124664 w 355034"/>
                    <a:gd name="connsiteY3" fmla="*/ 228600 h 251373"/>
                    <a:gd name="connsiteX4" fmla="*/ 172289 w 355034"/>
                    <a:gd name="connsiteY4" fmla="*/ 215900 h 251373"/>
                    <a:gd name="connsiteX5" fmla="*/ 264364 w 355034"/>
                    <a:gd name="connsiteY5" fmla="*/ 219075 h 251373"/>
                    <a:gd name="connsiteX6" fmla="*/ 273889 w 355034"/>
                    <a:gd name="connsiteY6" fmla="*/ 225425 h 251373"/>
                    <a:gd name="connsiteX7" fmla="*/ 283414 w 355034"/>
                    <a:gd name="connsiteY7" fmla="*/ 228600 h 251373"/>
                    <a:gd name="connsiteX8" fmla="*/ 296114 w 355034"/>
                    <a:gd name="connsiteY8" fmla="*/ 247650 h 251373"/>
                    <a:gd name="connsiteX9" fmla="*/ 305639 w 355034"/>
                    <a:gd name="connsiteY9" fmla="*/ 250825 h 251373"/>
                    <a:gd name="connsiteX10" fmla="*/ 315164 w 355034"/>
                    <a:gd name="connsiteY10" fmla="*/ 244475 h 251373"/>
                    <a:gd name="connsiteX11" fmla="*/ 331039 w 355034"/>
                    <a:gd name="connsiteY11" fmla="*/ 241300 h 251373"/>
                    <a:gd name="connsiteX12" fmla="*/ 340564 w 355034"/>
                    <a:gd name="connsiteY12" fmla="*/ 231775 h 251373"/>
                    <a:gd name="connsiteX13" fmla="*/ 350089 w 355034"/>
                    <a:gd name="connsiteY13" fmla="*/ 225425 h 251373"/>
                    <a:gd name="connsiteX14" fmla="*/ 346914 w 355034"/>
                    <a:gd name="connsiteY14" fmla="*/ 165100 h 251373"/>
                    <a:gd name="connsiteX15" fmla="*/ 340564 w 355034"/>
                    <a:gd name="connsiteY15" fmla="*/ 146050 h 251373"/>
                    <a:gd name="connsiteX16" fmla="*/ 331039 w 355034"/>
                    <a:gd name="connsiteY16" fmla="*/ 111125 h 251373"/>
                    <a:gd name="connsiteX17" fmla="*/ 324689 w 355034"/>
                    <a:gd name="connsiteY17" fmla="*/ 98425 h 251373"/>
                    <a:gd name="connsiteX18" fmla="*/ 311989 w 355034"/>
                    <a:gd name="connsiteY18" fmla="*/ 73025 h 251373"/>
                    <a:gd name="connsiteX19" fmla="*/ 302464 w 355034"/>
                    <a:gd name="connsiteY19" fmla="*/ 69850 h 251373"/>
                    <a:gd name="connsiteX20" fmla="*/ 283414 w 355034"/>
                    <a:gd name="connsiteY20" fmla="*/ 53975 h 251373"/>
                    <a:gd name="connsiteX21" fmla="*/ 264364 w 355034"/>
                    <a:gd name="connsiteY21" fmla="*/ 34925 h 251373"/>
                    <a:gd name="connsiteX22" fmla="*/ 245314 w 355034"/>
                    <a:gd name="connsiteY22" fmla="*/ 19050 h 251373"/>
                    <a:gd name="connsiteX23" fmla="*/ 229439 w 355034"/>
                    <a:gd name="connsiteY23" fmla="*/ 15875 h 251373"/>
                    <a:gd name="connsiteX24" fmla="*/ 216739 w 355034"/>
                    <a:gd name="connsiteY24" fmla="*/ 12700 h 251373"/>
                    <a:gd name="connsiteX25" fmla="*/ 188164 w 355034"/>
                    <a:gd name="connsiteY25" fmla="*/ 6350 h 251373"/>
                    <a:gd name="connsiteX26" fmla="*/ 169114 w 355034"/>
                    <a:gd name="connsiteY26" fmla="*/ 0 h 251373"/>
                    <a:gd name="connsiteX27" fmla="*/ 118314 w 355034"/>
                    <a:gd name="connsiteY27" fmla="*/ 3175 h 251373"/>
                    <a:gd name="connsiteX28" fmla="*/ 108789 w 355034"/>
                    <a:gd name="connsiteY28" fmla="*/ 6350 h 251373"/>
                    <a:gd name="connsiteX29" fmla="*/ 99264 w 355034"/>
                    <a:gd name="connsiteY29" fmla="*/ 15875 h 251373"/>
                    <a:gd name="connsiteX30" fmla="*/ 89739 w 355034"/>
                    <a:gd name="connsiteY30" fmla="*/ 22225 h 251373"/>
                    <a:gd name="connsiteX31" fmla="*/ 80214 w 355034"/>
                    <a:gd name="connsiteY31" fmla="*/ 31750 h 251373"/>
                    <a:gd name="connsiteX32" fmla="*/ 61164 w 355034"/>
                    <a:gd name="connsiteY32" fmla="*/ 44450 h 251373"/>
                    <a:gd name="connsiteX33" fmla="*/ 54814 w 355034"/>
                    <a:gd name="connsiteY33" fmla="*/ 57150 h 251373"/>
                    <a:gd name="connsiteX34" fmla="*/ 45289 w 355034"/>
                    <a:gd name="connsiteY34" fmla="*/ 63500 h 251373"/>
                    <a:gd name="connsiteX35" fmla="*/ 19889 w 355034"/>
                    <a:gd name="connsiteY35" fmla="*/ 79375 h 251373"/>
                    <a:gd name="connsiteX36" fmla="*/ 7189 w 355034"/>
                    <a:gd name="connsiteY36" fmla="*/ 98425 h 251373"/>
                    <a:gd name="connsiteX37" fmla="*/ 7189 w 355034"/>
                    <a:gd name="connsiteY37" fmla="*/ 209550 h 251373"/>
                    <a:gd name="connsiteX38" fmla="*/ 13539 w 355034"/>
                    <a:gd name="connsiteY38" fmla="*/ 222250 h 251373"/>
                    <a:gd name="connsiteX39" fmla="*/ 16714 w 355034"/>
                    <a:gd name="connsiteY39" fmla="*/ 231775 h 251373"/>
                    <a:gd name="connsiteX40" fmla="*/ 26239 w 355034"/>
                    <a:gd name="connsiteY40" fmla="*/ 238125 h 251373"/>
                    <a:gd name="connsiteX41" fmla="*/ 35764 w 355034"/>
                    <a:gd name="connsiteY41" fmla="*/ 250825 h 251373"/>
                    <a:gd name="connsiteX42" fmla="*/ 51639 w 355034"/>
                    <a:gd name="connsiteY42" fmla="*/ 247650 h 25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355034" h="251373">
                      <a:moveTo>
                        <a:pt x="51639" y="247650"/>
                      </a:moveTo>
                      <a:lnTo>
                        <a:pt x="51639" y="247650"/>
                      </a:lnTo>
                      <a:cubicBezTo>
                        <a:pt x="64339" y="245533"/>
                        <a:pt x="77170" y="244093"/>
                        <a:pt x="89739" y="241300"/>
                      </a:cubicBezTo>
                      <a:cubicBezTo>
                        <a:pt x="101651" y="238653"/>
                        <a:pt x="113256" y="232748"/>
                        <a:pt x="124664" y="228600"/>
                      </a:cubicBezTo>
                      <a:cubicBezTo>
                        <a:pt x="146905" y="220512"/>
                        <a:pt x="146022" y="221737"/>
                        <a:pt x="172289" y="215900"/>
                      </a:cubicBezTo>
                      <a:cubicBezTo>
                        <a:pt x="202981" y="216958"/>
                        <a:pt x="233788" y="216209"/>
                        <a:pt x="264364" y="219075"/>
                      </a:cubicBezTo>
                      <a:cubicBezTo>
                        <a:pt x="268163" y="219431"/>
                        <a:pt x="270476" y="223718"/>
                        <a:pt x="273889" y="225425"/>
                      </a:cubicBezTo>
                      <a:cubicBezTo>
                        <a:pt x="276882" y="226922"/>
                        <a:pt x="280239" y="227542"/>
                        <a:pt x="283414" y="228600"/>
                      </a:cubicBezTo>
                      <a:cubicBezTo>
                        <a:pt x="286743" y="238586"/>
                        <a:pt x="285921" y="240855"/>
                        <a:pt x="296114" y="247650"/>
                      </a:cubicBezTo>
                      <a:cubicBezTo>
                        <a:pt x="298899" y="249506"/>
                        <a:pt x="302464" y="249767"/>
                        <a:pt x="305639" y="250825"/>
                      </a:cubicBezTo>
                      <a:cubicBezTo>
                        <a:pt x="308814" y="248708"/>
                        <a:pt x="311591" y="245815"/>
                        <a:pt x="315164" y="244475"/>
                      </a:cubicBezTo>
                      <a:cubicBezTo>
                        <a:pt x="320217" y="242580"/>
                        <a:pt x="326212" y="243713"/>
                        <a:pt x="331039" y="241300"/>
                      </a:cubicBezTo>
                      <a:cubicBezTo>
                        <a:pt x="335055" y="239292"/>
                        <a:pt x="337115" y="234650"/>
                        <a:pt x="340564" y="231775"/>
                      </a:cubicBezTo>
                      <a:cubicBezTo>
                        <a:pt x="343495" y="229332"/>
                        <a:pt x="346914" y="227542"/>
                        <a:pt x="350089" y="225425"/>
                      </a:cubicBezTo>
                      <a:cubicBezTo>
                        <a:pt x="358270" y="200881"/>
                        <a:pt x="355669" y="213252"/>
                        <a:pt x="346914" y="165100"/>
                      </a:cubicBezTo>
                      <a:cubicBezTo>
                        <a:pt x="345717" y="158514"/>
                        <a:pt x="342487" y="152461"/>
                        <a:pt x="340564" y="146050"/>
                      </a:cubicBezTo>
                      <a:cubicBezTo>
                        <a:pt x="335253" y="128346"/>
                        <a:pt x="339060" y="133183"/>
                        <a:pt x="331039" y="111125"/>
                      </a:cubicBezTo>
                      <a:cubicBezTo>
                        <a:pt x="329422" y="106677"/>
                        <a:pt x="326553" y="102775"/>
                        <a:pt x="324689" y="98425"/>
                      </a:cubicBezTo>
                      <a:cubicBezTo>
                        <a:pt x="320049" y="87598"/>
                        <a:pt x="322339" y="83375"/>
                        <a:pt x="311989" y="73025"/>
                      </a:cubicBezTo>
                      <a:cubicBezTo>
                        <a:pt x="309622" y="70658"/>
                        <a:pt x="305639" y="70908"/>
                        <a:pt x="302464" y="69850"/>
                      </a:cubicBezTo>
                      <a:cubicBezTo>
                        <a:pt x="272533" y="29942"/>
                        <a:pt x="309595" y="74338"/>
                        <a:pt x="283414" y="53975"/>
                      </a:cubicBezTo>
                      <a:cubicBezTo>
                        <a:pt x="276325" y="48462"/>
                        <a:pt x="270714" y="41275"/>
                        <a:pt x="264364" y="34925"/>
                      </a:cubicBezTo>
                      <a:cubicBezTo>
                        <a:pt x="259423" y="29984"/>
                        <a:pt x="252387" y="21702"/>
                        <a:pt x="245314" y="19050"/>
                      </a:cubicBezTo>
                      <a:cubicBezTo>
                        <a:pt x="240261" y="17155"/>
                        <a:pt x="234707" y="17046"/>
                        <a:pt x="229439" y="15875"/>
                      </a:cubicBezTo>
                      <a:cubicBezTo>
                        <a:pt x="225179" y="14928"/>
                        <a:pt x="220991" y="13681"/>
                        <a:pt x="216739" y="12700"/>
                      </a:cubicBezTo>
                      <a:cubicBezTo>
                        <a:pt x="207232" y="10506"/>
                        <a:pt x="197592" y="8864"/>
                        <a:pt x="188164" y="6350"/>
                      </a:cubicBezTo>
                      <a:cubicBezTo>
                        <a:pt x="181697" y="4625"/>
                        <a:pt x="175464" y="2117"/>
                        <a:pt x="169114" y="0"/>
                      </a:cubicBezTo>
                      <a:cubicBezTo>
                        <a:pt x="152181" y="1058"/>
                        <a:pt x="135187" y="1399"/>
                        <a:pt x="118314" y="3175"/>
                      </a:cubicBezTo>
                      <a:cubicBezTo>
                        <a:pt x="114986" y="3525"/>
                        <a:pt x="111574" y="4494"/>
                        <a:pt x="108789" y="6350"/>
                      </a:cubicBezTo>
                      <a:cubicBezTo>
                        <a:pt x="105053" y="8841"/>
                        <a:pt x="102713" y="13000"/>
                        <a:pt x="99264" y="15875"/>
                      </a:cubicBezTo>
                      <a:cubicBezTo>
                        <a:pt x="96333" y="18318"/>
                        <a:pt x="92670" y="19782"/>
                        <a:pt x="89739" y="22225"/>
                      </a:cubicBezTo>
                      <a:cubicBezTo>
                        <a:pt x="86290" y="25100"/>
                        <a:pt x="83758" y="28993"/>
                        <a:pt x="80214" y="31750"/>
                      </a:cubicBezTo>
                      <a:cubicBezTo>
                        <a:pt x="74190" y="36435"/>
                        <a:pt x="61164" y="44450"/>
                        <a:pt x="61164" y="44450"/>
                      </a:cubicBezTo>
                      <a:cubicBezTo>
                        <a:pt x="59047" y="48683"/>
                        <a:pt x="57844" y="53514"/>
                        <a:pt x="54814" y="57150"/>
                      </a:cubicBezTo>
                      <a:cubicBezTo>
                        <a:pt x="52371" y="60081"/>
                        <a:pt x="48602" y="61607"/>
                        <a:pt x="45289" y="63500"/>
                      </a:cubicBezTo>
                      <a:cubicBezTo>
                        <a:pt x="35596" y="69039"/>
                        <a:pt x="27722" y="70563"/>
                        <a:pt x="19889" y="79375"/>
                      </a:cubicBezTo>
                      <a:cubicBezTo>
                        <a:pt x="14819" y="85079"/>
                        <a:pt x="7189" y="98425"/>
                        <a:pt x="7189" y="98425"/>
                      </a:cubicBezTo>
                      <a:cubicBezTo>
                        <a:pt x="-1712" y="151833"/>
                        <a:pt x="-3058" y="140386"/>
                        <a:pt x="7189" y="209550"/>
                      </a:cubicBezTo>
                      <a:cubicBezTo>
                        <a:pt x="7883" y="214232"/>
                        <a:pt x="11675" y="217900"/>
                        <a:pt x="13539" y="222250"/>
                      </a:cubicBezTo>
                      <a:cubicBezTo>
                        <a:pt x="14857" y="225326"/>
                        <a:pt x="14623" y="229162"/>
                        <a:pt x="16714" y="231775"/>
                      </a:cubicBezTo>
                      <a:cubicBezTo>
                        <a:pt x="19098" y="234755"/>
                        <a:pt x="23541" y="235427"/>
                        <a:pt x="26239" y="238125"/>
                      </a:cubicBezTo>
                      <a:cubicBezTo>
                        <a:pt x="29981" y="241867"/>
                        <a:pt x="31699" y="247437"/>
                        <a:pt x="35764" y="250825"/>
                      </a:cubicBezTo>
                      <a:cubicBezTo>
                        <a:pt x="38335" y="252968"/>
                        <a:pt x="48993" y="248179"/>
                        <a:pt x="51639" y="247650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500" kern="0">
                    <a:solidFill>
                      <a:prstClr val="white"/>
                    </a:solidFill>
                    <a:latin typeface="Segoe UI" panose="020B0502040204020203" pitchFamily="34" charset="0"/>
                    <a:ea typeface="等线" panose="02010600030101010101" pitchFamily="2" charset="-122"/>
                    <a:cs typeface="Segoe UI" panose="020B0502040204020203" pitchFamily="34" charset="0"/>
                  </a:endParaRPr>
                </a:p>
              </p:txBody>
            </p:sp>
          </p:grpSp>
        </p:grpSp>
        <p:sp>
          <p:nvSpPr>
            <p:cNvPr id="100" name="Freeform 14"/>
            <p:cNvSpPr>
              <a:spLocks noEditPoints="1"/>
            </p:cNvSpPr>
            <p:nvPr/>
          </p:nvSpPr>
          <p:spPr bwMode="auto">
            <a:xfrm>
              <a:off x="4419701" y="4550859"/>
              <a:ext cx="794771" cy="828805"/>
            </a:xfrm>
            <a:custGeom>
              <a:avLst/>
              <a:gdLst>
                <a:gd name="T0" fmla="*/ 922800653 w 78"/>
                <a:gd name="T1" fmla="*/ 556043042 h 60"/>
                <a:gd name="T2" fmla="*/ 899139715 w 78"/>
                <a:gd name="T3" fmla="*/ 567875208 h 60"/>
                <a:gd name="T4" fmla="*/ 863646589 w 78"/>
                <a:gd name="T5" fmla="*/ 567875208 h 60"/>
                <a:gd name="T6" fmla="*/ 863646589 w 78"/>
                <a:gd name="T7" fmla="*/ 627029163 h 60"/>
                <a:gd name="T8" fmla="*/ 768999398 w 78"/>
                <a:gd name="T9" fmla="*/ 709844010 h 60"/>
                <a:gd name="T10" fmla="*/ 686184395 w 78"/>
                <a:gd name="T11" fmla="*/ 627029163 h 60"/>
                <a:gd name="T12" fmla="*/ 686184395 w 78"/>
                <a:gd name="T13" fmla="*/ 567875208 h 60"/>
                <a:gd name="T14" fmla="*/ 224784069 w 78"/>
                <a:gd name="T15" fmla="*/ 567875208 h 60"/>
                <a:gd name="T16" fmla="*/ 224784069 w 78"/>
                <a:gd name="T17" fmla="*/ 627029163 h 60"/>
                <a:gd name="T18" fmla="*/ 141969067 w 78"/>
                <a:gd name="T19" fmla="*/ 709844010 h 60"/>
                <a:gd name="T20" fmla="*/ 59154064 w 78"/>
                <a:gd name="T21" fmla="*/ 627029163 h 60"/>
                <a:gd name="T22" fmla="*/ 59154064 w 78"/>
                <a:gd name="T23" fmla="*/ 567875208 h 60"/>
                <a:gd name="T24" fmla="*/ 11832189 w 78"/>
                <a:gd name="T25" fmla="*/ 567875208 h 60"/>
                <a:gd name="T26" fmla="*/ 0 w 78"/>
                <a:gd name="T27" fmla="*/ 556043042 h 60"/>
                <a:gd name="T28" fmla="*/ 0 w 78"/>
                <a:gd name="T29" fmla="*/ 378584619 h 60"/>
                <a:gd name="T30" fmla="*/ 94647191 w 78"/>
                <a:gd name="T31" fmla="*/ 283937604 h 60"/>
                <a:gd name="T32" fmla="*/ 106475940 w 78"/>
                <a:gd name="T33" fmla="*/ 283937604 h 60"/>
                <a:gd name="T34" fmla="*/ 153801255 w 78"/>
                <a:gd name="T35" fmla="*/ 94647015 h 60"/>
                <a:gd name="T36" fmla="*/ 283938133 w 78"/>
                <a:gd name="T37" fmla="*/ 0 h 60"/>
                <a:gd name="T38" fmla="*/ 627030331 w 78"/>
                <a:gd name="T39" fmla="*/ 0 h 60"/>
                <a:gd name="T40" fmla="*/ 757170649 w 78"/>
                <a:gd name="T41" fmla="*/ 94647015 h 60"/>
                <a:gd name="T42" fmla="*/ 804492524 w 78"/>
                <a:gd name="T43" fmla="*/ 283937604 h 60"/>
                <a:gd name="T44" fmla="*/ 816324713 w 78"/>
                <a:gd name="T45" fmla="*/ 283937604 h 60"/>
                <a:gd name="T46" fmla="*/ 922800653 w 78"/>
                <a:gd name="T47" fmla="*/ 378584619 h 60"/>
                <a:gd name="T48" fmla="*/ 922800653 w 78"/>
                <a:gd name="T49" fmla="*/ 556043042 h 60"/>
                <a:gd name="T50" fmla="*/ 141969067 w 78"/>
                <a:gd name="T51" fmla="*/ 354923725 h 60"/>
                <a:gd name="T52" fmla="*/ 70986253 w 78"/>
                <a:gd name="T53" fmla="*/ 425906406 h 60"/>
                <a:gd name="T54" fmla="*/ 141969067 w 78"/>
                <a:gd name="T55" fmla="*/ 496892527 h 60"/>
                <a:gd name="T56" fmla="*/ 212955320 w 78"/>
                <a:gd name="T57" fmla="*/ 425906406 h 60"/>
                <a:gd name="T58" fmla="*/ 141969067 w 78"/>
                <a:gd name="T59" fmla="*/ 354923725 h 60"/>
                <a:gd name="T60" fmla="*/ 686184395 w 78"/>
                <a:gd name="T61" fmla="*/ 283937604 h 60"/>
                <a:gd name="T62" fmla="*/ 650691269 w 78"/>
                <a:gd name="T63" fmla="*/ 118307908 h 60"/>
                <a:gd name="T64" fmla="*/ 627030331 w 78"/>
                <a:gd name="T65" fmla="*/ 106475742 h 60"/>
                <a:gd name="T66" fmla="*/ 283938133 w 78"/>
                <a:gd name="T67" fmla="*/ 106475742 h 60"/>
                <a:gd name="T68" fmla="*/ 272109384 w 78"/>
                <a:gd name="T69" fmla="*/ 118307908 h 60"/>
                <a:gd name="T70" fmla="*/ 224784069 w 78"/>
                <a:gd name="T71" fmla="*/ 283937604 h 60"/>
                <a:gd name="T72" fmla="*/ 686184395 w 78"/>
                <a:gd name="T73" fmla="*/ 283937604 h 60"/>
                <a:gd name="T74" fmla="*/ 768999398 w 78"/>
                <a:gd name="T75" fmla="*/ 354923725 h 60"/>
                <a:gd name="T76" fmla="*/ 698016584 w 78"/>
                <a:gd name="T77" fmla="*/ 425906406 h 60"/>
                <a:gd name="T78" fmla="*/ 768999398 w 78"/>
                <a:gd name="T79" fmla="*/ 496892527 h 60"/>
                <a:gd name="T80" fmla="*/ 839985651 w 78"/>
                <a:gd name="T81" fmla="*/ 425906406 h 60"/>
                <a:gd name="T82" fmla="*/ 768999398 w 78"/>
                <a:gd name="T83" fmla="*/ 354923725 h 6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78" h="60">
                  <a:moveTo>
                    <a:pt x="78" y="47"/>
                  </a:moveTo>
                  <a:cubicBezTo>
                    <a:pt x="78" y="48"/>
                    <a:pt x="77" y="48"/>
                    <a:pt x="76" y="48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3" y="57"/>
                    <a:pt x="69" y="60"/>
                    <a:pt x="65" y="60"/>
                  </a:cubicBezTo>
                  <a:cubicBezTo>
                    <a:pt x="61" y="60"/>
                    <a:pt x="58" y="57"/>
                    <a:pt x="58" y="53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7"/>
                    <a:pt x="16" y="60"/>
                    <a:pt x="12" y="60"/>
                  </a:cubicBezTo>
                  <a:cubicBezTo>
                    <a:pt x="8" y="60"/>
                    <a:pt x="5" y="57"/>
                    <a:pt x="5" y="53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8"/>
                    <a:pt x="0" y="4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8"/>
                    <a:pt x="4" y="24"/>
                    <a:pt x="8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3"/>
                    <a:pt x="19" y="0"/>
                    <a:pt x="2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8" y="0"/>
                    <a:pt x="63" y="3"/>
                    <a:pt x="64" y="8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4" y="24"/>
                    <a:pt x="78" y="28"/>
                    <a:pt x="78" y="32"/>
                  </a:cubicBezTo>
                  <a:lnTo>
                    <a:pt x="78" y="47"/>
                  </a:lnTo>
                  <a:close/>
                  <a:moveTo>
                    <a:pt x="12" y="30"/>
                  </a:moveTo>
                  <a:cubicBezTo>
                    <a:pt x="9" y="30"/>
                    <a:pt x="6" y="33"/>
                    <a:pt x="6" y="36"/>
                  </a:cubicBezTo>
                  <a:cubicBezTo>
                    <a:pt x="6" y="39"/>
                    <a:pt x="9" y="42"/>
                    <a:pt x="12" y="42"/>
                  </a:cubicBezTo>
                  <a:cubicBezTo>
                    <a:pt x="15" y="42"/>
                    <a:pt x="18" y="39"/>
                    <a:pt x="18" y="36"/>
                  </a:cubicBezTo>
                  <a:cubicBezTo>
                    <a:pt x="18" y="33"/>
                    <a:pt x="15" y="30"/>
                    <a:pt x="12" y="30"/>
                  </a:cubicBezTo>
                  <a:close/>
                  <a:moveTo>
                    <a:pt x="58" y="24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4" y="10"/>
                    <a:pt x="54" y="9"/>
                    <a:pt x="5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3" y="10"/>
                    <a:pt x="23" y="10"/>
                  </a:cubicBezTo>
                  <a:cubicBezTo>
                    <a:pt x="19" y="24"/>
                    <a:pt x="19" y="24"/>
                    <a:pt x="19" y="24"/>
                  </a:cubicBezTo>
                  <a:lnTo>
                    <a:pt x="58" y="24"/>
                  </a:lnTo>
                  <a:close/>
                  <a:moveTo>
                    <a:pt x="65" y="30"/>
                  </a:moveTo>
                  <a:cubicBezTo>
                    <a:pt x="62" y="30"/>
                    <a:pt x="59" y="33"/>
                    <a:pt x="59" y="36"/>
                  </a:cubicBezTo>
                  <a:cubicBezTo>
                    <a:pt x="59" y="39"/>
                    <a:pt x="62" y="42"/>
                    <a:pt x="65" y="42"/>
                  </a:cubicBezTo>
                  <a:cubicBezTo>
                    <a:pt x="69" y="42"/>
                    <a:pt x="71" y="39"/>
                    <a:pt x="71" y="36"/>
                  </a:cubicBezTo>
                  <a:cubicBezTo>
                    <a:pt x="71" y="33"/>
                    <a:pt x="69" y="30"/>
                    <a:pt x="65" y="3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endParaRPr lang="zh-CN" altLang="en-US" sz="15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4449470" y="1400215"/>
            <a:ext cx="3735153" cy="1951745"/>
            <a:chOff x="6095447" y="1262798"/>
            <a:chExt cx="3854368" cy="2014039"/>
          </a:xfrm>
        </p:grpSpPr>
        <p:pic>
          <p:nvPicPr>
            <p:cNvPr id="167" name="图片 16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5447" y="1262798"/>
              <a:ext cx="3854368" cy="2014039"/>
            </a:xfrm>
            <a:prstGeom prst="rect">
              <a:avLst/>
            </a:prstGeom>
          </p:spPr>
        </p:pic>
        <p:sp>
          <p:nvSpPr>
            <p:cNvPr id="171" name="矩形 170"/>
            <p:cNvSpPr/>
            <p:nvPr/>
          </p:nvSpPr>
          <p:spPr>
            <a:xfrm>
              <a:off x="8022632" y="2034130"/>
              <a:ext cx="117191" cy="2620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7496115" y="2824852"/>
              <a:ext cx="117191" cy="2620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4" name="矩形 173"/>
            <p:cNvSpPr/>
            <p:nvPr/>
          </p:nvSpPr>
          <p:spPr>
            <a:xfrm>
              <a:off x="7922342" y="2814493"/>
              <a:ext cx="117191" cy="2620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8322337" y="2791822"/>
              <a:ext cx="117191" cy="2620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749057" y="2772554"/>
              <a:ext cx="117191" cy="2620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7" name="矩形 176"/>
            <p:cNvSpPr/>
            <p:nvPr/>
          </p:nvSpPr>
          <p:spPr>
            <a:xfrm>
              <a:off x="9182582" y="2792742"/>
              <a:ext cx="117191" cy="2620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8" name="矩形 177"/>
            <p:cNvSpPr/>
            <p:nvPr/>
          </p:nvSpPr>
          <p:spPr>
            <a:xfrm>
              <a:off x="7511002" y="1548271"/>
              <a:ext cx="117191" cy="2620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80" name="矩形 179"/>
          <p:cNvSpPr/>
          <p:nvPr/>
        </p:nvSpPr>
        <p:spPr>
          <a:xfrm>
            <a:off x="4410596" y="624572"/>
            <a:ext cx="4091505" cy="70532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>
              <a:spcAft>
                <a:spcPts val="450"/>
              </a:spcAft>
            </a:pPr>
            <a:r>
              <a:rPr lang="en-US" altLang="zh-CN" sz="105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Face Picture Retrieval</a:t>
            </a:r>
          </a:p>
          <a:p>
            <a:pPr marL="128588" indent="-128588">
              <a:spcAft>
                <a:spcPts val="450"/>
              </a:spcAft>
              <a:buFont typeface="Wingdings" panose="05000000000000000000" pitchFamily="2" charset="2"/>
              <a:buChar char="Ø"/>
            </a:pPr>
            <a:r>
              <a:rPr lang="en-US" altLang="zh-CN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Search video/faces by event type, face picture or person’s name</a:t>
            </a:r>
          </a:p>
          <a:p>
            <a:pPr marL="471488" lvl="1" indent="-128588">
              <a:spcAft>
                <a:spcPts val="450"/>
              </a:spcAft>
              <a:buFont typeface="Wingdings" panose="05000000000000000000" pitchFamily="2" charset="2"/>
              <a:buChar char="Ø"/>
            </a:pPr>
            <a:r>
              <a:rPr lang="en-US" altLang="zh-CN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Event types:  Face comparison, stranger detection, all</a:t>
            </a:r>
            <a:endParaRPr lang="zh-CN" altLang="en-US" sz="105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89" name="组合 188"/>
          <p:cNvGrpSpPr/>
          <p:nvPr/>
        </p:nvGrpSpPr>
        <p:grpSpPr>
          <a:xfrm>
            <a:off x="2670298" y="3877020"/>
            <a:ext cx="741812" cy="696902"/>
            <a:chOff x="2636780" y="4776463"/>
            <a:chExt cx="656372" cy="917116"/>
          </a:xfrm>
          <a:solidFill>
            <a:schemeClr val="bg1">
              <a:lumMod val="85000"/>
            </a:schemeClr>
          </a:solidFill>
        </p:grpSpPr>
        <p:sp>
          <p:nvSpPr>
            <p:cNvPr id="187" name="矩形 186"/>
            <p:cNvSpPr/>
            <p:nvPr/>
          </p:nvSpPr>
          <p:spPr>
            <a:xfrm>
              <a:off x="3129118" y="5165692"/>
              <a:ext cx="71189" cy="527887"/>
            </a:xfrm>
            <a:prstGeom prst="rect">
              <a:avLst/>
            </a:prstGeom>
            <a:grpFill/>
            <a:ln w="12700" cap="flat" cmpd="sng" algn="ctr">
              <a:solidFill>
                <a:srgbClr val="26415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88" name="矩形 187"/>
            <p:cNvSpPr/>
            <p:nvPr/>
          </p:nvSpPr>
          <p:spPr>
            <a:xfrm rot="2485637">
              <a:off x="2636780" y="4776463"/>
              <a:ext cx="656372" cy="103408"/>
            </a:xfrm>
            <a:prstGeom prst="rect">
              <a:avLst/>
            </a:prstGeom>
            <a:solidFill>
              <a:srgbClr val="FFFF00"/>
            </a:solidFill>
            <a:ln w="12700" cap="flat" cmpd="sng" algn="ctr">
              <a:solidFill>
                <a:srgbClr val="26415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200" b="1" kern="0" dirty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192" name="文本框 191"/>
          <p:cNvSpPr txBox="1"/>
          <p:nvPr/>
        </p:nvSpPr>
        <p:spPr>
          <a:xfrm>
            <a:off x="1839867" y="1159760"/>
            <a:ext cx="1032976" cy="392415"/>
          </a:xfrm>
          <a:prstGeom prst="rect">
            <a:avLst/>
          </a:prstGeom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>
              <a:defRPr sz="1200" b="1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sz="1050" b="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Filter events by</a:t>
            </a:r>
          </a:p>
          <a:p>
            <a:r>
              <a:rPr lang="en-US" altLang="zh-CN" sz="1050" b="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</a:t>
            </a:r>
            <a:endParaRPr lang="zh-CN" altLang="en-US" sz="1050" b="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3" name="Freeform 38"/>
          <p:cNvSpPr>
            <a:spLocks noChangeArrowheads="1"/>
          </p:cNvSpPr>
          <p:nvPr/>
        </p:nvSpPr>
        <p:spPr bwMode="auto">
          <a:xfrm>
            <a:off x="1942833" y="1413419"/>
            <a:ext cx="139627" cy="146178"/>
          </a:xfrm>
          <a:custGeom>
            <a:avLst/>
            <a:gdLst>
              <a:gd name="T0" fmla="*/ 153134 w 619"/>
              <a:gd name="T1" fmla="*/ 63842 h 619"/>
              <a:gd name="T2" fmla="*/ 153134 w 619"/>
              <a:gd name="T3" fmla="*/ 63842 h 619"/>
              <a:gd name="T4" fmla="*/ 142734 w 619"/>
              <a:gd name="T5" fmla="*/ 63842 h 619"/>
              <a:gd name="T6" fmla="*/ 100416 w 619"/>
              <a:gd name="T7" fmla="*/ 143554 h 619"/>
              <a:gd name="T8" fmla="*/ 73877 w 619"/>
              <a:gd name="T9" fmla="*/ 122273 h 619"/>
              <a:gd name="T10" fmla="*/ 63477 w 619"/>
              <a:gd name="T11" fmla="*/ 122273 h 619"/>
              <a:gd name="T12" fmla="*/ 63477 w 619"/>
              <a:gd name="T13" fmla="*/ 127323 h 619"/>
              <a:gd name="T14" fmla="*/ 95037 w 619"/>
              <a:gd name="T15" fmla="*/ 159063 h 619"/>
              <a:gd name="T16" fmla="*/ 105437 w 619"/>
              <a:gd name="T17" fmla="*/ 159063 h 619"/>
              <a:gd name="T18" fmla="*/ 158155 w 619"/>
              <a:gd name="T19" fmla="*/ 74302 h 619"/>
              <a:gd name="T20" fmla="*/ 153134 w 619"/>
              <a:gd name="T21" fmla="*/ 63842 h 619"/>
              <a:gd name="T22" fmla="*/ 195452 w 619"/>
              <a:gd name="T23" fmla="*/ 0 h 619"/>
              <a:gd name="T24" fmla="*/ 195452 w 619"/>
              <a:gd name="T25" fmla="*/ 0 h 619"/>
              <a:gd name="T26" fmla="*/ 26180 w 619"/>
              <a:gd name="T27" fmla="*/ 0 h 619"/>
              <a:gd name="T28" fmla="*/ 0 w 619"/>
              <a:gd name="T29" fmla="*/ 26691 h 619"/>
              <a:gd name="T30" fmla="*/ 0 w 619"/>
              <a:gd name="T31" fmla="*/ 196575 h 619"/>
              <a:gd name="T32" fmla="*/ 26180 w 619"/>
              <a:gd name="T33" fmla="*/ 222905 h 619"/>
              <a:gd name="T34" fmla="*/ 195452 w 619"/>
              <a:gd name="T35" fmla="*/ 222905 h 619"/>
              <a:gd name="T36" fmla="*/ 221632 w 619"/>
              <a:gd name="T37" fmla="*/ 196575 h 619"/>
              <a:gd name="T38" fmla="*/ 221632 w 619"/>
              <a:gd name="T39" fmla="*/ 26691 h 619"/>
              <a:gd name="T40" fmla="*/ 195452 w 619"/>
              <a:gd name="T41" fmla="*/ 0 h 619"/>
              <a:gd name="T42" fmla="*/ 211232 w 619"/>
              <a:gd name="T43" fmla="*/ 196575 h 619"/>
              <a:gd name="T44" fmla="*/ 211232 w 619"/>
              <a:gd name="T45" fmla="*/ 196575 h 619"/>
              <a:gd name="T46" fmla="*/ 195452 w 619"/>
              <a:gd name="T47" fmla="*/ 212445 h 619"/>
              <a:gd name="T48" fmla="*/ 26180 w 619"/>
              <a:gd name="T49" fmla="*/ 212445 h 619"/>
              <a:gd name="T50" fmla="*/ 10400 w 619"/>
              <a:gd name="T51" fmla="*/ 196575 h 619"/>
              <a:gd name="T52" fmla="*/ 10400 w 619"/>
              <a:gd name="T53" fmla="*/ 26691 h 619"/>
              <a:gd name="T54" fmla="*/ 26180 w 619"/>
              <a:gd name="T55" fmla="*/ 10460 h 619"/>
              <a:gd name="T56" fmla="*/ 195452 w 619"/>
              <a:gd name="T57" fmla="*/ 10460 h 619"/>
              <a:gd name="T58" fmla="*/ 211232 w 619"/>
              <a:gd name="T59" fmla="*/ 26691 h 619"/>
              <a:gd name="T60" fmla="*/ 211232 w 619"/>
              <a:gd name="T61" fmla="*/ 196575 h 61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19" h="619">
                <a:moveTo>
                  <a:pt x="427" y="177"/>
                </a:moveTo>
                <a:lnTo>
                  <a:pt x="427" y="177"/>
                </a:lnTo>
                <a:cubicBezTo>
                  <a:pt x="412" y="162"/>
                  <a:pt x="412" y="177"/>
                  <a:pt x="398" y="177"/>
                </a:cubicBezTo>
                <a:cubicBezTo>
                  <a:pt x="280" y="398"/>
                  <a:pt x="280" y="398"/>
                  <a:pt x="280" y="398"/>
                </a:cubicBezTo>
                <a:cubicBezTo>
                  <a:pt x="206" y="339"/>
                  <a:pt x="206" y="339"/>
                  <a:pt x="206" y="339"/>
                </a:cubicBezTo>
                <a:cubicBezTo>
                  <a:pt x="191" y="324"/>
                  <a:pt x="191" y="324"/>
                  <a:pt x="177" y="339"/>
                </a:cubicBezTo>
                <a:cubicBezTo>
                  <a:pt x="162" y="339"/>
                  <a:pt x="162" y="353"/>
                  <a:pt x="177" y="353"/>
                </a:cubicBezTo>
                <a:cubicBezTo>
                  <a:pt x="265" y="441"/>
                  <a:pt x="265" y="441"/>
                  <a:pt x="265" y="441"/>
                </a:cubicBezTo>
                <a:cubicBezTo>
                  <a:pt x="280" y="457"/>
                  <a:pt x="280" y="457"/>
                  <a:pt x="294" y="441"/>
                </a:cubicBezTo>
                <a:lnTo>
                  <a:pt x="441" y="206"/>
                </a:lnTo>
                <a:cubicBezTo>
                  <a:pt x="441" y="191"/>
                  <a:pt x="441" y="177"/>
                  <a:pt x="427" y="177"/>
                </a:cubicBezTo>
                <a:close/>
                <a:moveTo>
                  <a:pt x="545" y="0"/>
                </a:moveTo>
                <a:lnTo>
                  <a:pt x="54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545" y="618"/>
                  <a:pt x="545" y="618"/>
                  <a:pt x="545" y="618"/>
                </a:cubicBezTo>
                <a:cubicBezTo>
                  <a:pt x="589" y="618"/>
                  <a:pt x="618" y="589"/>
                  <a:pt x="618" y="545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589" y="545"/>
                </a:moveTo>
                <a:lnTo>
                  <a:pt x="589" y="545"/>
                </a:lnTo>
                <a:cubicBezTo>
                  <a:pt x="589" y="559"/>
                  <a:pt x="559" y="589"/>
                  <a:pt x="545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59"/>
                  <a:pt x="29" y="545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5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 sz="15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2050399" y="1362277"/>
            <a:ext cx="572914" cy="230832"/>
          </a:xfrm>
          <a:prstGeom prst="rect">
            <a:avLst/>
          </a:prstGeom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Human</a:t>
            </a:r>
            <a:endParaRPr lang="zh-CN" altLang="en-US" sz="105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5" name="Freeform 38"/>
          <p:cNvSpPr>
            <a:spLocks noChangeArrowheads="1"/>
          </p:cNvSpPr>
          <p:nvPr/>
        </p:nvSpPr>
        <p:spPr bwMode="auto">
          <a:xfrm>
            <a:off x="1942833" y="1641733"/>
            <a:ext cx="139627" cy="146178"/>
          </a:xfrm>
          <a:custGeom>
            <a:avLst/>
            <a:gdLst>
              <a:gd name="T0" fmla="*/ 153134 w 619"/>
              <a:gd name="T1" fmla="*/ 63842 h 619"/>
              <a:gd name="T2" fmla="*/ 153134 w 619"/>
              <a:gd name="T3" fmla="*/ 63842 h 619"/>
              <a:gd name="T4" fmla="*/ 142734 w 619"/>
              <a:gd name="T5" fmla="*/ 63842 h 619"/>
              <a:gd name="T6" fmla="*/ 100416 w 619"/>
              <a:gd name="T7" fmla="*/ 143554 h 619"/>
              <a:gd name="T8" fmla="*/ 73877 w 619"/>
              <a:gd name="T9" fmla="*/ 122273 h 619"/>
              <a:gd name="T10" fmla="*/ 63477 w 619"/>
              <a:gd name="T11" fmla="*/ 122273 h 619"/>
              <a:gd name="T12" fmla="*/ 63477 w 619"/>
              <a:gd name="T13" fmla="*/ 127323 h 619"/>
              <a:gd name="T14" fmla="*/ 95037 w 619"/>
              <a:gd name="T15" fmla="*/ 159063 h 619"/>
              <a:gd name="T16" fmla="*/ 105437 w 619"/>
              <a:gd name="T17" fmla="*/ 159063 h 619"/>
              <a:gd name="T18" fmla="*/ 158155 w 619"/>
              <a:gd name="T19" fmla="*/ 74302 h 619"/>
              <a:gd name="T20" fmla="*/ 153134 w 619"/>
              <a:gd name="T21" fmla="*/ 63842 h 619"/>
              <a:gd name="T22" fmla="*/ 195452 w 619"/>
              <a:gd name="T23" fmla="*/ 0 h 619"/>
              <a:gd name="T24" fmla="*/ 195452 w 619"/>
              <a:gd name="T25" fmla="*/ 0 h 619"/>
              <a:gd name="T26" fmla="*/ 26180 w 619"/>
              <a:gd name="T27" fmla="*/ 0 h 619"/>
              <a:gd name="T28" fmla="*/ 0 w 619"/>
              <a:gd name="T29" fmla="*/ 26691 h 619"/>
              <a:gd name="T30" fmla="*/ 0 w 619"/>
              <a:gd name="T31" fmla="*/ 196575 h 619"/>
              <a:gd name="T32" fmla="*/ 26180 w 619"/>
              <a:gd name="T33" fmla="*/ 222905 h 619"/>
              <a:gd name="T34" fmla="*/ 195452 w 619"/>
              <a:gd name="T35" fmla="*/ 222905 h 619"/>
              <a:gd name="T36" fmla="*/ 221632 w 619"/>
              <a:gd name="T37" fmla="*/ 196575 h 619"/>
              <a:gd name="T38" fmla="*/ 221632 w 619"/>
              <a:gd name="T39" fmla="*/ 26691 h 619"/>
              <a:gd name="T40" fmla="*/ 195452 w 619"/>
              <a:gd name="T41" fmla="*/ 0 h 619"/>
              <a:gd name="T42" fmla="*/ 211232 w 619"/>
              <a:gd name="T43" fmla="*/ 196575 h 619"/>
              <a:gd name="T44" fmla="*/ 211232 w 619"/>
              <a:gd name="T45" fmla="*/ 196575 h 619"/>
              <a:gd name="T46" fmla="*/ 195452 w 619"/>
              <a:gd name="T47" fmla="*/ 212445 h 619"/>
              <a:gd name="T48" fmla="*/ 26180 w 619"/>
              <a:gd name="T49" fmla="*/ 212445 h 619"/>
              <a:gd name="T50" fmla="*/ 10400 w 619"/>
              <a:gd name="T51" fmla="*/ 196575 h 619"/>
              <a:gd name="T52" fmla="*/ 10400 w 619"/>
              <a:gd name="T53" fmla="*/ 26691 h 619"/>
              <a:gd name="T54" fmla="*/ 26180 w 619"/>
              <a:gd name="T55" fmla="*/ 10460 h 619"/>
              <a:gd name="T56" fmla="*/ 195452 w 619"/>
              <a:gd name="T57" fmla="*/ 10460 h 619"/>
              <a:gd name="T58" fmla="*/ 211232 w 619"/>
              <a:gd name="T59" fmla="*/ 26691 h 619"/>
              <a:gd name="T60" fmla="*/ 211232 w 619"/>
              <a:gd name="T61" fmla="*/ 196575 h 61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19" h="619">
                <a:moveTo>
                  <a:pt x="427" y="177"/>
                </a:moveTo>
                <a:lnTo>
                  <a:pt x="427" y="177"/>
                </a:lnTo>
                <a:cubicBezTo>
                  <a:pt x="412" y="162"/>
                  <a:pt x="412" y="177"/>
                  <a:pt x="398" y="177"/>
                </a:cubicBezTo>
                <a:cubicBezTo>
                  <a:pt x="280" y="398"/>
                  <a:pt x="280" y="398"/>
                  <a:pt x="280" y="398"/>
                </a:cubicBezTo>
                <a:cubicBezTo>
                  <a:pt x="206" y="339"/>
                  <a:pt x="206" y="339"/>
                  <a:pt x="206" y="339"/>
                </a:cubicBezTo>
                <a:cubicBezTo>
                  <a:pt x="191" y="324"/>
                  <a:pt x="191" y="324"/>
                  <a:pt x="177" y="339"/>
                </a:cubicBezTo>
                <a:cubicBezTo>
                  <a:pt x="162" y="339"/>
                  <a:pt x="162" y="353"/>
                  <a:pt x="177" y="353"/>
                </a:cubicBezTo>
                <a:cubicBezTo>
                  <a:pt x="265" y="441"/>
                  <a:pt x="265" y="441"/>
                  <a:pt x="265" y="441"/>
                </a:cubicBezTo>
                <a:cubicBezTo>
                  <a:pt x="280" y="457"/>
                  <a:pt x="280" y="457"/>
                  <a:pt x="294" y="441"/>
                </a:cubicBezTo>
                <a:lnTo>
                  <a:pt x="441" y="206"/>
                </a:lnTo>
                <a:cubicBezTo>
                  <a:pt x="441" y="191"/>
                  <a:pt x="441" y="177"/>
                  <a:pt x="427" y="177"/>
                </a:cubicBezTo>
                <a:close/>
                <a:moveTo>
                  <a:pt x="545" y="0"/>
                </a:moveTo>
                <a:lnTo>
                  <a:pt x="54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545" y="618"/>
                  <a:pt x="545" y="618"/>
                  <a:pt x="545" y="618"/>
                </a:cubicBezTo>
                <a:cubicBezTo>
                  <a:pt x="589" y="618"/>
                  <a:pt x="618" y="589"/>
                  <a:pt x="618" y="545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589" y="545"/>
                </a:moveTo>
                <a:lnTo>
                  <a:pt x="589" y="545"/>
                </a:lnTo>
                <a:cubicBezTo>
                  <a:pt x="589" y="559"/>
                  <a:pt x="559" y="589"/>
                  <a:pt x="545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59"/>
                  <a:pt x="29" y="545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5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 sz="15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2053606" y="1590591"/>
            <a:ext cx="566502" cy="230832"/>
          </a:xfrm>
          <a:prstGeom prst="rect">
            <a:avLst/>
          </a:prstGeom>
        </p:spPr>
        <p:txBody>
          <a:bodyPr rot="0" spcFirstLastPara="0" vertOverflow="overflow" horzOverflow="overflow" vert="horz" wrap="none" lIns="68580" tIns="34290" rIns="68580" bIns="3429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Vehicle</a:t>
            </a:r>
            <a:endParaRPr lang="zh-CN" altLang="en-US" sz="105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1111607" y="758304"/>
            <a:ext cx="730136" cy="323165"/>
          </a:xfrm>
          <a:prstGeom prst="rect">
            <a:avLst/>
          </a:prstGeom>
          <a:solidFill>
            <a:srgbClr val="9C1C1F"/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Events</a:t>
            </a:r>
            <a:endParaRPr lang="zh-CN" altLang="en-US" sz="15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3299178" y="4022761"/>
            <a:ext cx="556563" cy="253916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050" b="1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ANPR</a:t>
            </a:r>
            <a:endParaRPr lang="zh-CN" altLang="en-US" sz="1050" b="1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00" name="组合 199"/>
          <p:cNvGrpSpPr/>
          <p:nvPr/>
        </p:nvGrpSpPr>
        <p:grpSpPr>
          <a:xfrm>
            <a:off x="530381" y="4019122"/>
            <a:ext cx="1619937" cy="580508"/>
            <a:chOff x="545611" y="1430534"/>
            <a:chExt cx="1277710" cy="296786"/>
          </a:xfrm>
        </p:grpSpPr>
        <p:sp>
          <p:nvSpPr>
            <p:cNvPr id="201" name="矩形 200"/>
            <p:cNvSpPr/>
            <p:nvPr/>
          </p:nvSpPr>
          <p:spPr>
            <a:xfrm>
              <a:off x="1024765" y="1430537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202" name="矩形 201"/>
            <p:cNvSpPr/>
            <p:nvPr/>
          </p:nvSpPr>
          <p:spPr>
            <a:xfrm>
              <a:off x="1150796" y="1430539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203" name="矩形 202"/>
            <p:cNvSpPr/>
            <p:nvPr/>
          </p:nvSpPr>
          <p:spPr>
            <a:xfrm>
              <a:off x="1266948" y="1430538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204" name="矩形 203"/>
            <p:cNvSpPr/>
            <p:nvPr/>
          </p:nvSpPr>
          <p:spPr>
            <a:xfrm>
              <a:off x="1385341" y="1430535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205" name="矩形 204"/>
            <p:cNvSpPr/>
            <p:nvPr/>
          </p:nvSpPr>
          <p:spPr>
            <a:xfrm>
              <a:off x="1511372" y="1430537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206" name="矩形 205"/>
            <p:cNvSpPr/>
            <p:nvPr/>
          </p:nvSpPr>
          <p:spPr>
            <a:xfrm>
              <a:off x="1627524" y="1430536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207" name="矩形 206"/>
            <p:cNvSpPr/>
            <p:nvPr/>
          </p:nvSpPr>
          <p:spPr>
            <a:xfrm>
              <a:off x="660968" y="1430534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208" name="矩形 207"/>
            <p:cNvSpPr/>
            <p:nvPr/>
          </p:nvSpPr>
          <p:spPr>
            <a:xfrm>
              <a:off x="786999" y="1430536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209" name="矩形 208"/>
            <p:cNvSpPr/>
            <p:nvPr/>
          </p:nvSpPr>
          <p:spPr>
            <a:xfrm>
              <a:off x="903151" y="1430535"/>
              <a:ext cx="81493" cy="29678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211" name="矩形 210"/>
            <p:cNvSpPr/>
            <p:nvPr/>
          </p:nvSpPr>
          <p:spPr>
            <a:xfrm>
              <a:off x="545611" y="1611455"/>
              <a:ext cx="1277710" cy="5074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212" name="矩形 211"/>
            <p:cNvSpPr/>
            <p:nvPr/>
          </p:nvSpPr>
          <p:spPr>
            <a:xfrm>
              <a:off x="545611" y="1453393"/>
              <a:ext cx="1277710" cy="50741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213" name="矩形 212"/>
          <p:cNvSpPr/>
          <p:nvPr/>
        </p:nvSpPr>
        <p:spPr>
          <a:xfrm>
            <a:off x="2255077" y="4191793"/>
            <a:ext cx="80456" cy="401133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rgbClr val="26415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500" kern="0">
              <a:solidFill>
                <a:prstClr val="white"/>
              </a:solidFill>
              <a:latin typeface="Segoe UI" panose="020B0502040204020203" pitchFamily="34" charset="0"/>
              <a:ea typeface="等线" panose="02010600030101010101" pitchFamily="2" charset="-122"/>
              <a:cs typeface="Segoe UI" panose="020B0502040204020203" pitchFamily="34" charset="0"/>
            </a:endParaRPr>
          </a:p>
        </p:txBody>
      </p:sp>
      <p:grpSp>
        <p:nvGrpSpPr>
          <p:cNvPr id="130" name="Group 129"/>
          <p:cNvGrpSpPr/>
          <p:nvPr/>
        </p:nvGrpSpPr>
        <p:grpSpPr>
          <a:xfrm rot="8011014">
            <a:off x="1462450" y="2300282"/>
            <a:ext cx="504393" cy="256644"/>
            <a:chOff x="859988" y="2001408"/>
            <a:chExt cx="672524" cy="342192"/>
          </a:xfrm>
        </p:grpSpPr>
        <p:sp>
          <p:nvSpPr>
            <p:cNvPr id="131" name="等腰三角形 3"/>
            <p:cNvSpPr/>
            <p:nvPr/>
          </p:nvSpPr>
          <p:spPr>
            <a:xfrm rot="17527681">
              <a:off x="1088673" y="1899761"/>
              <a:ext cx="215154" cy="67252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2" name="矩形 2"/>
            <p:cNvSpPr/>
            <p:nvPr/>
          </p:nvSpPr>
          <p:spPr>
            <a:xfrm rot="1350353">
              <a:off x="869475" y="2001408"/>
              <a:ext cx="342423" cy="33855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10544" y="2189172"/>
            <a:ext cx="861803" cy="786908"/>
            <a:chOff x="855643" y="2918895"/>
            <a:chExt cx="1012332" cy="1049211"/>
          </a:xfrm>
        </p:grpSpPr>
        <p:sp>
          <p:nvSpPr>
            <p:cNvPr id="6" name="矩形 5"/>
            <p:cNvSpPr/>
            <p:nvPr/>
          </p:nvSpPr>
          <p:spPr>
            <a:xfrm>
              <a:off x="855643" y="3008817"/>
              <a:ext cx="77877" cy="95928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solidFill>
                <a:srgbClr val="C00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788894" y="2995449"/>
              <a:ext cx="77877" cy="95928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solidFill>
                <a:srgbClr val="C00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5643" y="2918895"/>
              <a:ext cx="1012332" cy="19661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solidFill>
                <a:srgbClr val="26415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1050" b="1" kern="0" dirty="0">
                  <a:solidFill>
                    <a:srgbClr val="C00000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rPr>
                <a:t>Staff only</a:t>
              </a:r>
              <a:endParaRPr lang="zh-CN" altLang="en-US" sz="1050" b="1" kern="0" dirty="0">
                <a:solidFill>
                  <a:srgbClr val="C00000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488648" y="1378658"/>
            <a:ext cx="504393" cy="256644"/>
            <a:chOff x="859988" y="2001408"/>
            <a:chExt cx="672523" cy="342193"/>
          </a:xfrm>
        </p:grpSpPr>
        <p:sp>
          <p:nvSpPr>
            <p:cNvPr id="104" name="等腰三角形 3"/>
            <p:cNvSpPr/>
            <p:nvPr/>
          </p:nvSpPr>
          <p:spPr>
            <a:xfrm rot="17527681">
              <a:off x="1088672" y="1899762"/>
              <a:ext cx="215155" cy="672523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5" name="矩形 2"/>
            <p:cNvSpPr/>
            <p:nvPr/>
          </p:nvSpPr>
          <p:spPr>
            <a:xfrm rot="1350353">
              <a:off x="869476" y="2001408"/>
              <a:ext cx="342422" cy="33855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 rot="8011014">
            <a:off x="3252322" y="3855956"/>
            <a:ext cx="504393" cy="256644"/>
            <a:chOff x="859988" y="2001408"/>
            <a:chExt cx="672524" cy="342192"/>
          </a:xfrm>
        </p:grpSpPr>
        <p:sp>
          <p:nvSpPr>
            <p:cNvPr id="107" name="等腰三角形 3"/>
            <p:cNvSpPr/>
            <p:nvPr/>
          </p:nvSpPr>
          <p:spPr>
            <a:xfrm rot="17527681">
              <a:off x="1088673" y="1899761"/>
              <a:ext cx="215154" cy="67252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8" name="矩形 2"/>
            <p:cNvSpPr/>
            <p:nvPr/>
          </p:nvSpPr>
          <p:spPr>
            <a:xfrm rot="1350353">
              <a:off x="869475" y="2001408"/>
              <a:ext cx="342423" cy="33855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93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94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5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419422" y="3207331"/>
            <a:ext cx="316074" cy="446841"/>
            <a:chOff x="3416924" y="3073796"/>
            <a:chExt cx="316074" cy="446841"/>
          </a:xfrm>
        </p:grpSpPr>
        <p:sp>
          <p:nvSpPr>
            <p:cNvPr id="5" name="Rounded Rectangle 4"/>
            <p:cNvSpPr/>
            <p:nvPr/>
          </p:nvSpPr>
          <p:spPr>
            <a:xfrm>
              <a:off x="3416924" y="3073796"/>
              <a:ext cx="316074" cy="198049"/>
            </a:xfrm>
            <a:prstGeom prst="round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3416924" y="3219362"/>
              <a:ext cx="312475" cy="301275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960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3103" y="143698"/>
            <a:ext cx="545534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Business Intelligence Reporting</a:t>
            </a: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567" y="3410044"/>
            <a:ext cx="2276882" cy="1285733"/>
          </a:xfrm>
          <a:prstGeom prst="rect">
            <a:avLst/>
          </a:prstGeom>
        </p:spPr>
      </p:pic>
      <p:sp>
        <p:nvSpPr>
          <p:cNvPr id="84" name="矩形 83"/>
          <p:cNvSpPr/>
          <p:nvPr/>
        </p:nvSpPr>
        <p:spPr>
          <a:xfrm>
            <a:off x="4381349" y="1206499"/>
            <a:ext cx="899926" cy="253916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marL="128588" indent="-128588"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Heat Map</a:t>
            </a:r>
          </a:p>
        </p:txBody>
      </p:sp>
      <p:sp>
        <p:nvSpPr>
          <p:cNvPr id="87" name="矩形 86"/>
          <p:cNvSpPr/>
          <p:nvPr/>
        </p:nvSpPr>
        <p:spPr>
          <a:xfrm>
            <a:off x="4384566" y="2845286"/>
            <a:ext cx="3915174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2160" indent="-132160"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Queue management </a:t>
            </a:r>
          </a:p>
          <a:p>
            <a:pPr marL="303610" lvl="1" indent="-132160"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Analyze number of people waiting various durations</a:t>
            </a:r>
          </a:p>
          <a:p>
            <a:pPr marL="303610" lvl="1" indent="-132160"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Analyze number of people queued over time and location</a:t>
            </a:r>
            <a:endParaRPr lang="zh-CN" altLang="en-US" sz="1050" dirty="0">
              <a:solidFill>
                <a:schemeClr val="bg2">
                  <a:lumMod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783555" y="1206499"/>
            <a:ext cx="1305486" cy="253916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marL="128588" indent="-128588"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People Counting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4384567" y="1506318"/>
            <a:ext cx="2281665" cy="1241824"/>
            <a:chOff x="6169939" y="1848043"/>
            <a:chExt cx="2943582" cy="165576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9939" y="1848043"/>
              <a:ext cx="2943582" cy="1655765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40" t="4183" r="10298" b="12334"/>
            <a:stretch/>
          </p:blipFill>
          <p:spPr>
            <a:xfrm>
              <a:off x="7304138" y="2034822"/>
              <a:ext cx="1420589" cy="1409805"/>
            </a:xfrm>
            <a:prstGeom prst="rect">
              <a:avLst/>
            </a:prstGeom>
          </p:spPr>
        </p:pic>
      </p:grpSp>
      <p:pic>
        <p:nvPicPr>
          <p:cNvPr id="91" name="图片 9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513" y="1493100"/>
            <a:ext cx="2115600" cy="12535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555" y="1491254"/>
            <a:ext cx="2117558" cy="12470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555" y="3416571"/>
            <a:ext cx="2070698" cy="12941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81350" y="729417"/>
            <a:ext cx="3880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altLang="zh-CN" sz="1200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Generate reports with data from any day, week, month or custom time frame.</a:t>
            </a:r>
          </a:p>
        </p:txBody>
      </p:sp>
      <p:grpSp>
        <p:nvGrpSpPr>
          <p:cNvPr id="85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92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02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7144" y="1348218"/>
            <a:ext cx="3719476" cy="3205247"/>
            <a:chOff x="27144" y="1348218"/>
            <a:chExt cx="3719476" cy="3205247"/>
          </a:xfrm>
        </p:grpSpPr>
        <p:grpSp>
          <p:nvGrpSpPr>
            <p:cNvPr id="16" name="Group 15"/>
            <p:cNvGrpSpPr/>
            <p:nvPr/>
          </p:nvGrpSpPr>
          <p:grpSpPr>
            <a:xfrm>
              <a:off x="2486469" y="1834055"/>
              <a:ext cx="1067712" cy="277769"/>
              <a:chOff x="2486469" y="1834055"/>
              <a:chExt cx="1067712" cy="277769"/>
            </a:xfrm>
          </p:grpSpPr>
          <p:sp>
            <p:nvSpPr>
              <p:cNvPr id="109" name="Parallelogram 108"/>
              <p:cNvSpPr/>
              <p:nvPr/>
            </p:nvSpPr>
            <p:spPr>
              <a:xfrm rot="1836528">
                <a:off x="2562196" y="1834055"/>
                <a:ext cx="991985" cy="147284"/>
              </a:xfrm>
              <a:prstGeom prst="parallelogram">
                <a:avLst>
                  <a:gd name="adj" fmla="val 58546"/>
                </a:avLst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Parallelogram 12"/>
              <p:cNvSpPr/>
              <p:nvPr/>
            </p:nvSpPr>
            <p:spPr>
              <a:xfrm rot="1835391" flipH="1">
                <a:off x="2486469" y="1964540"/>
                <a:ext cx="991985" cy="147284"/>
              </a:xfrm>
              <a:prstGeom prst="parallelogram">
                <a:avLst>
                  <a:gd name="adj" fmla="val 58546"/>
                </a:avLst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5327" b="48154" l="40376" r="81485">
                          <a14:backgroundMark x1="40950" y1="23945" x2="45061" y2="21888"/>
                          <a14:backgroundMark x1="44710" y1="19251" x2="46144" y2="14241"/>
                          <a14:backgroundMark x1="50956" y1="11551" x2="62205" y2="7437"/>
                        </a14:backgroundRemoval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793" t="5826" r="27137" b="51221"/>
            <a:stretch/>
          </p:blipFill>
          <p:spPr>
            <a:xfrm>
              <a:off x="27144" y="2524752"/>
              <a:ext cx="2845803" cy="2028713"/>
            </a:xfrm>
            <a:custGeom>
              <a:avLst/>
              <a:gdLst>
                <a:gd name="connsiteX0" fmla="*/ 2170688 w 4377399"/>
                <a:gd name="connsiteY0" fmla="*/ 0 h 3074805"/>
                <a:gd name="connsiteX1" fmla="*/ 1821268 w 4377399"/>
                <a:gd name="connsiteY1" fmla="*/ 581963 h 3074805"/>
                <a:gd name="connsiteX2" fmla="*/ 4377399 w 4377399"/>
                <a:gd name="connsiteY2" fmla="*/ 2116701 h 3074805"/>
                <a:gd name="connsiteX3" fmla="*/ 2821761 w 4377399"/>
                <a:gd name="connsiteY3" fmla="*/ 3074805 h 3074805"/>
                <a:gd name="connsiteX4" fmla="*/ 0 w 4377399"/>
                <a:gd name="connsiteY4" fmla="*/ 1336907 h 3074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7399" h="3074805">
                  <a:moveTo>
                    <a:pt x="2170688" y="0"/>
                  </a:moveTo>
                  <a:lnTo>
                    <a:pt x="1821268" y="581963"/>
                  </a:lnTo>
                  <a:lnTo>
                    <a:pt x="4377399" y="2116701"/>
                  </a:lnTo>
                  <a:lnTo>
                    <a:pt x="2821761" y="3074805"/>
                  </a:lnTo>
                  <a:lnTo>
                    <a:pt x="0" y="1336907"/>
                  </a:lnTo>
                  <a:close/>
                </a:path>
              </a:pathLst>
            </a:custGeom>
          </p:spPr>
        </p:pic>
        <p:grpSp>
          <p:nvGrpSpPr>
            <p:cNvPr id="27" name="组合 26"/>
            <p:cNvGrpSpPr/>
            <p:nvPr/>
          </p:nvGrpSpPr>
          <p:grpSpPr>
            <a:xfrm>
              <a:off x="2487672" y="1806731"/>
              <a:ext cx="341506" cy="332367"/>
              <a:chOff x="1999874" y="2455695"/>
              <a:chExt cx="1578199" cy="1397451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2762070" y="3282610"/>
                <a:ext cx="591197" cy="405944"/>
              </a:xfrm>
              <a:prstGeom prst="rect">
                <a:avLst/>
              </a:prstGeom>
              <a:blipFill>
                <a:blip r:embed="rId11"/>
                <a:tile tx="0" ty="0" sx="100000" sy="100000" flip="none" algn="tl"/>
              </a:blip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021568">
                <a:off x="2898889" y="3041629"/>
                <a:ext cx="117367" cy="327549"/>
              </a:xfrm>
              <a:prstGeom prst="rect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7F7F7F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451163" y="2455695"/>
                <a:ext cx="464128" cy="480060"/>
              </a:xfrm>
              <a:prstGeom prst="ellipse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191E5B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ln>
                    <a:solidFill>
                      <a:sysClr val="windowText" lastClr="000000"/>
                    </a:solidFill>
                  </a:ln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434845" y="2961579"/>
                <a:ext cx="480446" cy="548137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E7E6E6">
                      <a:lumMod val="50000"/>
                    </a:srgbClr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 rot="1194335">
                <a:off x="2332638" y="3026562"/>
                <a:ext cx="188174" cy="396078"/>
              </a:xfrm>
              <a:prstGeom prst="rect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7F7F7F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08731" y="3523962"/>
                <a:ext cx="332673" cy="32918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rot="20031930">
                <a:off x="2986876" y="3247945"/>
                <a:ext cx="591197" cy="405944"/>
              </a:xfrm>
              <a:prstGeom prst="rect">
                <a:avLst/>
              </a:prstGeom>
              <a:blipFill>
                <a:blip r:embed="rId11"/>
                <a:tile tx="0" ty="0" sx="100000" sy="100000" flip="none" algn="tl"/>
              </a:blip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274686">
                <a:off x="1999874" y="3373781"/>
                <a:ext cx="591197" cy="405944"/>
              </a:xfrm>
              <a:prstGeom prst="rect">
                <a:avLst/>
              </a:prstGeom>
              <a:blipFill>
                <a:blip r:embed="rId11"/>
                <a:tile tx="0" ty="0" sx="100000" sy="100000" flip="none" algn="tl"/>
              </a:blip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2341512" y="1348218"/>
              <a:ext cx="1405108" cy="253916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450"/>
                </a:spcAft>
                <a:defRPr/>
              </a:pPr>
              <a:r>
                <a:rPr lang="en-US" altLang="zh-CN" sz="1050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Queue Management</a:t>
              </a:r>
              <a:endParaRPr lang="zh-CN" altLang="en-US" sz="105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209508" y="1968842"/>
              <a:ext cx="292860" cy="344218"/>
              <a:chOff x="1999874" y="2405866"/>
              <a:chExt cx="1353393" cy="1447280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2762070" y="3282610"/>
                <a:ext cx="591197" cy="405944"/>
              </a:xfrm>
              <a:prstGeom prst="rect">
                <a:avLst/>
              </a:prstGeom>
              <a:blipFill>
                <a:blip r:embed="rId11"/>
                <a:tile tx="0" ty="0" sx="100000" sy="100000" flip="none" algn="tl"/>
              </a:blip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021568">
                <a:off x="2898889" y="3041629"/>
                <a:ext cx="117367" cy="327549"/>
              </a:xfrm>
              <a:prstGeom prst="rect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7F7F7F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451163" y="2455695"/>
                <a:ext cx="464128" cy="480060"/>
              </a:xfrm>
              <a:prstGeom prst="ellipse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191E5B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ln>
                    <a:solidFill>
                      <a:sysClr val="windowText" lastClr="000000"/>
                    </a:solidFill>
                  </a:ln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434845" y="2961579"/>
                <a:ext cx="480446" cy="548137"/>
              </a:xfrm>
              <a:prstGeom prst="rect">
                <a:avLst/>
              </a:prstGeom>
              <a:solidFill>
                <a:srgbClr val="C64F06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E7E6E6">
                      <a:lumMod val="50000"/>
                    </a:srgbClr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2415224" y="2405866"/>
                <a:ext cx="536743" cy="415535"/>
              </a:xfrm>
              <a:custGeom>
                <a:avLst/>
                <a:gdLst>
                  <a:gd name="connsiteX0" fmla="*/ 61139 w 536743"/>
                  <a:gd name="connsiteY0" fmla="*/ 289560 h 415535"/>
                  <a:gd name="connsiteX1" fmla="*/ 61139 w 536743"/>
                  <a:gd name="connsiteY1" fmla="*/ 289560 h 415535"/>
                  <a:gd name="connsiteX2" fmla="*/ 167819 w 536743"/>
                  <a:gd name="connsiteY2" fmla="*/ 365760 h 415535"/>
                  <a:gd name="connsiteX3" fmla="*/ 183059 w 536743"/>
                  <a:gd name="connsiteY3" fmla="*/ 320040 h 415535"/>
                  <a:gd name="connsiteX4" fmla="*/ 137339 w 536743"/>
                  <a:gd name="connsiteY4" fmla="*/ 350520 h 415535"/>
                  <a:gd name="connsiteX5" fmla="*/ 91619 w 536743"/>
                  <a:gd name="connsiteY5" fmla="*/ 335280 h 415535"/>
                  <a:gd name="connsiteX6" fmla="*/ 15419 w 536743"/>
                  <a:gd name="connsiteY6" fmla="*/ 396240 h 415535"/>
                  <a:gd name="connsiteX7" fmla="*/ 30659 w 536743"/>
                  <a:gd name="connsiteY7" fmla="*/ 76200 h 415535"/>
                  <a:gd name="connsiteX8" fmla="*/ 122099 w 536743"/>
                  <a:gd name="connsiteY8" fmla="*/ 60960 h 415535"/>
                  <a:gd name="connsiteX9" fmla="*/ 167819 w 536743"/>
                  <a:gd name="connsiteY9" fmla="*/ 30480 h 415535"/>
                  <a:gd name="connsiteX10" fmla="*/ 228779 w 536743"/>
                  <a:gd name="connsiteY10" fmla="*/ 15240 h 415535"/>
                  <a:gd name="connsiteX11" fmla="*/ 274499 w 536743"/>
                  <a:gd name="connsiteY11" fmla="*/ 0 h 415535"/>
                  <a:gd name="connsiteX12" fmla="*/ 472619 w 536743"/>
                  <a:gd name="connsiteY12" fmla="*/ 45720 h 415535"/>
                  <a:gd name="connsiteX13" fmla="*/ 487859 w 536743"/>
                  <a:gd name="connsiteY13" fmla="*/ 91440 h 415535"/>
                  <a:gd name="connsiteX14" fmla="*/ 518339 w 536743"/>
                  <a:gd name="connsiteY14" fmla="*/ 350520 h 415535"/>
                  <a:gd name="connsiteX15" fmla="*/ 533579 w 536743"/>
                  <a:gd name="connsiteY15" fmla="*/ 411480 h 415535"/>
                  <a:gd name="connsiteX16" fmla="*/ 487859 w 536743"/>
                  <a:gd name="connsiteY16" fmla="*/ 396240 h 415535"/>
                  <a:gd name="connsiteX17" fmla="*/ 457379 w 536743"/>
                  <a:gd name="connsiteY17" fmla="*/ 350520 h 415535"/>
                  <a:gd name="connsiteX18" fmla="*/ 411659 w 536743"/>
                  <a:gd name="connsiteY18" fmla="*/ 243840 h 415535"/>
                  <a:gd name="connsiteX19" fmla="*/ 396419 w 536743"/>
                  <a:gd name="connsiteY19" fmla="*/ 289560 h 415535"/>
                  <a:gd name="connsiteX20" fmla="*/ 335459 w 536743"/>
                  <a:gd name="connsiteY20" fmla="*/ 198120 h 415535"/>
                  <a:gd name="connsiteX21" fmla="*/ 289739 w 536743"/>
                  <a:gd name="connsiteY21" fmla="*/ 167640 h 415535"/>
                  <a:gd name="connsiteX22" fmla="*/ 259259 w 536743"/>
                  <a:gd name="connsiteY22" fmla="*/ 243840 h 415535"/>
                  <a:gd name="connsiteX23" fmla="*/ 213539 w 536743"/>
                  <a:gd name="connsiteY23" fmla="*/ 259080 h 415535"/>
                  <a:gd name="connsiteX24" fmla="*/ 198299 w 536743"/>
                  <a:gd name="connsiteY24" fmla="*/ 320040 h 415535"/>
                  <a:gd name="connsiteX25" fmla="*/ 167819 w 536743"/>
                  <a:gd name="connsiteY25" fmla="*/ 381000 h 415535"/>
                  <a:gd name="connsiteX26" fmla="*/ 91619 w 536743"/>
                  <a:gd name="connsiteY26" fmla="*/ 365760 h 415535"/>
                  <a:gd name="connsiteX27" fmla="*/ 61139 w 536743"/>
                  <a:gd name="connsiteY27" fmla="*/ 289560 h 415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36743" h="415535">
                    <a:moveTo>
                      <a:pt x="61139" y="289560"/>
                    </a:moveTo>
                    <a:lnTo>
                      <a:pt x="61139" y="289560"/>
                    </a:lnTo>
                    <a:cubicBezTo>
                      <a:pt x="96699" y="314960"/>
                      <a:pt x="125424" y="355161"/>
                      <a:pt x="167819" y="365760"/>
                    </a:cubicBezTo>
                    <a:cubicBezTo>
                      <a:pt x="183404" y="369656"/>
                      <a:pt x="197427" y="327224"/>
                      <a:pt x="183059" y="320040"/>
                    </a:cubicBezTo>
                    <a:cubicBezTo>
                      <a:pt x="166676" y="311849"/>
                      <a:pt x="152579" y="340360"/>
                      <a:pt x="137339" y="350520"/>
                    </a:cubicBezTo>
                    <a:cubicBezTo>
                      <a:pt x="122099" y="345440"/>
                      <a:pt x="107683" y="335280"/>
                      <a:pt x="91619" y="335280"/>
                    </a:cubicBezTo>
                    <a:cubicBezTo>
                      <a:pt x="42544" y="335280"/>
                      <a:pt x="38823" y="361134"/>
                      <a:pt x="15419" y="396240"/>
                    </a:cubicBezTo>
                    <a:cubicBezTo>
                      <a:pt x="8650" y="321784"/>
                      <a:pt x="-22977" y="149950"/>
                      <a:pt x="30659" y="76200"/>
                    </a:cubicBezTo>
                    <a:cubicBezTo>
                      <a:pt x="48834" y="51210"/>
                      <a:pt x="91619" y="66040"/>
                      <a:pt x="122099" y="60960"/>
                    </a:cubicBezTo>
                    <a:cubicBezTo>
                      <a:pt x="137339" y="50800"/>
                      <a:pt x="150984" y="37695"/>
                      <a:pt x="167819" y="30480"/>
                    </a:cubicBezTo>
                    <a:cubicBezTo>
                      <a:pt x="187071" y="22229"/>
                      <a:pt x="208640" y="20994"/>
                      <a:pt x="228779" y="15240"/>
                    </a:cubicBezTo>
                    <a:cubicBezTo>
                      <a:pt x="244225" y="10827"/>
                      <a:pt x="259259" y="5080"/>
                      <a:pt x="274499" y="0"/>
                    </a:cubicBezTo>
                    <a:cubicBezTo>
                      <a:pt x="317944" y="4827"/>
                      <a:pt x="427948" y="1049"/>
                      <a:pt x="472619" y="45720"/>
                    </a:cubicBezTo>
                    <a:cubicBezTo>
                      <a:pt x="483978" y="57079"/>
                      <a:pt x="482779" y="76200"/>
                      <a:pt x="487859" y="91440"/>
                    </a:cubicBezTo>
                    <a:cubicBezTo>
                      <a:pt x="498019" y="177800"/>
                      <a:pt x="506042" y="264438"/>
                      <a:pt x="518339" y="350520"/>
                    </a:cubicBezTo>
                    <a:cubicBezTo>
                      <a:pt x="521301" y="371255"/>
                      <a:pt x="545197" y="394052"/>
                      <a:pt x="533579" y="411480"/>
                    </a:cubicBezTo>
                    <a:cubicBezTo>
                      <a:pt x="524668" y="424846"/>
                      <a:pt x="503099" y="401320"/>
                      <a:pt x="487859" y="396240"/>
                    </a:cubicBezTo>
                    <a:cubicBezTo>
                      <a:pt x="477699" y="381000"/>
                      <a:pt x="464594" y="367355"/>
                      <a:pt x="457379" y="350520"/>
                    </a:cubicBezTo>
                    <a:cubicBezTo>
                      <a:pt x="398332" y="212744"/>
                      <a:pt x="488181" y="358623"/>
                      <a:pt x="411659" y="243840"/>
                    </a:cubicBezTo>
                    <a:cubicBezTo>
                      <a:pt x="406579" y="259080"/>
                      <a:pt x="412483" y="289560"/>
                      <a:pt x="396419" y="289560"/>
                    </a:cubicBezTo>
                    <a:cubicBezTo>
                      <a:pt x="343576" y="289560"/>
                      <a:pt x="354357" y="221742"/>
                      <a:pt x="335459" y="198120"/>
                    </a:cubicBezTo>
                    <a:cubicBezTo>
                      <a:pt x="324017" y="183817"/>
                      <a:pt x="304979" y="177800"/>
                      <a:pt x="289739" y="167640"/>
                    </a:cubicBezTo>
                    <a:cubicBezTo>
                      <a:pt x="279579" y="193040"/>
                      <a:pt x="276772" y="222824"/>
                      <a:pt x="259259" y="243840"/>
                    </a:cubicBezTo>
                    <a:cubicBezTo>
                      <a:pt x="248975" y="256181"/>
                      <a:pt x="223574" y="246536"/>
                      <a:pt x="213539" y="259080"/>
                    </a:cubicBezTo>
                    <a:cubicBezTo>
                      <a:pt x="200455" y="275436"/>
                      <a:pt x="205653" y="300428"/>
                      <a:pt x="198299" y="320040"/>
                    </a:cubicBezTo>
                    <a:cubicBezTo>
                      <a:pt x="190322" y="341312"/>
                      <a:pt x="177979" y="360680"/>
                      <a:pt x="167819" y="381000"/>
                    </a:cubicBezTo>
                    <a:lnTo>
                      <a:pt x="91619" y="365760"/>
                    </a:lnTo>
                    <a:lnTo>
                      <a:pt x="61139" y="289560"/>
                    </a:lnTo>
                    <a:close/>
                  </a:path>
                </a:pathLst>
              </a:custGeom>
              <a:solidFill>
                <a:srgbClr val="C00000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 rot="1194335">
                <a:off x="2332638" y="3026562"/>
                <a:ext cx="188174" cy="396078"/>
              </a:xfrm>
              <a:prstGeom prst="rect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7F7F7F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508731" y="3523962"/>
                <a:ext cx="332673" cy="32918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 rot="1274686">
                <a:off x="1999874" y="3373781"/>
                <a:ext cx="591197" cy="405944"/>
              </a:xfrm>
              <a:prstGeom prst="rect">
                <a:avLst/>
              </a:prstGeom>
              <a:blipFill>
                <a:blip r:embed="rId11"/>
                <a:tile tx="0" ty="0" sx="100000" sy="100000" flip="none" algn="tl"/>
              </a:blip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043529" y="2164995"/>
              <a:ext cx="220853" cy="344218"/>
              <a:chOff x="2332638" y="2405866"/>
              <a:chExt cx="1020629" cy="1447280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2762070" y="3282610"/>
                <a:ext cx="591197" cy="405944"/>
              </a:xfrm>
              <a:prstGeom prst="rect">
                <a:avLst/>
              </a:prstGeom>
              <a:blipFill>
                <a:blip r:embed="rId11"/>
                <a:tile tx="0" ty="0" sx="100000" sy="100000" flip="none" algn="tl"/>
              </a:blip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 rot="18021568">
                <a:off x="2898889" y="3041629"/>
                <a:ext cx="117367" cy="327549"/>
              </a:xfrm>
              <a:prstGeom prst="rect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7F7F7F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2451163" y="2455695"/>
                <a:ext cx="464128" cy="480060"/>
              </a:xfrm>
              <a:prstGeom prst="ellipse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191E5B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ln>
                    <a:solidFill>
                      <a:sysClr val="windowText" lastClr="000000"/>
                    </a:solidFill>
                  </a:ln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434844" y="2961578"/>
                <a:ext cx="480445" cy="548137"/>
              </a:xfrm>
              <a:prstGeom prst="rect">
                <a:avLst/>
              </a:prstGeom>
              <a:solidFill>
                <a:srgbClr val="9C1C1F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E7E6E6">
                      <a:lumMod val="50000"/>
                    </a:srgbClr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2415224" y="2405866"/>
                <a:ext cx="536743" cy="415535"/>
              </a:xfrm>
              <a:custGeom>
                <a:avLst/>
                <a:gdLst>
                  <a:gd name="connsiteX0" fmla="*/ 61139 w 536743"/>
                  <a:gd name="connsiteY0" fmla="*/ 289560 h 415535"/>
                  <a:gd name="connsiteX1" fmla="*/ 61139 w 536743"/>
                  <a:gd name="connsiteY1" fmla="*/ 289560 h 415535"/>
                  <a:gd name="connsiteX2" fmla="*/ 167819 w 536743"/>
                  <a:gd name="connsiteY2" fmla="*/ 365760 h 415535"/>
                  <a:gd name="connsiteX3" fmla="*/ 183059 w 536743"/>
                  <a:gd name="connsiteY3" fmla="*/ 320040 h 415535"/>
                  <a:gd name="connsiteX4" fmla="*/ 137339 w 536743"/>
                  <a:gd name="connsiteY4" fmla="*/ 350520 h 415535"/>
                  <a:gd name="connsiteX5" fmla="*/ 91619 w 536743"/>
                  <a:gd name="connsiteY5" fmla="*/ 335280 h 415535"/>
                  <a:gd name="connsiteX6" fmla="*/ 15419 w 536743"/>
                  <a:gd name="connsiteY6" fmla="*/ 396240 h 415535"/>
                  <a:gd name="connsiteX7" fmla="*/ 30659 w 536743"/>
                  <a:gd name="connsiteY7" fmla="*/ 76200 h 415535"/>
                  <a:gd name="connsiteX8" fmla="*/ 122099 w 536743"/>
                  <a:gd name="connsiteY8" fmla="*/ 60960 h 415535"/>
                  <a:gd name="connsiteX9" fmla="*/ 167819 w 536743"/>
                  <a:gd name="connsiteY9" fmla="*/ 30480 h 415535"/>
                  <a:gd name="connsiteX10" fmla="*/ 228779 w 536743"/>
                  <a:gd name="connsiteY10" fmla="*/ 15240 h 415535"/>
                  <a:gd name="connsiteX11" fmla="*/ 274499 w 536743"/>
                  <a:gd name="connsiteY11" fmla="*/ 0 h 415535"/>
                  <a:gd name="connsiteX12" fmla="*/ 472619 w 536743"/>
                  <a:gd name="connsiteY12" fmla="*/ 45720 h 415535"/>
                  <a:gd name="connsiteX13" fmla="*/ 487859 w 536743"/>
                  <a:gd name="connsiteY13" fmla="*/ 91440 h 415535"/>
                  <a:gd name="connsiteX14" fmla="*/ 518339 w 536743"/>
                  <a:gd name="connsiteY14" fmla="*/ 350520 h 415535"/>
                  <a:gd name="connsiteX15" fmla="*/ 533579 w 536743"/>
                  <a:gd name="connsiteY15" fmla="*/ 411480 h 415535"/>
                  <a:gd name="connsiteX16" fmla="*/ 487859 w 536743"/>
                  <a:gd name="connsiteY16" fmla="*/ 396240 h 415535"/>
                  <a:gd name="connsiteX17" fmla="*/ 457379 w 536743"/>
                  <a:gd name="connsiteY17" fmla="*/ 350520 h 415535"/>
                  <a:gd name="connsiteX18" fmla="*/ 411659 w 536743"/>
                  <a:gd name="connsiteY18" fmla="*/ 243840 h 415535"/>
                  <a:gd name="connsiteX19" fmla="*/ 396419 w 536743"/>
                  <a:gd name="connsiteY19" fmla="*/ 289560 h 415535"/>
                  <a:gd name="connsiteX20" fmla="*/ 335459 w 536743"/>
                  <a:gd name="connsiteY20" fmla="*/ 198120 h 415535"/>
                  <a:gd name="connsiteX21" fmla="*/ 289739 w 536743"/>
                  <a:gd name="connsiteY21" fmla="*/ 167640 h 415535"/>
                  <a:gd name="connsiteX22" fmla="*/ 259259 w 536743"/>
                  <a:gd name="connsiteY22" fmla="*/ 243840 h 415535"/>
                  <a:gd name="connsiteX23" fmla="*/ 213539 w 536743"/>
                  <a:gd name="connsiteY23" fmla="*/ 259080 h 415535"/>
                  <a:gd name="connsiteX24" fmla="*/ 198299 w 536743"/>
                  <a:gd name="connsiteY24" fmla="*/ 320040 h 415535"/>
                  <a:gd name="connsiteX25" fmla="*/ 167819 w 536743"/>
                  <a:gd name="connsiteY25" fmla="*/ 381000 h 415535"/>
                  <a:gd name="connsiteX26" fmla="*/ 91619 w 536743"/>
                  <a:gd name="connsiteY26" fmla="*/ 365760 h 415535"/>
                  <a:gd name="connsiteX27" fmla="*/ 61139 w 536743"/>
                  <a:gd name="connsiteY27" fmla="*/ 289560 h 415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36743" h="415535">
                    <a:moveTo>
                      <a:pt x="61139" y="289560"/>
                    </a:moveTo>
                    <a:lnTo>
                      <a:pt x="61139" y="289560"/>
                    </a:lnTo>
                    <a:cubicBezTo>
                      <a:pt x="96699" y="314960"/>
                      <a:pt x="125424" y="355161"/>
                      <a:pt x="167819" y="365760"/>
                    </a:cubicBezTo>
                    <a:cubicBezTo>
                      <a:pt x="183404" y="369656"/>
                      <a:pt x="197427" y="327224"/>
                      <a:pt x="183059" y="320040"/>
                    </a:cubicBezTo>
                    <a:cubicBezTo>
                      <a:pt x="166676" y="311849"/>
                      <a:pt x="152579" y="340360"/>
                      <a:pt x="137339" y="350520"/>
                    </a:cubicBezTo>
                    <a:cubicBezTo>
                      <a:pt x="122099" y="345440"/>
                      <a:pt x="107683" y="335280"/>
                      <a:pt x="91619" y="335280"/>
                    </a:cubicBezTo>
                    <a:cubicBezTo>
                      <a:pt x="42544" y="335280"/>
                      <a:pt x="38823" y="361134"/>
                      <a:pt x="15419" y="396240"/>
                    </a:cubicBezTo>
                    <a:cubicBezTo>
                      <a:pt x="8650" y="321784"/>
                      <a:pt x="-22977" y="149950"/>
                      <a:pt x="30659" y="76200"/>
                    </a:cubicBezTo>
                    <a:cubicBezTo>
                      <a:pt x="48834" y="51210"/>
                      <a:pt x="91619" y="66040"/>
                      <a:pt x="122099" y="60960"/>
                    </a:cubicBezTo>
                    <a:cubicBezTo>
                      <a:pt x="137339" y="50800"/>
                      <a:pt x="150984" y="37695"/>
                      <a:pt x="167819" y="30480"/>
                    </a:cubicBezTo>
                    <a:cubicBezTo>
                      <a:pt x="187071" y="22229"/>
                      <a:pt x="208640" y="20994"/>
                      <a:pt x="228779" y="15240"/>
                    </a:cubicBezTo>
                    <a:cubicBezTo>
                      <a:pt x="244225" y="10827"/>
                      <a:pt x="259259" y="5080"/>
                      <a:pt x="274499" y="0"/>
                    </a:cubicBezTo>
                    <a:cubicBezTo>
                      <a:pt x="317944" y="4827"/>
                      <a:pt x="427948" y="1049"/>
                      <a:pt x="472619" y="45720"/>
                    </a:cubicBezTo>
                    <a:cubicBezTo>
                      <a:pt x="483978" y="57079"/>
                      <a:pt x="482779" y="76200"/>
                      <a:pt x="487859" y="91440"/>
                    </a:cubicBezTo>
                    <a:cubicBezTo>
                      <a:pt x="498019" y="177800"/>
                      <a:pt x="506042" y="264438"/>
                      <a:pt x="518339" y="350520"/>
                    </a:cubicBezTo>
                    <a:cubicBezTo>
                      <a:pt x="521301" y="371255"/>
                      <a:pt x="545197" y="394052"/>
                      <a:pt x="533579" y="411480"/>
                    </a:cubicBezTo>
                    <a:cubicBezTo>
                      <a:pt x="524668" y="424846"/>
                      <a:pt x="503099" y="401320"/>
                      <a:pt x="487859" y="396240"/>
                    </a:cubicBezTo>
                    <a:cubicBezTo>
                      <a:pt x="477699" y="381000"/>
                      <a:pt x="464594" y="367355"/>
                      <a:pt x="457379" y="350520"/>
                    </a:cubicBezTo>
                    <a:cubicBezTo>
                      <a:pt x="398332" y="212744"/>
                      <a:pt x="488181" y="358623"/>
                      <a:pt x="411659" y="243840"/>
                    </a:cubicBezTo>
                    <a:cubicBezTo>
                      <a:pt x="406579" y="259080"/>
                      <a:pt x="412483" y="289560"/>
                      <a:pt x="396419" y="289560"/>
                    </a:cubicBezTo>
                    <a:cubicBezTo>
                      <a:pt x="343576" y="289560"/>
                      <a:pt x="354357" y="221742"/>
                      <a:pt x="335459" y="198120"/>
                    </a:cubicBezTo>
                    <a:cubicBezTo>
                      <a:pt x="324017" y="183817"/>
                      <a:pt x="304979" y="177800"/>
                      <a:pt x="289739" y="167640"/>
                    </a:cubicBezTo>
                    <a:cubicBezTo>
                      <a:pt x="279579" y="193040"/>
                      <a:pt x="276772" y="222824"/>
                      <a:pt x="259259" y="243840"/>
                    </a:cubicBezTo>
                    <a:cubicBezTo>
                      <a:pt x="248975" y="256181"/>
                      <a:pt x="223574" y="246536"/>
                      <a:pt x="213539" y="259080"/>
                    </a:cubicBezTo>
                    <a:cubicBezTo>
                      <a:pt x="200455" y="275436"/>
                      <a:pt x="205653" y="300428"/>
                      <a:pt x="198299" y="320040"/>
                    </a:cubicBezTo>
                    <a:cubicBezTo>
                      <a:pt x="190322" y="341312"/>
                      <a:pt x="177979" y="360680"/>
                      <a:pt x="167819" y="381000"/>
                    </a:cubicBezTo>
                    <a:lnTo>
                      <a:pt x="91619" y="365760"/>
                    </a:lnTo>
                    <a:lnTo>
                      <a:pt x="61139" y="28956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1270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 rot="1194335">
                <a:off x="2332638" y="3026562"/>
                <a:ext cx="188174" cy="396078"/>
              </a:xfrm>
              <a:prstGeom prst="rect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7F7F7F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508731" y="3523962"/>
                <a:ext cx="332673" cy="32918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48" name="任意多边形 47"/>
            <p:cNvSpPr/>
            <p:nvPr/>
          </p:nvSpPr>
          <p:spPr>
            <a:xfrm rot="591024">
              <a:off x="2582603" y="1801694"/>
              <a:ext cx="99453" cy="95203"/>
            </a:xfrm>
            <a:custGeom>
              <a:avLst/>
              <a:gdLst>
                <a:gd name="connsiteX0" fmla="*/ 325640 w 390099"/>
                <a:gd name="connsiteY0" fmla="*/ 96982 h 478142"/>
                <a:gd name="connsiteX1" fmla="*/ 325640 w 390099"/>
                <a:gd name="connsiteY1" fmla="*/ 96982 h 478142"/>
                <a:gd name="connsiteX2" fmla="*/ 339495 w 390099"/>
                <a:gd name="connsiteY2" fmla="*/ 166255 h 478142"/>
                <a:gd name="connsiteX3" fmla="*/ 346422 w 390099"/>
                <a:gd name="connsiteY3" fmla="*/ 187037 h 478142"/>
                <a:gd name="connsiteX4" fmla="*/ 360277 w 390099"/>
                <a:gd name="connsiteY4" fmla="*/ 214746 h 478142"/>
                <a:gd name="connsiteX5" fmla="*/ 325640 w 390099"/>
                <a:gd name="connsiteY5" fmla="*/ 200891 h 478142"/>
                <a:gd name="connsiteX6" fmla="*/ 304859 w 390099"/>
                <a:gd name="connsiteY6" fmla="*/ 193964 h 478142"/>
                <a:gd name="connsiteX7" fmla="*/ 297931 w 390099"/>
                <a:gd name="connsiteY7" fmla="*/ 228600 h 478142"/>
                <a:gd name="connsiteX8" fmla="*/ 339495 w 390099"/>
                <a:gd name="connsiteY8" fmla="*/ 235528 h 478142"/>
                <a:gd name="connsiteX9" fmla="*/ 360277 w 390099"/>
                <a:gd name="connsiteY9" fmla="*/ 249382 h 478142"/>
                <a:gd name="connsiteX10" fmla="*/ 291004 w 390099"/>
                <a:gd name="connsiteY10" fmla="*/ 270164 h 478142"/>
                <a:gd name="connsiteX11" fmla="*/ 304859 w 390099"/>
                <a:gd name="connsiteY11" fmla="*/ 304800 h 478142"/>
                <a:gd name="connsiteX12" fmla="*/ 256368 w 390099"/>
                <a:gd name="connsiteY12" fmla="*/ 290946 h 478142"/>
                <a:gd name="connsiteX13" fmla="*/ 194022 w 390099"/>
                <a:gd name="connsiteY13" fmla="*/ 332510 h 478142"/>
                <a:gd name="connsiteX14" fmla="*/ 173240 w 390099"/>
                <a:gd name="connsiteY14" fmla="*/ 415637 h 478142"/>
                <a:gd name="connsiteX15" fmla="*/ 166313 w 390099"/>
                <a:gd name="connsiteY15" fmla="*/ 471055 h 478142"/>
                <a:gd name="connsiteX16" fmla="*/ 145531 w 390099"/>
                <a:gd name="connsiteY16" fmla="*/ 477982 h 478142"/>
                <a:gd name="connsiteX17" fmla="*/ 62404 w 390099"/>
                <a:gd name="connsiteY17" fmla="*/ 457200 h 478142"/>
                <a:gd name="connsiteX18" fmla="*/ 41622 w 390099"/>
                <a:gd name="connsiteY18" fmla="*/ 415637 h 478142"/>
                <a:gd name="connsiteX19" fmla="*/ 27768 w 390099"/>
                <a:gd name="connsiteY19" fmla="*/ 394855 h 478142"/>
                <a:gd name="connsiteX20" fmla="*/ 20840 w 390099"/>
                <a:gd name="connsiteY20" fmla="*/ 374073 h 478142"/>
                <a:gd name="connsiteX21" fmla="*/ 6986 w 390099"/>
                <a:gd name="connsiteY21" fmla="*/ 339437 h 478142"/>
                <a:gd name="connsiteX22" fmla="*/ 13913 w 390099"/>
                <a:gd name="connsiteY22" fmla="*/ 228600 h 478142"/>
                <a:gd name="connsiteX23" fmla="*/ 34695 w 390099"/>
                <a:gd name="connsiteY23" fmla="*/ 159328 h 478142"/>
                <a:gd name="connsiteX24" fmla="*/ 55477 w 390099"/>
                <a:gd name="connsiteY24" fmla="*/ 96982 h 478142"/>
                <a:gd name="connsiteX25" fmla="*/ 83186 w 390099"/>
                <a:gd name="connsiteY25" fmla="*/ 41564 h 478142"/>
                <a:gd name="connsiteX26" fmla="*/ 117822 w 390099"/>
                <a:gd name="connsiteY26" fmla="*/ 27710 h 478142"/>
                <a:gd name="connsiteX27" fmla="*/ 200950 w 390099"/>
                <a:gd name="connsiteY27" fmla="*/ 0 h 478142"/>
                <a:gd name="connsiteX28" fmla="*/ 242513 w 390099"/>
                <a:gd name="connsiteY28" fmla="*/ 6928 h 478142"/>
                <a:gd name="connsiteX29" fmla="*/ 249440 w 390099"/>
                <a:gd name="connsiteY29" fmla="*/ 27710 h 478142"/>
                <a:gd name="connsiteX30" fmla="*/ 270222 w 390099"/>
                <a:gd name="connsiteY30" fmla="*/ 34637 h 478142"/>
                <a:gd name="connsiteX31" fmla="*/ 291004 w 390099"/>
                <a:gd name="connsiteY31" fmla="*/ 55419 h 478142"/>
                <a:gd name="connsiteX32" fmla="*/ 353350 w 390099"/>
                <a:gd name="connsiteY32" fmla="*/ 69273 h 478142"/>
                <a:gd name="connsiteX33" fmla="*/ 360277 w 390099"/>
                <a:gd name="connsiteY33" fmla="*/ 110837 h 478142"/>
                <a:gd name="connsiteX34" fmla="*/ 381059 w 390099"/>
                <a:gd name="connsiteY34" fmla="*/ 159328 h 478142"/>
                <a:gd name="connsiteX35" fmla="*/ 339495 w 390099"/>
                <a:gd name="connsiteY35" fmla="*/ 173182 h 47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90099" h="478142">
                  <a:moveTo>
                    <a:pt x="325640" y="96982"/>
                  </a:moveTo>
                  <a:lnTo>
                    <a:pt x="325640" y="96982"/>
                  </a:lnTo>
                  <a:cubicBezTo>
                    <a:pt x="330258" y="120073"/>
                    <a:pt x="334200" y="143310"/>
                    <a:pt x="339495" y="166255"/>
                  </a:cubicBezTo>
                  <a:cubicBezTo>
                    <a:pt x="341137" y="173370"/>
                    <a:pt x="343546" y="180325"/>
                    <a:pt x="346422" y="187037"/>
                  </a:cubicBezTo>
                  <a:cubicBezTo>
                    <a:pt x="350490" y="196529"/>
                    <a:pt x="368869" y="209018"/>
                    <a:pt x="360277" y="214746"/>
                  </a:cubicBezTo>
                  <a:cubicBezTo>
                    <a:pt x="349930" y="221644"/>
                    <a:pt x="337283" y="205257"/>
                    <a:pt x="325640" y="200891"/>
                  </a:cubicBezTo>
                  <a:cubicBezTo>
                    <a:pt x="318803" y="198327"/>
                    <a:pt x="311786" y="196273"/>
                    <a:pt x="304859" y="193964"/>
                  </a:cubicBezTo>
                  <a:cubicBezTo>
                    <a:pt x="302550" y="205509"/>
                    <a:pt x="290394" y="219555"/>
                    <a:pt x="297931" y="228600"/>
                  </a:cubicBezTo>
                  <a:cubicBezTo>
                    <a:pt x="306923" y="239390"/>
                    <a:pt x="326170" y="231086"/>
                    <a:pt x="339495" y="235528"/>
                  </a:cubicBezTo>
                  <a:cubicBezTo>
                    <a:pt x="347393" y="238161"/>
                    <a:pt x="353350" y="244764"/>
                    <a:pt x="360277" y="249382"/>
                  </a:cubicBezTo>
                  <a:cubicBezTo>
                    <a:pt x="352551" y="250927"/>
                    <a:pt x="295275" y="260197"/>
                    <a:pt x="291004" y="270164"/>
                  </a:cubicBezTo>
                  <a:cubicBezTo>
                    <a:pt x="286106" y="281593"/>
                    <a:pt x="310420" y="293678"/>
                    <a:pt x="304859" y="304800"/>
                  </a:cubicBezTo>
                  <a:cubicBezTo>
                    <a:pt x="303617" y="307285"/>
                    <a:pt x="260450" y="292307"/>
                    <a:pt x="256368" y="290946"/>
                  </a:cubicBezTo>
                  <a:cubicBezTo>
                    <a:pt x="214305" y="297956"/>
                    <a:pt x="209777" y="287871"/>
                    <a:pt x="194022" y="332510"/>
                  </a:cubicBezTo>
                  <a:cubicBezTo>
                    <a:pt x="184516" y="359443"/>
                    <a:pt x="173240" y="415637"/>
                    <a:pt x="173240" y="415637"/>
                  </a:cubicBezTo>
                  <a:cubicBezTo>
                    <a:pt x="170931" y="434110"/>
                    <a:pt x="173874" y="454043"/>
                    <a:pt x="166313" y="471055"/>
                  </a:cubicBezTo>
                  <a:cubicBezTo>
                    <a:pt x="163347" y="477728"/>
                    <a:pt x="152808" y="478588"/>
                    <a:pt x="145531" y="477982"/>
                  </a:cubicBezTo>
                  <a:cubicBezTo>
                    <a:pt x="114647" y="475408"/>
                    <a:pt x="90145" y="466448"/>
                    <a:pt x="62404" y="457200"/>
                  </a:cubicBezTo>
                  <a:cubicBezTo>
                    <a:pt x="22705" y="397651"/>
                    <a:pt x="70299" y="472991"/>
                    <a:pt x="41622" y="415637"/>
                  </a:cubicBezTo>
                  <a:cubicBezTo>
                    <a:pt x="37899" y="408190"/>
                    <a:pt x="31491" y="402302"/>
                    <a:pt x="27768" y="394855"/>
                  </a:cubicBezTo>
                  <a:cubicBezTo>
                    <a:pt x="24502" y="388324"/>
                    <a:pt x="23404" y="380910"/>
                    <a:pt x="20840" y="374073"/>
                  </a:cubicBezTo>
                  <a:cubicBezTo>
                    <a:pt x="16474" y="362430"/>
                    <a:pt x="11604" y="350982"/>
                    <a:pt x="6986" y="339437"/>
                  </a:cubicBezTo>
                  <a:cubicBezTo>
                    <a:pt x="-4378" y="271249"/>
                    <a:pt x="-1747" y="317340"/>
                    <a:pt x="13913" y="228600"/>
                  </a:cubicBezTo>
                  <a:cubicBezTo>
                    <a:pt x="24611" y="167978"/>
                    <a:pt x="10461" y="195679"/>
                    <a:pt x="34695" y="159328"/>
                  </a:cubicBezTo>
                  <a:cubicBezTo>
                    <a:pt x="46303" y="112896"/>
                    <a:pt x="35912" y="149156"/>
                    <a:pt x="55477" y="96982"/>
                  </a:cubicBezTo>
                  <a:cubicBezTo>
                    <a:pt x="62863" y="77286"/>
                    <a:pt x="65651" y="56907"/>
                    <a:pt x="83186" y="41564"/>
                  </a:cubicBezTo>
                  <a:cubicBezTo>
                    <a:pt x="92544" y="33376"/>
                    <a:pt x="106025" y="31642"/>
                    <a:pt x="117822" y="27710"/>
                  </a:cubicBezTo>
                  <a:cubicBezTo>
                    <a:pt x="221435" y="-6828"/>
                    <a:pt x="118775" y="32871"/>
                    <a:pt x="200950" y="0"/>
                  </a:cubicBezTo>
                  <a:cubicBezTo>
                    <a:pt x="214804" y="2309"/>
                    <a:pt x="230318" y="-41"/>
                    <a:pt x="242513" y="6928"/>
                  </a:cubicBezTo>
                  <a:cubicBezTo>
                    <a:pt x="248853" y="10551"/>
                    <a:pt x="244277" y="22547"/>
                    <a:pt x="249440" y="27710"/>
                  </a:cubicBezTo>
                  <a:cubicBezTo>
                    <a:pt x="254603" y="32873"/>
                    <a:pt x="263295" y="32328"/>
                    <a:pt x="270222" y="34637"/>
                  </a:cubicBezTo>
                  <a:cubicBezTo>
                    <a:pt x="277149" y="41564"/>
                    <a:pt x="281961" y="51651"/>
                    <a:pt x="291004" y="55419"/>
                  </a:cubicBezTo>
                  <a:cubicBezTo>
                    <a:pt x="310655" y="63607"/>
                    <a:pt x="336726" y="55974"/>
                    <a:pt x="353350" y="69273"/>
                  </a:cubicBezTo>
                  <a:cubicBezTo>
                    <a:pt x="364318" y="78047"/>
                    <a:pt x="355553" y="97610"/>
                    <a:pt x="360277" y="110837"/>
                  </a:cubicBezTo>
                  <a:cubicBezTo>
                    <a:pt x="376482" y="156211"/>
                    <a:pt x="404640" y="182909"/>
                    <a:pt x="381059" y="159328"/>
                  </a:cubicBezTo>
                  <a:lnTo>
                    <a:pt x="339495" y="173182"/>
                  </a:lnTo>
                </a:path>
              </a:pathLst>
            </a:custGeom>
            <a:solidFill>
              <a:srgbClr val="FFC000">
                <a:lumMod val="50000"/>
              </a:srgbClr>
            </a:solidFill>
            <a:ln w="12700" cap="flat" cmpd="sng" algn="ctr">
              <a:solidFill>
                <a:srgbClr val="C00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011157" y="1997194"/>
              <a:ext cx="242675" cy="332367"/>
              <a:chOff x="1999874" y="2455695"/>
              <a:chExt cx="1121473" cy="1397451"/>
            </a:xfrm>
          </p:grpSpPr>
          <p:sp>
            <p:nvSpPr>
              <p:cNvPr id="54" name="矩形 53"/>
              <p:cNvSpPr/>
              <p:nvPr/>
            </p:nvSpPr>
            <p:spPr>
              <a:xfrm rot="18021568">
                <a:off x="2898889" y="3041629"/>
                <a:ext cx="117367" cy="327549"/>
              </a:xfrm>
              <a:prstGeom prst="rect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7F7F7F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2451163" y="2455695"/>
                <a:ext cx="464128" cy="480060"/>
              </a:xfrm>
              <a:prstGeom prst="ellipse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191E5B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ln>
                    <a:solidFill>
                      <a:sysClr val="windowText" lastClr="000000"/>
                    </a:solidFill>
                  </a:ln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434845" y="2961579"/>
                <a:ext cx="480446" cy="548137"/>
              </a:xfrm>
              <a:prstGeom prst="rect">
                <a:avLst/>
              </a:prstGeom>
              <a:solidFill>
                <a:srgbClr val="264154"/>
              </a:solidFill>
              <a:ln w="1270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E7E6E6">
                      <a:lumMod val="50000"/>
                    </a:srgbClr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 rot="1194335">
                <a:off x="2332638" y="3026562"/>
                <a:ext cx="188174" cy="396078"/>
              </a:xfrm>
              <a:prstGeom prst="rect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7F7F7F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508731" y="3523962"/>
                <a:ext cx="332673" cy="32918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 rot="1274686">
                <a:off x="1999874" y="3373781"/>
                <a:ext cx="591197" cy="405944"/>
              </a:xfrm>
              <a:prstGeom prst="rect">
                <a:avLst/>
              </a:prstGeom>
              <a:blipFill>
                <a:blip r:embed="rId11"/>
                <a:tile tx="0" ty="0" sx="100000" sy="100000" flip="none" algn="tl"/>
              </a:blip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2732993" y="2159304"/>
              <a:ext cx="292860" cy="344218"/>
              <a:chOff x="1999874" y="2405866"/>
              <a:chExt cx="1353393" cy="1447280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2762070" y="3282610"/>
                <a:ext cx="591197" cy="405944"/>
              </a:xfrm>
              <a:prstGeom prst="rect">
                <a:avLst/>
              </a:prstGeom>
              <a:blipFill>
                <a:blip r:embed="rId11"/>
                <a:tile tx="0" ty="0" sx="100000" sy="100000" flip="none" algn="tl"/>
              </a:blip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 rot="18021568">
                <a:off x="2898889" y="3041629"/>
                <a:ext cx="117367" cy="327549"/>
              </a:xfrm>
              <a:prstGeom prst="rect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7F7F7F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2451163" y="2455695"/>
                <a:ext cx="464128" cy="480060"/>
              </a:xfrm>
              <a:prstGeom prst="ellipse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191E5B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ln>
                    <a:solidFill>
                      <a:sysClr val="windowText" lastClr="000000"/>
                    </a:solidFill>
                  </a:ln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2434845" y="2961579"/>
                <a:ext cx="480446" cy="548137"/>
              </a:xfrm>
              <a:prstGeom prst="rect">
                <a:avLst/>
              </a:prstGeom>
              <a:solidFill>
                <a:srgbClr val="C64F06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E7E6E6">
                      <a:lumMod val="50000"/>
                    </a:srgbClr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2415224" y="2405866"/>
                <a:ext cx="536743" cy="415535"/>
              </a:xfrm>
              <a:custGeom>
                <a:avLst/>
                <a:gdLst>
                  <a:gd name="connsiteX0" fmla="*/ 61139 w 536743"/>
                  <a:gd name="connsiteY0" fmla="*/ 289560 h 415535"/>
                  <a:gd name="connsiteX1" fmla="*/ 61139 w 536743"/>
                  <a:gd name="connsiteY1" fmla="*/ 289560 h 415535"/>
                  <a:gd name="connsiteX2" fmla="*/ 167819 w 536743"/>
                  <a:gd name="connsiteY2" fmla="*/ 365760 h 415535"/>
                  <a:gd name="connsiteX3" fmla="*/ 183059 w 536743"/>
                  <a:gd name="connsiteY3" fmla="*/ 320040 h 415535"/>
                  <a:gd name="connsiteX4" fmla="*/ 137339 w 536743"/>
                  <a:gd name="connsiteY4" fmla="*/ 350520 h 415535"/>
                  <a:gd name="connsiteX5" fmla="*/ 91619 w 536743"/>
                  <a:gd name="connsiteY5" fmla="*/ 335280 h 415535"/>
                  <a:gd name="connsiteX6" fmla="*/ 15419 w 536743"/>
                  <a:gd name="connsiteY6" fmla="*/ 396240 h 415535"/>
                  <a:gd name="connsiteX7" fmla="*/ 30659 w 536743"/>
                  <a:gd name="connsiteY7" fmla="*/ 76200 h 415535"/>
                  <a:gd name="connsiteX8" fmla="*/ 122099 w 536743"/>
                  <a:gd name="connsiteY8" fmla="*/ 60960 h 415535"/>
                  <a:gd name="connsiteX9" fmla="*/ 167819 w 536743"/>
                  <a:gd name="connsiteY9" fmla="*/ 30480 h 415535"/>
                  <a:gd name="connsiteX10" fmla="*/ 228779 w 536743"/>
                  <a:gd name="connsiteY10" fmla="*/ 15240 h 415535"/>
                  <a:gd name="connsiteX11" fmla="*/ 274499 w 536743"/>
                  <a:gd name="connsiteY11" fmla="*/ 0 h 415535"/>
                  <a:gd name="connsiteX12" fmla="*/ 472619 w 536743"/>
                  <a:gd name="connsiteY12" fmla="*/ 45720 h 415535"/>
                  <a:gd name="connsiteX13" fmla="*/ 487859 w 536743"/>
                  <a:gd name="connsiteY13" fmla="*/ 91440 h 415535"/>
                  <a:gd name="connsiteX14" fmla="*/ 518339 w 536743"/>
                  <a:gd name="connsiteY14" fmla="*/ 350520 h 415535"/>
                  <a:gd name="connsiteX15" fmla="*/ 533579 w 536743"/>
                  <a:gd name="connsiteY15" fmla="*/ 411480 h 415535"/>
                  <a:gd name="connsiteX16" fmla="*/ 487859 w 536743"/>
                  <a:gd name="connsiteY16" fmla="*/ 396240 h 415535"/>
                  <a:gd name="connsiteX17" fmla="*/ 457379 w 536743"/>
                  <a:gd name="connsiteY17" fmla="*/ 350520 h 415535"/>
                  <a:gd name="connsiteX18" fmla="*/ 411659 w 536743"/>
                  <a:gd name="connsiteY18" fmla="*/ 243840 h 415535"/>
                  <a:gd name="connsiteX19" fmla="*/ 396419 w 536743"/>
                  <a:gd name="connsiteY19" fmla="*/ 289560 h 415535"/>
                  <a:gd name="connsiteX20" fmla="*/ 335459 w 536743"/>
                  <a:gd name="connsiteY20" fmla="*/ 198120 h 415535"/>
                  <a:gd name="connsiteX21" fmla="*/ 289739 w 536743"/>
                  <a:gd name="connsiteY21" fmla="*/ 167640 h 415535"/>
                  <a:gd name="connsiteX22" fmla="*/ 259259 w 536743"/>
                  <a:gd name="connsiteY22" fmla="*/ 243840 h 415535"/>
                  <a:gd name="connsiteX23" fmla="*/ 213539 w 536743"/>
                  <a:gd name="connsiteY23" fmla="*/ 259080 h 415535"/>
                  <a:gd name="connsiteX24" fmla="*/ 198299 w 536743"/>
                  <a:gd name="connsiteY24" fmla="*/ 320040 h 415535"/>
                  <a:gd name="connsiteX25" fmla="*/ 167819 w 536743"/>
                  <a:gd name="connsiteY25" fmla="*/ 381000 h 415535"/>
                  <a:gd name="connsiteX26" fmla="*/ 91619 w 536743"/>
                  <a:gd name="connsiteY26" fmla="*/ 365760 h 415535"/>
                  <a:gd name="connsiteX27" fmla="*/ 61139 w 536743"/>
                  <a:gd name="connsiteY27" fmla="*/ 289560 h 415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36743" h="415535">
                    <a:moveTo>
                      <a:pt x="61139" y="289560"/>
                    </a:moveTo>
                    <a:lnTo>
                      <a:pt x="61139" y="289560"/>
                    </a:lnTo>
                    <a:cubicBezTo>
                      <a:pt x="96699" y="314960"/>
                      <a:pt x="125424" y="355161"/>
                      <a:pt x="167819" y="365760"/>
                    </a:cubicBezTo>
                    <a:cubicBezTo>
                      <a:pt x="183404" y="369656"/>
                      <a:pt x="197427" y="327224"/>
                      <a:pt x="183059" y="320040"/>
                    </a:cubicBezTo>
                    <a:cubicBezTo>
                      <a:pt x="166676" y="311849"/>
                      <a:pt x="152579" y="340360"/>
                      <a:pt x="137339" y="350520"/>
                    </a:cubicBezTo>
                    <a:cubicBezTo>
                      <a:pt x="122099" y="345440"/>
                      <a:pt x="107683" y="335280"/>
                      <a:pt x="91619" y="335280"/>
                    </a:cubicBezTo>
                    <a:cubicBezTo>
                      <a:pt x="42544" y="335280"/>
                      <a:pt x="38823" y="361134"/>
                      <a:pt x="15419" y="396240"/>
                    </a:cubicBezTo>
                    <a:cubicBezTo>
                      <a:pt x="8650" y="321784"/>
                      <a:pt x="-22977" y="149950"/>
                      <a:pt x="30659" y="76200"/>
                    </a:cubicBezTo>
                    <a:cubicBezTo>
                      <a:pt x="48834" y="51210"/>
                      <a:pt x="91619" y="66040"/>
                      <a:pt x="122099" y="60960"/>
                    </a:cubicBezTo>
                    <a:cubicBezTo>
                      <a:pt x="137339" y="50800"/>
                      <a:pt x="150984" y="37695"/>
                      <a:pt x="167819" y="30480"/>
                    </a:cubicBezTo>
                    <a:cubicBezTo>
                      <a:pt x="187071" y="22229"/>
                      <a:pt x="208640" y="20994"/>
                      <a:pt x="228779" y="15240"/>
                    </a:cubicBezTo>
                    <a:cubicBezTo>
                      <a:pt x="244225" y="10827"/>
                      <a:pt x="259259" y="5080"/>
                      <a:pt x="274499" y="0"/>
                    </a:cubicBezTo>
                    <a:cubicBezTo>
                      <a:pt x="317944" y="4827"/>
                      <a:pt x="427948" y="1049"/>
                      <a:pt x="472619" y="45720"/>
                    </a:cubicBezTo>
                    <a:cubicBezTo>
                      <a:pt x="483978" y="57079"/>
                      <a:pt x="482779" y="76200"/>
                      <a:pt x="487859" y="91440"/>
                    </a:cubicBezTo>
                    <a:cubicBezTo>
                      <a:pt x="498019" y="177800"/>
                      <a:pt x="506042" y="264438"/>
                      <a:pt x="518339" y="350520"/>
                    </a:cubicBezTo>
                    <a:cubicBezTo>
                      <a:pt x="521301" y="371255"/>
                      <a:pt x="545197" y="394052"/>
                      <a:pt x="533579" y="411480"/>
                    </a:cubicBezTo>
                    <a:cubicBezTo>
                      <a:pt x="524668" y="424846"/>
                      <a:pt x="503099" y="401320"/>
                      <a:pt x="487859" y="396240"/>
                    </a:cubicBezTo>
                    <a:cubicBezTo>
                      <a:pt x="477699" y="381000"/>
                      <a:pt x="464594" y="367355"/>
                      <a:pt x="457379" y="350520"/>
                    </a:cubicBezTo>
                    <a:cubicBezTo>
                      <a:pt x="398332" y="212744"/>
                      <a:pt x="488181" y="358623"/>
                      <a:pt x="411659" y="243840"/>
                    </a:cubicBezTo>
                    <a:cubicBezTo>
                      <a:pt x="406579" y="259080"/>
                      <a:pt x="412483" y="289560"/>
                      <a:pt x="396419" y="289560"/>
                    </a:cubicBezTo>
                    <a:cubicBezTo>
                      <a:pt x="343576" y="289560"/>
                      <a:pt x="354357" y="221742"/>
                      <a:pt x="335459" y="198120"/>
                    </a:cubicBezTo>
                    <a:cubicBezTo>
                      <a:pt x="324017" y="183817"/>
                      <a:pt x="304979" y="177800"/>
                      <a:pt x="289739" y="167640"/>
                    </a:cubicBezTo>
                    <a:cubicBezTo>
                      <a:pt x="279579" y="193040"/>
                      <a:pt x="276772" y="222824"/>
                      <a:pt x="259259" y="243840"/>
                    </a:cubicBezTo>
                    <a:cubicBezTo>
                      <a:pt x="248975" y="256181"/>
                      <a:pt x="223574" y="246536"/>
                      <a:pt x="213539" y="259080"/>
                    </a:cubicBezTo>
                    <a:cubicBezTo>
                      <a:pt x="200455" y="275436"/>
                      <a:pt x="205653" y="300428"/>
                      <a:pt x="198299" y="320040"/>
                    </a:cubicBezTo>
                    <a:cubicBezTo>
                      <a:pt x="190322" y="341312"/>
                      <a:pt x="177979" y="360680"/>
                      <a:pt x="167819" y="381000"/>
                    </a:cubicBezTo>
                    <a:lnTo>
                      <a:pt x="91619" y="365760"/>
                    </a:lnTo>
                    <a:lnTo>
                      <a:pt x="61139" y="289560"/>
                    </a:lnTo>
                    <a:close/>
                  </a:path>
                </a:pathLst>
              </a:custGeom>
              <a:solidFill>
                <a:srgbClr val="C00000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194335">
                <a:off x="2332638" y="3026562"/>
                <a:ext cx="188174" cy="396078"/>
              </a:xfrm>
              <a:prstGeom prst="rect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7F7F7F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2508731" y="3523962"/>
                <a:ext cx="332673" cy="32918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 rot="1274686">
                <a:off x="1999874" y="3373781"/>
                <a:ext cx="591197" cy="405944"/>
              </a:xfrm>
              <a:prstGeom prst="rect">
                <a:avLst/>
              </a:prstGeom>
              <a:blipFill>
                <a:blip r:embed="rId11"/>
                <a:tile tx="0" ty="0" sx="100000" sy="100000" flip="none" algn="tl"/>
              </a:blip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2567013" y="2355457"/>
              <a:ext cx="220853" cy="344218"/>
              <a:chOff x="2332638" y="2405863"/>
              <a:chExt cx="1020629" cy="1447283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2762070" y="3282610"/>
                <a:ext cx="591197" cy="405944"/>
              </a:xfrm>
              <a:prstGeom prst="rect">
                <a:avLst/>
              </a:prstGeom>
              <a:blipFill>
                <a:blip r:embed="rId11"/>
                <a:tile tx="0" ty="0" sx="100000" sy="100000" flip="none" algn="tl"/>
              </a:blip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 rot="18021568">
                <a:off x="2898889" y="3041629"/>
                <a:ext cx="117367" cy="327549"/>
              </a:xfrm>
              <a:prstGeom prst="rect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7F7F7F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2451163" y="2455695"/>
                <a:ext cx="464128" cy="480060"/>
              </a:xfrm>
              <a:prstGeom prst="ellipse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191E5B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ln>
                    <a:solidFill>
                      <a:sysClr val="windowText" lastClr="000000"/>
                    </a:solidFill>
                  </a:ln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2434844" y="2961578"/>
                <a:ext cx="480445" cy="548137"/>
              </a:xfrm>
              <a:prstGeom prst="rect">
                <a:avLst/>
              </a:prstGeom>
              <a:solidFill>
                <a:srgbClr val="9C1C1F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E7E6E6">
                      <a:lumMod val="50000"/>
                    </a:srgbClr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415221" y="2405863"/>
                <a:ext cx="503186" cy="396241"/>
              </a:xfrm>
              <a:custGeom>
                <a:avLst/>
                <a:gdLst>
                  <a:gd name="connsiteX0" fmla="*/ 61139 w 536743"/>
                  <a:gd name="connsiteY0" fmla="*/ 289560 h 415535"/>
                  <a:gd name="connsiteX1" fmla="*/ 61139 w 536743"/>
                  <a:gd name="connsiteY1" fmla="*/ 289560 h 415535"/>
                  <a:gd name="connsiteX2" fmla="*/ 167819 w 536743"/>
                  <a:gd name="connsiteY2" fmla="*/ 365760 h 415535"/>
                  <a:gd name="connsiteX3" fmla="*/ 183059 w 536743"/>
                  <a:gd name="connsiteY3" fmla="*/ 320040 h 415535"/>
                  <a:gd name="connsiteX4" fmla="*/ 137339 w 536743"/>
                  <a:gd name="connsiteY4" fmla="*/ 350520 h 415535"/>
                  <a:gd name="connsiteX5" fmla="*/ 91619 w 536743"/>
                  <a:gd name="connsiteY5" fmla="*/ 335280 h 415535"/>
                  <a:gd name="connsiteX6" fmla="*/ 15419 w 536743"/>
                  <a:gd name="connsiteY6" fmla="*/ 396240 h 415535"/>
                  <a:gd name="connsiteX7" fmla="*/ 30659 w 536743"/>
                  <a:gd name="connsiteY7" fmla="*/ 76200 h 415535"/>
                  <a:gd name="connsiteX8" fmla="*/ 122099 w 536743"/>
                  <a:gd name="connsiteY8" fmla="*/ 60960 h 415535"/>
                  <a:gd name="connsiteX9" fmla="*/ 167819 w 536743"/>
                  <a:gd name="connsiteY9" fmla="*/ 30480 h 415535"/>
                  <a:gd name="connsiteX10" fmla="*/ 228779 w 536743"/>
                  <a:gd name="connsiteY10" fmla="*/ 15240 h 415535"/>
                  <a:gd name="connsiteX11" fmla="*/ 274499 w 536743"/>
                  <a:gd name="connsiteY11" fmla="*/ 0 h 415535"/>
                  <a:gd name="connsiteX12" fmla="*/ 472619 w 536743"/>
                  <a:gd name="connsiteY12" fmla="*/ 45720 h 415535"/>
                  <a:gd name="connsiteX13" fmla="*/ 487859 w 536743"/>
                  <a:gd name="connsiteY13" fmla="*/ 91440 h 415535"/>
                  <a:gd name="connsiteX14" fmla="*/ 518339 w 536743"/>
                  <a:gd name="connsiteY14" fmla="*/ 350520 h 415535"/>
                  <a:gd name="connsiteX15" fmla="*/ 533579 w 536743"/>
                  <a:gd name="connsiteY15" fmla="*/ 411480 h 415535"/>
                  <a:gd name="connsiteX16" fmla="*/ 487859 w 536743"/>
                  <a:gd name="connsiteY16" fmla="*/ 396240 h 415535"/>
                  <a:gd name="connsiteX17" fmla="*/ 457379 w 536743"/>
                  <a:gd name="connsiteY17" fmla="*/ 350520 h 415535"/>
                  <a:gd name="connsiteX18" fmla="*/ 411659 w 536743"/>
                  <a:gd name="connsiteY18" fmla="*/ 243840 h 415535"/>
                  <a:gd name="connsiteX19" fmla="*/ 396419 w 536743"/>
                  <a:gd name="connsiteY19" fmla="*/ 289560 h 415535"/>
                  <a:gd name="connsiteX20" fmla="*/ 335459 w 536743"/>
                  <a:gd name="connsiteY20" fmla="*/ 198120 h 415535"/>
                  <a:gd name="connsiteX21" fmla="*/ 289739 w 536743"/>
                  <a:gd name="connsiteY21" fmla="*/ 167640 h 415535"/>
                  <a:gd name="connsiteX22" fmla="*/ 259259 w 536743"/>
                  <a:gd name="connsiteY22" fmla="*/ 243840 h 415535"/>
                  <a:gd name="connsiteX23" fmla="*/ 213539 w 536743"/>
                  <a:gd name="connsiteY23" fmla="*/ 259080 h 415535"/>
                  <a:gd name="connsiteX24" fmla="*/ 198299 w 536743"/>
                  <a:gd name="connsiteY24" fmla="*/ 320040 h 415535"/>
                  <a:gd name="connsiteX25" fmla="*/ 167819 w 536743"/>
                  <a:gd name="connsiteY25" fmla="*/ 381000 h 415535"/>
                  <a:gd name="connsiteX26" fmla="*/ 91619 w 536743"/>
                  <a:gd name="connsiteY26" fmla="*/ 365760 h 415535"/>
                  <a:gd name="connsiteX27" fmla="*/ 61139 w 536743"/>
                  <a:gd name="connsiteY27" fmla="*/ 289560 h 415535"/>
                  <a:gd name="connsiteX0" fmla="*/ 61139 w 534954"/>
                  <a:gd name="connsiteY0" fmla="*/ 289560 h 416427"/>
                  <a:gd name="connsiteX1" fmla="*/ 61139 w 534954"/>
                  <a:gd name="connsiteY1" fmla="*/ 289560 h 416427"/>
                  <a:gd name="connsiteX2" fmla="*/ 167819 w 534954"/>
                  <a:gd name="connsiteY2" fmla="*/ 365760 h 416427"/>
                  <a:gd name="connsiteX3" fmla="*/ 183059 w 534954"/>
                  <a:gd name="connsiteY3" fmla="*/ 320040 h 416427"/>
                  <a:gd name="connsiteX4" fmla="*/ 137339 w 534954"/>
                  <a:gd name="connsiteY4" fmla="*/ 350520 h 416427"/>
                  <a:gd name="connsiteX5" fmla="*/ 91619 w 534954"/>
                  <a:gd name="connsiteY5" fmla="*/ 335280 h 416427"/>
                  <a:gd name="connsiteX6" fmla="*/ 15419 w 534954"/>
                  <a:gd name="connsiteY6" fmla="*/ 396240 h 416427"/>
                  <a:gd name="connsiteX7" fmla="*/ 30659 w 534954"/>
                  <a:gd name="connsiteY7" fmla="*/ 76200 h 416427"/>
                  <a:gd name="connsiteX8" fmla="*/ 122099 w 534954"/>
                  <a:gd name="connsiteY8" fmla="*/ 60960 h 416427"/>
                  <a:gd name="connsiteX9" fmla="*/ 167819 w 534954"/>
                  <a:gd name="connsiteY9" fmla="*/ 30480 h 416427"/>
                  <a:gd name="connsiteX10" fmla="*/ 228779 w 534954"/>
                  <a:gd name="connsiteY10" fmla="*/ 15240 h 416427"/>
                  <a:gd name="connsiteX11" fmla="*/ 274499 w 534954"/>
                  <a:gd name="connsiteY11" fmla="*/ 0 h 416427"/>
                  <a:gd name="connsiteX12" fmla="*/ 472619 w 534954"/>
                  <a:gd name="connsiteY12" fmla="*/ 45720 h 416427"/>
                  <a:gd name="connsiteX13" fmla="*/ 487859 w 534954"/>
                  <a:gd name="connsiteY13" fmla="*/ 91440 h 416427"/>
                  <a:gd name="connsiteX14" fmla="*/ 518339 w 534954"/>
                  <a:gd name="connsiteY14" fmla="*/ 350520 h 416427"/>
                  <a:gd name="connsiteX15" fmla="*/ 533579 w 534954"/>
                  <a:gd name="connsiteY15" fmla="*/ 411480 h 416427"/>
                  <a:gd name="connsiteX16" fmla="*/ 479035 w 534954"/>
                  <a:gd name="connsiteY16" fmla="*/ 212804 h 416427"/>
                  <a:gd name="connsiteX17" fmla="*/ 457379 w 534954"/>
                  <a:gd name="connsiteY17" fmla="*/ 350520 h 416427"/>
                  <a:gd name="connsiteX18" fmla="*/ 411659 w 534954"/>
                  <a:gd name="connsiteY18" fmla="*/ 243840 h 416427"/>
                  <a:gd name="connsiteX19" fmla="*/ 396419 w 534954"/>
                  <a:gd name="connsiteY19" fmla="*/ 289560 h 416427"/>
                  <a:gd name="connsiteX20" fmla="*/ 335459 w 534954"/>
                  <a:gd name="connsiteY20" fmla="*/ 198120 h 416427"/>
                  <a:gd name="connsiteX21" fmla="*/ 289739 w 534954"/>
                  <a:gd name="connsiteY21" fmla="*/ 167640 h 416427"/>
                  <a:gd name="connsiteX22" fmla="*/ 259259 w 534954"/>
                  <a:gd name="connsiteY22" fmla="*/ 243840 h 416427"/>
                  <a:gd name="connsiteX23" fmla="*/ 213539 w 534954"/>
                  <a:gd name="connsiteY23" fmla="*/ 259080 h 416427"/>
                  <a:gd name="connsiteX24" fmla="*/ 198299 w 534954"/>
                  <a:gd name="connsiteY24" fmla="*/ 320040 h 416427"/>
                  <a:gd name="connsiteX25" fmla="*/ 167819 w 534954"/>
                  <a:gd name="connsiteY25" fmla="*/ 381000 h 416427"/>
                  <a:gd name="connsiteX26" fmla="*/ 91619 w 534954"/>
                  <a:gd name="connsiteY26" fmla="*/ 365760 h 416427"/>
                  <a:gd name="connsiteX27" fmla="*/ 61139 w 534954"/>
                  <a:gd name="connsiteY27" fmla="*/ 289560 h 416427"/>
                  <a:gd name="connsiteX0" fmla="*/ 61139 w 534954"/>
                  <a:gd name="connsiteY0" fmla="*/ 289560 h 416427"/>
                  <a:gd name="connsiteX1" fmla="*/ 61139 w 534954"/>
                  <a:gd name="connsiteY1" fmla="*/ 289560 h 416427"/>
                  <a:gd name="connsiteX2" fmla="*/ 167819 w 534954"/>
                  <a:gd name="connsiteY2" fmla="*/ 365760 h 416427"/>
                  <a:gd name="connsiteX3" fmla="*/ 183059 w 534954"/>
                  <a:gd name="connsiteY3" fmla="*/ 320040 h 416427"/>
                  <a:gd name="connsiteX4" fmla="*/ 137339 w 534954"/>
                  <a:gd name="connsiteY4" fmla="*/ 350520 h 416427"/>
                  <a:gd name="connsiteX5" fmla="*/ 91619 w 534954"/>
                  <a:gd name="connsiteY5" fmla="*/ 335280 h 416427"/>
                  <a:gd name="connsiteX6" fmla="*/ 15419 w 534954"/>
                  <a:gd name="connsiteY6" fmla="*/ 396240 h 416427"/>
                  <a:gd name="connsiteX7" fmla="*/ 30659 w 534954"/>
                  <a:gd name="connsiteY7" fmla="*/ 76200 h 416427"/>
                  <a:gd name="connsiteX8" fmla="*/ 122099 w 534954"/>
                  <a:gd name="connsiteY8" fmla="*/ 60960 h 416427"/>
                  <a:gd name="connsiteX9" fmla="*/ 167819 w 534954"/>
                  <a:gd name="connsiteY9" fmla="*/ 30480 h 416427"/>
                  <a:gd name="connsiteX10" fmla="*/ 228779 w 534954"/>
                  <a:gd name="connsiteY10" fmla="*/ 15240 h 416427"/>
                  <a:gd name="connsiteX11" fmla="*/ 274499 w 534954"/>
                  <a:gd name="connsiteY11" fmla="*/ 0 h 416427"/>
                  <a:gd name="connsiteX12" fmla="*/ 472619 w 534954"/>
                  <a:gd name="connsiteY12" fmla="*/ 45720 h 416427"/>
                  <a:gd name="connsiteX13" fmla="*/ 487859 w 534954"/>
                  <a:gd name="connsiteY13" fmla="*/ 91440 h 416427"/>
                  <a:gd name="connsiteX14" fmla="*/ 518339 w 534954"/>
                  <a:gd name="connsiteY14" fmla="*/ 350520 h 416427"/>
                  <a:gd name="connsiteX15" fmla="*/ 533579 w 534954"/>
                  <a:gd name="connsiteY15" fmla="*/ 411480 h 416427"/>
                  <a:gd name="connsiteX16" fmla="*/ 479035 w 534954"/>
                  <a:gd name="connsiteY16" fmla="*/ 212804 h 416427"/>
                  <a:gd name="connsiteX17" fmla="*/ 457379 w 534954"/>
                  <a:gd name="connsiteY17" fmla="*/ 350520 h 416427"/>
                  <a:gd name="connsiteX18" fmla="*/ 411659 w 534954"/>
                  <a:gd name="connsiteY18" fmla="*/ 243840 h 416427"/>
                  <a:gd name="connsiteX19" fmla="*/ 396419 w 534954"/>
                  <a:gd name="connsiteY19" fmla="*/ 289560 h 416427"/>
                  <a:gd name="connsiteX20" fmla="*/ 335459 w 534954"/>
                  <a:gd name="connsiteY20" fmla="*/ 198120 h 416427"/>
                  <a:gd name="connsiteX21" fmla="*/ 311797 w 534954"/>
                  <a:gd name="connsiteY21" fmla="*/ 256231 h 416427"/>
                  <a:gd name="connsiteX22" fmla="*/ 259259 w 534954"/>
                  <a:gd name="connsiteY22" fmla="*/ 243840 h 416427"/>
                  <a:gd name="connsiteX23" fmla="*/ 213539 w 534954"/>
                  <a:gd name="connsiteY23" fmla="*/ 259080 h 416427"/>
                  <a:gd name="connsiteX24" fmla="*/ 198299 w 534954"/>
                  <a:gd name="connsiteY24" fmla="*/ 320040 h 416427"/>
                  <a:gd name="connsiteX25" fmla="*/ 167819 w 534954"/>
                  <a:gd name="connsiteY25" fmla="*/ 381000 h 416427"/>
                  <a:gd name="connsiteX26" fmla="*/ 91619 w 534954"/>
                  <a:gd name="connsiteY26" fmla="*/ 365760 h 416427"/>
                  <a:gd name="connsiteX27" fmla="*/ 61139 w 534954"/>
                  <a:gd name="connsiteY27" fmla="*/ 289560 h 416427"/>
                  <a:gd name="connsiteX0" fmla="*/ 61139 w 534954"/>
                  <a:gd name="connsiteY0" fmla="*/ 289560 h 416427"/>
                  <a:gd name="connsiteX1" fmla="*/ 61139 w 534954"/>
                  <a:gd name="connsiteY1" fmla="*/ 289560 h 416427"/>
                  <a:gd name="connsiteX2" fmla="*/ 167819 w 534954"/>
                  <a:gd name="connsiteY2" fmla="*/ 365760 h 416427"/>
                  <a:gd name="connsiteX3" fmla="*/ 183059 w 534954"/>
                  <a:gd name="connsiteY3" fmla="*/ 320040 h 416427"/>
                  <a:gd name="connsiteX4" fmla="*/ 137339 w 534954"/>
                  <a:gd name="connsiteY4" fmla="*/ 350520 h 416427"/>
                  <a:gd name="connsiteX5" fmla="*/ 91619 w 534954"/>
                  <a:gd name="connsiteY5" fmla="*/ 335280 h 416427"/>
                  <a:gd name="connsiteX6" fmla="*/ 15419 w 534954"/>
                  <a:gd name="connsiteY6" fmla="*/ 396240 h 416427"/>
                  <a:gd name="connsiteX7" fmla="*/ 30659 w 534954"/>
                  <a:gd name="connsiteY7" fmla="*/ 76200 h 416427"/>
                  <a:gd name="connsiteX8" fmla="*/ 122099 w 534954"/>
                  <a:gd name="connsiteY8" fmla="*/ 60960 h 416427"/>
                  <a:gd name="connsiteX9" fmla="*/ 167819 w 534954"/>
                  <a:gd name="connsiteY9" fmla="*/ 30480 h 416427"/>
                  <a:gd name="connsiteX10" fmla="*/ 228779 w 534954"/>
                  <a:gd name="connsiteY10" fmla="*/ 15240 h 416427"/>
                  <a:gd name="connsiteX11" fmla="*/ 274499 w 534954"/>
                  <a:gd name="connsiteY11" fmla="*/ 0 h 416427"/>
                  <a:gd name="connsiteX12" fmla="*/ 472619 w 534954"/>
                  <a:gd name="connsiteY12" fmla="*/ 45720 h 416427"/>
                  <a:gd name="connsiteX13" fmla="*/ 487859 w 534954"/>
                  <a:gd name="connsiteY13" fmla="*/ 91440 h 416427"/>
                  <a:gd name="connsiteX14" fmla="*/ 518339 w 534954"/>
                  <a:gd name="connsiteY14" fmla="*/ 350520 h 416427"/>
                  <a:gd name="connsiteX15" fmla="*/ 533579 w 534954"/>
                  <a:gd name="connsiteY15" fmla="*/ 411480 h 416427"/>
                  <a:gd name="connsiteX16" fmla="*/ 479035 w 534954"/>
                  <a:gd name="connsiteY16" fmla="*/ 212804 h 416427"/>
                  <a:gd name="connsiteX17" fmla="*/ 457379 w 534954"/>
                  <a:gd name="connsiteY17" fmla="*/ 350520 h 416427"/>
                  <a:gd name="connsiteX18" fmla="*/ 411659 w 534954"/>
                  <a:gd name="connsiteY18" fmla="*/ 243840 h 416427"/>
                  <a:gd name="connsiteX19" fmla="*/ 396419 w 534954"/>
                  <a:gd name="connsiteY19" fmla="*/ 289560 h 416427"/>
                  <a:gd name="connsiteX20" fmla="*/ 329944 w 534954"/>
                  <a:gd name="connsiteY20" fmla="*/ 265866 h 416427"/>
                  <a:gd name="connsiteX21" fmla="*/ 311797 w 534954"/>
                  <a:gd name="connsiteY21" fmla="*/ 256231 h 416427"/>
                  <a:gd name="connsiteX22" fmla="*/ 259259 w 534954"/>
                  <a:gd name="connsiteY22" fmla="*/ 243840 h 416427"/>
                  <a:gd name="connsiteX23" fmla="*/ 213539 w 534954"/>
                  <a:gd name="connsiteY23" fmla="*/ 259080 h 416427"/>
                  <a:gd name="connsiteX24" fmla="*/ 198299 w 534954"/>
                  <a:gd name="connsiteY24" fmla="*/ 320040 h 416427"/>
                  <a:gd name="connsiteX25" fmla="*/ 167819 w 534954"/>
                  <a:gd name="connsiteY25" fmla="*/ 381000 h 416427"/>
                  <a:gd name="connsiteX26" fmla="*/ 91619 w 534954"/>
                  <a:gd name="connsiteY26" fmla="*/ 365760 h 416427"/>
                  <a:gd name="connsiteX27" fmla="*/ 61139 w 534954"/>
                  <a:gd name="connsiteY27" fmla="*/ 289560 h 416427"/>
                  <a:gd name="connsiteX0" fmla="*/ 61139 w 522122"/>
                  <a:gd name="connsiteY0" fmla="*/ 289560 h 396241"/>
                  <a:gd name="connsiteX1" fmla="*/ 61139 w 522122"/>
                  <a:gd name="connsiteY1" fmla="*/ 289560 h 396241"/>
                  <a:gd name="connsiteX2" fmla="*/ 167819 w 522122"/>
                  <a:gd name="connsiteY2" fmla="*/ 365760 h 396241"/>
                  <a:gd name="connsiteX3" fmla="*/ 183059 w 522122"/>
                  <a:gd name="connsiteY3" fmla="*/ 320040 h 396241"/>
                  <a:gd name="connsiteX4" fmla="*/ 137339 w 522122"/>
                  <a:gd name="connsiteY4" fmla="*/ 350520 h 396241"/>
                  <a:gd name="connsiteX5" fmla="*/ 91619 w 522122"/>
                  <a:gd name="connsiteY5" fmla="*/ 335280 h 396241"/>
                  <a:gd name="connsiteX6" fmla="*/ 15419 w 522122"/>
                  <a:gd name="connsiteY6" fmla="*/ 396240 h 396241"/>
                  <a:gd name="connsiteX7" fmla="*/ 30659 w 522122"/>
                  <a:gd name="connsiteY7" fmla="*/ 76200 h 396241"/>
                  <a:gd name="connsiteX8" fmla="*/ 122099 w 522122"/>
                  <a:gd name="connsiteY8" fmla="*/ 60960 h 396241"/>
                  <a:gd name="connsiteX9" fmla="*/ 167819 w 522122"/>
                  <a:gd name="connsiteY9" fmla="*/ 30480 h 396241"/>
                  <a:gd name="connsiteX10" fmla="*/ 228779 w 522122"/>
                  <a:gd name="connsiteY10" fmla="*/ 15240 h 396241"/>
                  <a:gd name="connsiteX11" fmla="*/ 274499 w 522122"/>
                  <a:gd name="connsiteY11" fmla="*/ 0 h 396241"/>
                  <a:gd name="connsiteX12" fmla="*/ 472619 w 522122"/>
                  <a:gd name="connsiteY12" fmla="*/ 45720 h 396241"/>
                  <a:gd name="connsiteX13" fmla="*/ 487859 w 522122"/>
                  <a:gd name="connsiteY13" fmla="*/ 91440 h 396241"/>
                  <a:gd name="connsiteX14" fmla="*/ 518339 w 522122"/>
                  <a:gd name="connsiteY14" fmla="*/ 350520 h 396241"/>
                  <a:gd name="connsiteX15" fmla="*/ 395720 w 522122"/>
                  <a:gd name="connsiteY15" fmla="*/ 182184 h 396241"/>
                  <a:gd name="connsiteX16" fmla="*/ 479035 w 522122"/>
                  <a:gd name="connsiteY16" fmla="*/ 212804 h 396241"/>
                  <a:gd name="connsiteX17" fmla="*/ 457379 w 522122"/>
                  <a:gd name="connsiteY17" fmla="*/ 350520 h 396241"/>
                  <a:gd name="connsiteX18" fmla="*/ 411659 w 522122"/>
                  <a:gd name="connsiteY18" fmla="*/ 243840 h 396241"/>
                  <a:gd name="connsiteX19" fmla="*/ 396419 w 522122"/>
                  <a:gd name="connsiteY19" fmla="*/ 289560 h 396241"/>
                  <a:gd name="connsiteX20" fmla="*/ 329944 w 522122"/>
                  <a:gd name="connsiteY20" fmla="*/ 265866 h 396241"/>
                  <a:gd name="connsiteX21" fmla="*/ 311797 w 522122"/>
                  <a:gd name="connsiteY21" fmla="*/ 256231 h 396241"/>
                  <a:gd name="connsiteX22" fmla="*/ 259259 w 522122"/>
                  <a:gd name="connsiteY22" fmla="*/ 243840 h 396241"/>
                  <a:gd name="connsiteX23" fmla="*/ 213539 w 522122"/>
                  <a:gd name="connsiteY23" fmla="*/ 259080 h 396241"/>
                  <a:gd name="connsiteX24" fmla="*/ 198299 w 522122"/>
                  <a:gd name="connsiteY24" fmla="*/ 320040 h 396241"/>
                  <a:gd name="connsiteX25" fmla="*/ 167819 w 522122"/>
                  <a:gd name="connsiteY25" fmla="*/ 381000 h 396241"/>
                  <a:gd name="connsiteX26" fmla="*/ 91619 w 522122"/>
                  <a:gd name="connsiteY26" fmla="*/ 365760 h 396241"/>
                  <a:gd name="connsiteX27" fmla="*/ 61139 w 522122"/>
                  <a:gd name="connsiteY27" fmla="*/ 289560 h 396241"/>
                  <a:gd name="connsiteX0" fmla="*/ 61139 w 503185"/>
                  <a:gd name="connsiteY0" fmla="*/ 289560 h 396241"/>
                  <a:gd name="connsiteX1" fmla="*/ 61139 w 503185"/>
                  <a:gd name="connsiteY1" fmla="*/ 289560 h 396241"/>
                  <a:gd name="connsiteX2" fmla="*/ 167819 w 503185"/>
                  <a:gd name="connsiteY2" fmla="*/ 365760 h 396241"/>
                  <a:gd name="connsiteX3" fmla="*/ 183059 w 503185"/>
                  <a:gd name="connsiteY3" fmla="*/ 320040 h 396241"/>
                  <a:gd name="connsiteX4" fmla="*/ 137339 w 503185"/>
                  <a:gd name="connsiteY4" fmla="*/ 350520 h 396241"/>
                  <a:gd name="connsiteX5" fmla="*/ 91619 w 503185"/>
                  <a:gd name="connsiteY5" fmla="*/ 335280 h 396241"/>
                  <a:gd name="connsiteX6" fmla="*/ 15419 w 503185"/>
                  <a:gd name="connsiteY6" fmla="*/ 396240 h 396241"/>
                  <a:gd name="connsiteX7" fmla="*/ 30659 w 503185"/>
                  <a:gd name="connsiteY7" fmla="*/ 76200 h 396241"/>
                  <a:gd name="connsiteX8" fmla="*/ 122099 w 503185"/>
                  <a:gd name="connsiteY8" fmla="*/ 60960 h 396241"/>
                  <a:gd name="connsiteX9" fmla="*/ 167819 w 503185"/>
                  <a:gd name="connsiteY9" fmla="*/ 30480 h 396241"/>
                  <a:gd name="connsiteX10" fmla="*/ 228779 w 503185"/>
                  <a:gd name="connsiteY10" fmla="*/ 15240 h 396241"/>
                  <a:gd name="connsiteX11" fmla="*/ 274499 w 503185"/>
                  <a:gd name="connsiteY11" fmla="*/ 0 h 396241"/>
                  <a:gd name="connsiteX12" fmla="*/ 472619 w 503185"/>
                  <a:gd name="connsiteY12" fmla="*/ 45720 h 396241"/>
                  <a:gd name="connsiteX13" fmla="*/ 487859 w 503185"/>
                  <a:gd name="connsiteY13" fmla="*/ 91440 h 396241"/>
                  <a:gd name="connsiteX14" fmla="*/ 496281 w 503185"/>
                  <a:gd name="connsiteY14" fmla="*/ 308831 h 396241"/>
                  <a:gd name="connsiteX15" fmla="*/ 395720 w 503185"/>
                  <a:gd name="connsiteY15" fmla="*/ 182184 h 396241"/>
                  <a:gd name="connsiteX16" fmla="*/ 479035 w 503185"/>
                  <a:gd name="connsiteY16" fmla="*/ 212804 h 396241"/>
                  <a:gd name="connsiteX17" fmla="*/ 457379 w 503185"/>
                  <a:gd name="connsiteY17" fmla="*/ 350520 h 396241"/>
                  <a:gd name="connsiteX18" fmla="*/ 411659 w 503185"/>
                  <a:gd name="connsiteY18" fmla="*/ 243840 h 396241"/>
                  <a:gd name="connsiteX19" fmla="*/ 396419 w 503185"/>
                  <a:gd name="connsiteY19" fmla="*/ 289560 h 396241"/>
                  <a:gd name="connsiteX20" fmla="*/ 329944 w 503185"/>
                  <a:gd name="connsiteY20" fmla="*/ 265866 h 396241"/>
                  <a:gd name="connsiteX21" fmla="*/ 311797 w 503185"/>
                  <a:gd name="connsiteY21" fmla="*/ 256231 h 396241"/>
                  <a:gd name="connsiteX22" fmla="*/ 259259 w 503185"/>
                  <a:gd name="connsiteY22" fmla="*/ 243840 h 396241"/>
                  <a:gd name="connsiteX23" fmla="*/ 213539 w 503185"/>
                  <a:gd name="connsiteY23" fmla="*/ 259080 h 396241"/>
                  <a:gd name="connsiteX24" fmla="*/ 198299 w 503185"/>
                  <a:gd name="connsiteY24" fmla="*/ 320040 h 396241"/>
                  <a:gd name="connsiteX25" fmla="*/ 167819 w 503185"/>
                  <a:gd name="connsiteY25" fmla="*/ 381000 h 396241"/>
                  <a:gd name="connsiteX26" fmla="*/ 91619 w 503185"/>
                  <a:gd name="connsiteY26" fmla="*/ 365760 h 396241"/>
                  <a:gd name="connsiteX27" fmla="*/ 61139 w 503185"/>
                  <a:gd name="connsiteY27" fmla="*/ 289560 h 396241"/>
                  <a:gd name="connsiteX0" fmla="*/ 61139 w 503185"/>
                  <a:gd name="connsiteY0" fmla="*/ 289560 h 396241"/>
                  <a:gd name="connsiteX1" fmla="*/ 61139 w 503185"/>
                  <a:gd name="connsiteY1" fmla="*/ 289560 h 396241"/>
                  <a:gd name="connsiteX2" fmla="*/ 167819 w 503185"/>
                  <a:gd name="connsiteY2" fmla="*/ 365760 h 396241"/>
                  <a:gd name="connsiteX3" fmla="*/ 183059 w 503185"/>
                  <a:gd name="connsiteY3" fmla="*/ 320040 h 396241"/>
                  <a:gd name="connsiteX4" fmla="*/ 137339 w 503185"/>
                  <a:gd name="connsiteY4" fmla="*/ 350520 h 396241"/>
                  <a:gd name="connsiteX5" fmla="*/ 91619 w 503185"/>
                  <a:gd name="connsiteY5" fmla="*/ 335280 h 396241"/>
                  <a:gd name="connsiteX6" fmla="*/ 15419 w 503185"/>
                  <a:gd name="connsiteY6" fmla="*/ 396240 h 396241"/>
                  <a:gd name="connsiteX7" fmla="*/ 30659 w 503185"/>
                  <a:gd name="connsiteY7" fmla="*/ 76200 h 396241"/>
                  <a:gd name="connsiteX8" fmla="*/ 122099 w 503185"/>
                  <a:gd name="connsiteY8" fmla="*/ 60960 h 396241"/>
                  <a:gd name="connsiteX9" fmla="*/ 167819 w 503185"/>
                  <a:gd name="connsiteY9" fmla="*/ 30480 h 396241"/>
                  <a:gd name="connsiteX10" fmla="*/ 228779 w 503185"/>
                  <a:gd name="connsiteY10" fmla="*/ 15240 h 396241"/>
                  <a:gd name="connsiteX11" fmla="*/ 274499 w 503185"/>
                  <a:gd name="connsiteY11" fmla="*/ 0 h 396241"/>
                  <a:gd name="connsiteX12" fmla="*/ 450563 w 503185"/>
                  <a:gd name="connsiteY12" fmla="*/ 61354 h 396241"/>
                  <a:gd name="connsiteX13" fmla="*/ 487859 w 503185"/>
                  <a:gd name="connsiteY13" fmla="*/ 91440 h 396241"/>
                  <a:gd name="connsiteX14" fmla="*/ 496281 w 503185"/>
                  <a:gd name="connsiteY14" fmla="*/ 308831 h 396241"/>
                  <a:gd name="connsiteX15" fmla="*/ 395720 w 503185"/>
                  <a:gd name="connsiteY15" fmla="*/ 182184 h 396241"/>
                  <a:gd name="connsiteX16" fmla="*/ 479035 w 503185"/>
                  <a:gd name="connsiteY16" fmla="*/ 212804 h 396241"/>
                  <a:gd name="connsiteX17" fmla="*/ 457379 w 503185"/>
                  <a:gd name="connsiteY17" fmla="*/ 350520 h 396241"/>
                  <a:gd name="connsiteX18" fmla="*/ 411659 w 503185"/>
                  <a:gd name="connsiteY18" fmla="*/ 243840 h 396241"/>
                  <a:gd name="connsiteX19" fmla="*/ 396419 w 503185"/>
                  <a:gd name="connsiteY19" fmla="*/ 289560 h 396241"/>
                  <a:gd name="connsiteX20" fmla="*/ 329944 w 503185"/>
                  <a:gd name="connsiteY20" fmla="*/ 265866 h 396241"/>
                  <a:gd name="connsiteX21" fmla="*/ 311797 w 503185"/>
                  <a:gd name="connsiteY21" fmla="*/ 256231 h 396241"/>
                  <a:gd name="connsiteX22" fmla="*/ 259259 w 503185"/>
                  <a:gd name="connsiteY22" fmla="*/ 243840 h 396241"/>
                  <a:gd name="connsiteX23" fmla="*/ 213539 w 503185"/>
                  <a:gd name="connsiteY23" fmla="*/ 259080 h 396241"/>
                  <a:gd name="connsiteX24" fmla="*/ 198299 w 503185"/>
                  <a:gd name="connsiteY24" fmla="*/ 320040 h 396241"/>
                  <a:gd name="connsiteX25" fmla="*/ 167819 w 503185"/>
                  <a:gd name="connsiteY25" fmla="*/ 381000 h 396241"/>
                  <a:gd name="connsiteX26" fmla="*/ 91619 w 503185"/>
                  <a:gd name="connsiteY26" fmla="*/ 365760 h 396241"/>
                  <a:gd name="connsiteX27" fmla="*/ 61139 w 503185"/>
                  <a:gd name="connsiteY27" fmla="*/ 289560 h 39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03185" h="396241">
                    <a:moveTo>
                      <a:pt x="61139" y="289560"/>
                    </a:moveTo>
                    <a:lnTo>
                      <a:pt x="61139" y="289560"/>
                    </a:lnTo>
                    <a:cubicBezTo>
                      <a:pt x="96699" y="314960"/>
                      <a:pt x="125424" y="355161"/>
                      <a:pt x="167819" y="365760"/>
                    </a:cubicBezTo>
                    <a:cubicBezTo>
                      <a:pt x="183404" y="369656"/>
                      <a:pt x="197427" y="327224"/>
                      <a:pt x="183059" y="320040"/>
                    </a:cubicBezTo>
                    <a:cubicBezTo>
                      <a:pt x="166676" y="311849"/>
                      <a:pt x="152579" y="340360"/>
                      <a:pt x="137339" y="350520"/>
                    </a:cubicBezTo>
                    <a:cubicBezTo>
                      <a:pt x="122099" y="345440"/>
                      <a:pt x="107683" y="335280"/>
                      <a:pt x="91619" y="335280"/>
                    </a:cubicBezTo>
                    <a:cubicBezTo>
                      <a:pt x="42544" y="335280"/>
                      <a:pt x="38823" y="361134"/>
                      <a:pt x="15419" y="396240"/>
                    </a:cubicBezTo>
                    <a:cubicBezTo>
                      <a:pt x="8650" y="321784"/>
                      <a:pt x="-22977" y="149950"/>
                      <a:pt x="30659" y="76200"/>
                    </a:cubicBezTo>
                    <a:cubicBezTo>
                      <a:pt x="48834" y="51210"/>
                      <a:pt x="91619" y="66040"/>
                      <a:pt x="122099" y="60960"/>
                    </a:cubicBezTo>
                    <a:cubicBezTo>
                      <a:pt x="137339" y="50800"/>
                      <a:pt x="150984" y="37695"/>
                      <a:pt x="167819" y="30480"/>
                    </a:cubicBezTo>
                    <a:cubicBezTo>
                      <a:pt x="187071" y="22229"/>
                      <a:pt x="208640" y="20994"/>
                      <a:pt x="228779" y="15240"/>
                    </a:cubicBezTo>
                    <a:cubicBezTo>
                      <a:pt x="244225" y="10827"/>
                      <a:pt x="259259" y="5080"/>
                      <a:pt x="274499" y="0"/>
                    </a:cubicBezTo>
                    <a:cubicBezTo>
                      <a:pt x="317944" y="4827"/>
                      <a:pt x="405892" y="16683"/>
                      <a:pt x="450563" y="61354"/>
                    </a:cubicBezTo>
                    <a:cubicBezTo>
                      <a:pt x="461922" y="72713"/>
                      <a:pt x="482779" y="76200"/>
                      <a:pt x="487859" y="91440"/>
                    </a:cubicBezTo>
                    <a:cubicBezTo>
                      <a:pt x="498019" y="177800"/>
                      <a:pt x="511637" y="293707"/>
                      <a:pt x="496281" y="308831"/>
                    </a:cubicBezTo>
                    <a:cubicBezTo>
                      <a:pt x="480925" y="323955"/>
                      <a:pt x="398594" y="198189"/>
                      <a:pt x="395720" y="182184"/>
                    </a:cubicBezTo>
                    <a:cubicBezTo>
                      <a:pt x="392846" y="166180"/>
                      <a:pt x="494275" y="217884"/>
                      <a:pt x="479035" y="212804"/>
                    </a:cubicBezTo>
                    <a:cubicBezTo>
                      <a:pt x="468875" y="197564"/>
                      <a:pt x="468608" y="345347"/>
                      <a:pt x="457379" y="350520"/>
                    </a:cubicBezTo>
                    <a:cubicBezTo>
                      <a:pt x="446150" y="355693"/>
                      <a:pt x="488181" y="358623"/>
                      <a:pt x="411659" y="243840"/>
                    </a:cubicBezTo>
                    <a:cubicBezTo>
                      <a:pt x="406579" y="259080"/>
                      <a:pt x="410038" y="285889"/>
                      <a:pt x="396419" y="289560"/>
                    </a:cubicBezTo>
                    <a:cubicBezTo>
                      <a:pt x="382800" y="293231"/>
                      <a:pt x="344048" y="271421"/>
                      <a:pt x="329944" y="265866"/>
                    </a:cubicBezTo>
                    <a:cubicBezTo>
                      <a:pt x="315840" y="260311"/>
                      <a:pt x="327037" y="266391"/>
                      <a:pt x="311797" y="256231"/>
                    </a:cubicBezTo>
                    <a:cubicBezTo>
                      <a:pt x="301637" y="281631"/>
                      <a:pt x="275635" y="243365"/>
                      <a:pt x="259259" y="243840"/>
                    </a:cubicBezTo>
                    <a:cubicBezTo>
                      <a:pt x="242883" y="244315"/>
                      <a:pt x="223574" y="246536"/>
                      <a:pt x="213539" y="259080"/>
                    </a:cubicBezTo>
                    <a:cubicBezTo>
                      <a:pt x="200455" y="275436"/>
                      <a:pt x="205653" y="300428"/>
                      <a:pt x="198299" y="320040"/>
                    </a:cubicBezTo>
                    <a:cubicBezTo>
                      <a:pt x="190322" y="341312"/>
                      <a:pt x="177979" y="360680"/>
                      <a:pt x="167819" y="381000"/>
                    </a:cubicBezTo>
                    <a:lnTo>
                      <a:pt x="91619" y="365760"/>
                    </a:lnTo>
                    <a:lnTo>
                      <a:pt x="61139" y="28956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1270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1194335">
                <a:off x="2332638" y="3026562"/>
                <a:ext cx="188174" cy="396078"/>
              </a:xfrm>
              <a:prstGeom prst="rect">
                <a:avLst/>
              </a:prstGeom>
              <a:solidFill>
                <a:srgbClr val="FDBF91"/>
              </a:solidFill>
              <a:ln w="12700" cap="flat" cmpd="sng" algn="ctr">
                <a:solidFill>
                  <a:srgbClr val="7F7F7F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2508731" y="3523962"/>
                <a:ext cx="332673" cy="32918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78" name="任意多边形 77"/>
            <p:cNvSpPr/>
            <p:nvPr/>
          </p:nvSpPr>
          <p:spPr>
            <a:xfrm rot="591024">
              <a:off x="3108152" y="1991550"/>
              <a:ext cx="99453" cy="95203"/>
            </a:xfrm>
            <a:custGeom>
              <a:avLst/>
              <a:gdLst>
                <a:gd name="connsiteX0" fmla="*/ 325640 w 390099"/>
                <a:gd name="connsiteY0" fmla="*/ 96982 h 478142"/>
                <a:gd name="connsiteX1" fmla="*/ 325640 w 390099"/>
                <a:gd name="connsiteY1" fmla="*/ 96982 h 478142"/>
                <a:gd name="connsiteX2" fmla="*/ 339495 w 390099"/>
                <a:gd name="connsiteY2" fmla="*/ 166255 h 478142"/>
                <a:gd name="connsiteX3" fmla="*/ 346422 w 390099"/>
                <a:gd name="connsiteY3" fmla="*/ 187037 h 478142"/>
                <a:gd name="connsiteX4" fmla="*/ 360277 w 390099"/>
                <a:gd name="connsiteY4" fmla="*/ 214746 h 478142"/>
                <a:gd name="connsiteX5" fmla="*/ 325640 w 390099"/>
                <a:gd name="connsiteY5" fmla="*/ 200891 h 478142"/>
                <a:gd name="connsiteX6" fmla="*/ 304859 w 390099"/>
                <a:gd name="connsiteY6" fmla="*/ 193964 h 478142"/>
                <a:gd name="connsiteX7" fmla="*/ 297931 w 390099"/>
                <a:gd name="connsiteY7" fmla="*/ 228600 h 478142"/>
                <a:gd name="connsiteX8" fmla="*/ 339495 w 390099"/>
                <a:gd name="connsiteY8" fmla="*/ 235528 h 478142"/>
                <a:gd name="connsiteX9" fmla="*/ 360277 w 390099"/>
                <a:gd name="connsiteY9" fmla="*/ 249382 h 478142"/>
                <a:gd name="connsiteX10" fmla="*/ 291004 w 390099"/>
                <a:gd name="connsiteY10" fmla="*/ 270164 h 478142"/>
                <a:gd name="connsiteX11" fmla="*/ 304859 w 390099"/>
                <a:gd name="connsiteY11" fmla="*/ 304800 h 478142"/>
                <a:gd name="connsiteX12" fmla="*/ 256368 w 390099"/>
                <a:gd name="connsiteY12" fmla="*/ 290946 h 478142"/>
                <a:gd name="connsiteX13" fmla="*/ 194022 w 390099"/>
                <a:gd name="connsiteY13" fmla="*/ 332510 h 478142"/>
                <a:gd name="connsiteX14" fmla="*/ 173240 w 390099"/>
                <a:gd name="connsiteY14" fmla="*/ 415637 h 478142"/>
                <a:gd name="connsiteX15" fmla="*/ 166313 w 390099"/>
                <a:gd name="connsiteY15" fmla="*/ 471055 h 478142"/>
                <a:gd name="connsiteX16" fmla="*/ 145531 w 390099"/>
                <a:gd name="connsiteY16" fmla="*/ 477982 h 478142"/>
                <a:gd name="connsiteX17" fmla="*/ 62404 w 390099"/>
                <a:gd name="connsiteY17" fmla="*/ 457200 h 478142"/>
                <a:gd name="connsiteX18" fmla="*/ 41622 w 390099"/>
                <a:gd name="connsiteY18" fmla="*/ 415637 h 478142"/>
                <a:gd name="connsiteX19" fmla="*/ 27768 w 390099"/>
                <a:gd name="connsiteY19" fmla="*/ 394855 h 478142"/>
                <a:gd name="connsiteX20" fmla="*/ 20840 w 390099"/>
                <a:gd name="connsiteY20" fmla="*/ 374073 h 478142"/>
                <a:gd name="connsiteX21" fmla="*/ 6986 w 390099"/>
                <a:gd name="connsiteY21" fmla="*/ 339437 h 478142"/>
                <a:gd name="connsiteX22" fmla="*/ 13913 w 390099"/>
                <a:gd name="connsiteY22" fmla="*/ 228600 h 478142"/>
                <a:gd name="connsiteX23" fmla="*/ 34695 w 390099"/>
                <a:gd name="connsiteY23" fmla="*/ 159328 h 478142"/>
                <a:gd name="connsiteX24" fmla="*/ 55477 w 390099"/>
                <a:gd name="connsiteY24" fmla="*/ 96982 h 478142"/>
                <a:gd name="connsiteX25" fmla="*/ 83186 w 390099"/>
                <a:gd name="connsiteY25" fmla="*/ 41564 h 478142"/>
                <a:gd name="connsiteX26" fmla="*/ 117822 w 390099"/>
                <a:gd name="connsiteY26" fmla="*/ 27710 h 478142"/>
                <a:gd name="connsiteX27" fmla="*/ 200950 w 390099"/>
                <a:gd name="connsiteY27" fmla="*/ 0 h 478142"/>
                <a:gd name="connsiteX28" fmla="*/ 242513 w 390099"/>
                <a:gd name="connsiteY28" fmla="*/ 6928 h 478142"/>
                <a:gd name="connsiteX29" fmla="*/ 249440 w 390099"/>
                <a:gd name="connsiteY29" fmla="*/ 27710 h 478142"/>
                <a:gd name="connsiteX30" fmla="*/ 270222 w 390099"/>
                <a:gd name="connsiteY30" fmla="*/ 34637 h 478142"/>
                <a:gd name="connsiteX31" fmla="*/ 291004 w 390099"/>
                <a:gd name="connsiteY31" fmla="*/ 55419 h 478142"/>
                <a:gd name="connsiteX32" fmla="*/ 353350 w 390099"/>
                <a:gd name="connsiteY32" fmla="*/ 69273 h 478142"/>
                <a:gd name="connsiteX33" fmla="*/ 360277 w 390099"/>
                <a:gd name="connsiteY33" fmla="*/ 110837 h 478142"/>
                <a:gd name="connsiteX34" fmla="*/ 381059 w 390099"/>
                <a:gd name="connsiteY34" fmla="*/ 159328 h 478142"/>
                <a:gd name="connsiteX35" fmla="*/ 339495 w 390099"/>
                <a:gd name="connsiteY35" fmla="*/ 173182 h 47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90099" h="478142">
                  <a:moveTo>
                    <a:pt x="325640" y="96982"/>
                  </a:moveTo>
                  <a:lnTo>
                    <a:pt x="325640" y="96982"/>
                  </a:lnTo>
                  <a:cubicBezTo>
                    <a:pt x="330258" y="120073"/>
                    <a:pt x="334200" y="143310"/>
                    <a:pt x="339495" y="166255"/>
                  </a:cubicBezTo>
                  <a:cubicBezTo>
                    <a:pt x="341137" y="173370"/>
                    <a:pt x="343546" y="180325"/>
                    <a:pt x="346422" y="187037"/>
                  </a:cubicBezTo>
                  <a:cubicBezTo>
                    <a:pt x="350490" y="196529"/>
                    <a:pt x="368869" y="209018"/>
                    <a:pt x="360277" y="214746"/>
                  </a:cubicBezTo>
                  <a:cubicBezTo>
                    <a:pt x="349930" y="221644"/>
                    <a:pt x="337283" y="205257"/>
                    <a:pt x="325640" y="200891"/>
                  </a:cubicBezTo>
                  <a:cubicBezTo>
                    <a:pt x="318803" y="198327"/>
                    <a:pt x="311786" y="196273"/>
                    <a:pt x="304859" y="193964"/>
                  </a:cubicBezTo>
                  <a:cubicBezTo>
                    <a:pt x="302550" y="205509"/>
                    <a:pt x="290394" y="219555"/>
                    <a:pt x="297931" y="228600"/>
                  </a:cubicBezTo>
                  <a:cubicBezTo>
                    <a:pt x="306923" y="239390"/>
                    <a:pt x="326170" y="231086"/>
                    <a:pt x="339495" y="235528"/>
                  </a:cubicBezTo>
                  <a:cubicBezTo>
                    <a:pt x="347393" y="238161"/>
                    <a:pt x="353350" y="244764"/>
                    <a:pt x="360277" y="249382"/>
                  </a:cubicBezTo>
                  <a:cubicBezTo>
                    <a:pt x="352551" y="250927"/>
                    <a:pt x="295275" y="260197"/>
                    <a:pt x="291004" y="270164"/>
                  </a:cubicBezTo>
                  <a:cubicBezTo>
                    <a:pt x="286106" y="281593"/>
                    <a:pt x="310420" y="293678"/>
                    <a:pt x="304859" y="304800"/>
                  </a:cubicBezTo>
                  <a:cubicBezTo>
                    <a:pt x="303617" y="307285"/>
                    <a:pt x="260450" y="292307"/>
                    <a:pt x="256368" y="290946"/>
                  </a:cubicBezTo>
                  <a:cubicBezTo>
                    <a:pt x="214305" y="297956"/>
                    <a:pt x="209777" y="287871"/>
                    <a:pt x="194022" y="332510"/>
                  </a:cubicBezTo>
                  <a:cubicBezTo>
                    <a:pt x="184516" y="359443"/>
                    <a:pt x="173240" y="415637"/>
                    <a:pt x="173240" y="415637"/>
                  </a:cubicBezTo>
                  <a:cubicBezTo>
                    <a:pt x="170931" y="434110"/>
                    <a:pt x="173874" y="454043"/>
                    <a:pt x="166313" y="471055"/>
                  </a:cubicBezTo>
                  <a:cubicBezTo>
                    <a:pt x="163347" y="477728"/>
                    <a:pt x="152808" y="478588"/>
                    <a:pt x="145531" y="477982"/>
                  </a:cubicBezTo>
                  <a:cubicBezTo>
                    <a:pt x="114647" y="475408"/>
                    <a:pt x="90145" y="466448"/>
                    <a:pt x="62404" y="457200"/>
                  </a:cubicBezTo>
                  <a:cubicBezTo>
                    <a:pt x="22705" y="397651"/>
                    <a:pt x="70299" y="472991"/>
                    <a:pt x="41622" y="415637"/>
                  </a:cubicBezTo>
                  <a:cubicBezTo>
                    <a:pt x="37899" y="408190"/>
                    <a:pt x="31491" y="402302"/>
                    <a:pt x="27768" y="394855"/>
                  </a:cubicBezTo>
                  <a:cubicBezTo>
                    <a:pt x="24502" y="388324"/>
                    <a:pt x="23404" y="380910"/>
                    <a:pt x="20840" y="374073"/>
                  </a:cubicBezTo>
                  <a:cubicBezTo>
                    <a:pt x="16474" y="362430"/>
                    <a:pt x="11604" y="350982"/>
                    <a:pt x="6986" y="339437"/>
                  </a:cubicBezTo>
                  <a:cubicBezTo>
                    <a:pt x="-4378" y="271249"/>
                    <a:pt x="-1747" y="317340"/>
                    <a:pt x="13913" y="228600"/>
                  </a:cubicBezTo>
                  <a:cubicBezTo>
                    <a:pt x="24611" y="167978"/>
                    <a:pt x="10461" y="195679"/>
                    <a:pt x="34695" y="159328"/>
                  </a:cubicBezTo>
                  <a:cubicBezTo>
                    <a:pt x="46303" y="112896"/>
                    <a:pt x="35912" y="149156"/>
                    <a:pt x="55477" y="96982"/>
                  </a:cubicBezTo>
                  <a:cubicBezTo>
                    <a:pt x="62863" y="77286"/>
                    <a:pt x="65651" y="56907"/>
                    <a:pt x="83186" y="41564"/>
                  </a:cubicBezTo>
                  <a:cubicBezTo>
                    <a:pt x="92544" y="33376"/>
                    <a:pt x="106025" y="31642"/>
                    <a:pt x="117822" y="27710"/>
                  </a:cubicBezTo>
                  <a:cubicBezTo>
                    <a:pt x="221435" y="-6828"/>
                    <a:pt x="118775" y="32871"/>
                    <a:pt x="200950" y="0"/>
                  </a:cubicBezTo>
                  <a:cubicBezTo>
                    <a:pt x="214804" y="2309"/>
                    <a:pt x="230318" y="-41"/>
                    <a:pt x="242513" y="6928"/>
                  </a:cubicBezTo>
                  <a:cubicBezTo>
                    <a:pt x="248853" y="10551"/>
                    <a:pt x="244277" y="22547"/>
                    <a:pt x="249440" y="27710"/>
                  </a:cubicBezTo>
                  <a:cubicBezTo>
                    <a:pt x="254603" y="32873"/>
                    <a:pt x="263295" y="32328"/>
                    <a:pt x="270222" y="34637"/>
                  </a:cubicBezTo>
                  <a:cubicBezTo>
                    <a:pt x="277149" y="41564"/>
                    <a:pt x="281961" y="51651"/>
                    <a:pt x="291004" y="55419"/>
                  </a:cubicBezTo>
                  <a:cubicBezTo>
                    <a:pt x="310655" y="63607"/>
                    <a:pt x="336726" y="55974"/>
                    <a:pt x="353350" y="69273"/>
                  </a:cubicBezTo>
                  <a:cubicBezTo>
                    <a:pt x="364318" y="78047"/>
                    <a:pt x="355553" y="97610"/>
                    <a:pt x="360277" y="110837"/>
                  </a:cubicBezTo>
                  <a:cubicBezTo>
                    <a:pt x="376482" y="156211"/>
                    <a:pt x="404640" y="182909"/>
                    <a:pt x="381059" y="159328"/>
                  </a:cubicBezTo>
                  <a:lnTo>
                    <a:pt x="339495" y="173182"/>
                  </a:lnTo>
                </a:path>
              </a:pathLst>
            </a:custGeom>
            <a:solidFill>
              <a:schemeClr val="tx1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30215" y="2386548"/>
              <a:ext cx="1344256" cy="253916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defRPr>
              </a:lvl1pPr>
            </a:lstStyle>
            <a:p>
              <a:pPr algn="ctr"/>
              <a:r>
                <a:rPr lang="en-US" altLang="zh-CN" sz="1050" dirty="0">
                  <a:latin typeface="Arial" panose="020B0604020202020204" pitchFamily="34" charset="0"/>
                  <a:cs typeface="Arial" panose="020B0604020202020204" pitchFamily="34" charset="0"/>
                </a:rPr>
                <a:t>People Counting</a:t>
              </a:r>
              <a:endParaRPr lang="zh-CN" altLang="en-US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文本框 81"/>
            <p:cNvSpPr txBox="1"/>
            <p:nvPr/>
          </p:nvSpPr>
          <p:spPr>
            <a:xfrm>
              <a:off x="2193056" y="2978984"/>
              <a:ext cx="844325" cy="253916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defRPr>
              </a:lvl1pPr>
            </a:lstStyle>
            <a:p>
              <a:pPr algn="ctr"/>
              <a:r>
                <a:rPr lang="en-US" altLang="zh-CN" sz="1050" dirty="0">
                  <a:latin typeface="Arial" panose="020B0604020202020204" pitchFamily="34" charset="0"/>
                  <a:cs typeface="Arial" panose="020B0604020202020204" pitchFamily="34" charset="0"/>
                </a:rPr>
                <a:t>Heat Map</a:t>
              </a:r>
              <a:endParaRPr lang="zh-CN" altLang="en-US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 rot="10800000">
              <a:off x="1774209" y="3055519"/>
              <a:ext cx="294967" cy="131926"/>
              <a:chOff x="1570716" y="2812746"/>
              <a:chExt cx="294967" cy="131926"/>
            </a:xfrm>
          </p:grpSpPr>
          <p:sp>
            <p:nvSpPr>
              <p:cNvPr id="9" name="Snip Same Side Corner Rectangle 8"/>
              <p:cNvSpPr/>
              <p:nvPr/>
            </p:nvSpPr>
            <p:spPr>
              <a:xfrm>
                <a:off x="1570716" y="2844494"/>
                <a:ext cx="294967" cy="100178"/>
              </a:xfrm>
              <a:prstGeom prst="snip2SameRect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1656033" y="2812746"/>
                <a:ext cx="126415" cy="65821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 rot="10800000">
              <a:off x="848816" y="2698371"/>
              <a:ext cx="294967" cy="131926"/>
              <a:chOff x="1570716" y="2812746"/>
              <a:chExt cx="294967" cy="131926"/>
            </a:xfrm>
          </p:grpSpPr>
          <p:sp>
            <p:nvSpPr>
              <p:cNvPr id="104" name="Snip Same Side Corner Rectangle 103"/>
              <p:cNvSpPr/>
              <p:nvPr/>
            </p:nvSpPr>
            <p:spPr>
              <a:xfrm>
                <a:off x="1570716" y="2844494"/>
                <a:ext cx="294967" cy="100178"/>
              </a:xfrm>
              <a:prstGeom prst="snip2SameRect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1656033" y="2812746"/>
                <a:ext cx="126415" cy="65821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6" name="Group 105"/>
            <p:cNvGrpSpPr/>
            <p:nvPr/>
          </p:nvGrpSpPr>
          <p:grpSpPr>
            <a:xfrm rot="10800000">
              <a:off x="3451653" y="1650092"/>
              <a:ext cx="294967" cy="199203"/>
              <a:chOff x="1570716" y="2745469"/>
              <a:chExt cx="294967" cy="199203"/>
            </a:xfrm>
          </p:grpSpPr>
          <p:sp>
            <p:nvSpPr>
              <p:cNvPr id="107" name="Snip Same Side Corner Rectangle 106"/>
              <p:cNvSpPr/>
              <p:nvPr/>
            </p:nvSpPr>
            <p:spPr>
              <a:xfrm>
                <a:off x="1570716" y="2844494"/>
                <a:ext cx="294967" cy="100178"/>
              </a:xfrm>
              <a:prstGeom prst="snip2SameRect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1616879" y="2745469"/>
                <a:ext cx="209650" cy="192841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10" name="矩形 2"/>
          <p:cNvSpPr/>
          <p:nvPr/>
        </p:nvSpPr>
        <p:spPr>
          <a:xfrm>
            <a:off x="343103" y="734307"/>
            <a:ext cx="3880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altLang="zh-CN" sz="1200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Camera models that provide the specific intelligence for these reports are required.</a:t>
            </a:r>
            <a:endParaRPr lang="pt-BR" altLang="zh-CN" sz="12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33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37" y="871012"/>
            <a:ext cx="3555843" cy="2222402"/>
          </a:xfrm>
          <a:prstGeom prst="rect">
            <a:avLst/>
          </a:prstGeom>
        </p:spPr>
      </p:pic>
      <p:sp>
        <p:nvSpPr>
          <p:cNvPr id="10" name="文本框 3"/>
          <p:cNvSpPr txBox="1"/>
          <p:nvPr/>
        </p:nvSpPr>
        <p:spPr>
          <a:xfrm>
            <a:off x="350227" y="140357"/>
            <a:ext cx="488467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Access Control Applications</a:t>
            </a:r>
            <a:endParaRPr lang="zh-CN" altLang="en-US" sz="2700" dirty="0"/>
          </a:p>
        </p:txBody>
      </p:sp>
      <p:sp>
        <p:nvSpPr>
          <p:cNvPr id="12" name="文本框 11"/>
          <p:cNvSpPr txBox="1"/>
          <p:nvPr/>
        </p:nvSpPr>
        <p:spPr>
          <a:xfrm>
            <a:off x="4672655" y="891327"/>
            <a:ext cx="4432804" cy="29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Person management now has its own application.</a:t>
            </a:r>
            <a:endParaRPr lang="zh-CN" altLang="en-US" sz="12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697087" y="1550241"/>
            <a:ext cx="4209386" cy="3136205"/>
            <a:chOff x="6262783" y="2320377"/>
            <a:chExt cx="5612514" cy="418160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60" t="48699" r="82046" b="40684"/>
            <a:stretch/>
          </p:blipFill>
          <p:spPr>
            <a:xfrm>
              <a:off x="6296317" y="2320377"/>
              <a:ext cx="687658" cy="663757"/>
            </a:xfrm>
            <a:prstGeom prst="ellipse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13" t="48256" r="69993" b="41127"/>
            <a:stretch/>
          </p:blipFill>
          <p:spPr>
            <a:xfrm>
              <a:off x="6279550" y="3358677"/>
              <a:ext cx="687658" cy="663757"/>
            </a:xfrm>
            <a:prstGeom prst="ellipse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35" t="48256" r="58071" b="41127"/>
            <a:stretch/>
          </p:blipFill>
          <p:spPr>
            <a:xfrm>
              <a:off x="6279550" y="4309991"/>
              <a:ext cx="687658" cy="663757"/>
            </a:xfrm>
            <a:prstGeom prst="ellipse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888" t="48256" r="46018" b="41127"/>
            <a:stretch/>
          </p:blipFill>
          <p:spPr>
            <a:xfrm>
              <a:off x="6262783" y="5310673"/>
              <a:ext cx="687658" cy="663757"/>
            </a:xfrm>
            <a:prstGeom prst="ellipse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6983975" y="2346550"/>
              <a:ext cx="4891322" cy="704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25"/>
                </a:lnSpc>
              </a:pPr>
              <a:r>
                <a:rPr lang="en-US" altLang="zh-CN" sz="1200" b="1" dirty="0">
                  <a:solidFill>
                    <a:srgbClr val="C00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Person</a:t>
              </a:r>
              <a:r>
                <a:rPr lang="en-US" altLang="zh-CN" sz="120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:  Manage organizations and the people within them.</a:t>
              </a:r>
              <a:endParaRPr lang="zh-CN" altLang="en-US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950442" y="3358677"/>
              <a:ext cx="4891322" cy="704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25"/>
                </a:lnSpc>
              </a:pPr>
              <a:r>
                <a:rPr lang="en-US" altLang="zh-CN" sz="1200" b="1" dirty="0">
                  <a:solidFill>
                    <a:srgbClr val="C00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Access Control:  </a:t>
              </a:r>
              <a:r>
                <a:rPr lang="en-US" altLang="zh-CN" sz="120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authorizing access to a particular groups of people.</a:t>
              </a:r>
              <a:endParaRPr lang="zh-CN" altLang="en-US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967208" y="4331515"/>
              <a:ext cx="4891322" cy="906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rgbClr val="C00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Monitoring:  </a:t>
              </a:r>
              <a:r>
                <a:rPr lang="en-US" altLang="zh-CN" sz="120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monitoring a variety of </a:t>
              </a:r>
            </a:p>
            <a:p>
              <a:r>
                <a:rPr lang="en-US" altLang="zh-CN" sz="120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access events and control doors remotely.</a:t>
              </a:r>
              <a:endParaRPr lang="zh-CN" altLang="en-US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>
                <a:lnSpc>
                  <a:spcPts val="1725"/>
                </a:lnSpc>
              </a:pPr>
              <a:endParaRPr lang="zh-CN" altLang="en-US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83975" y="5349531"/>
              <a:ext cx="4891322" cy="1152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rgbClr val="C00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Time &amp; Attendance:  </a:t>
              </a:r>
              <a:r>
                <a:rPr lang="en-US" altLang="zh-CN" sz="120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monitoring a variety of </a:t>
              </a:r>
            </a:p>
            <a:p>
              <a:r>
                <a:rPr lang="en-US" altLang="zh-CN" sz="120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access events and control doors remotely. Flexible shifting and attendance checking rules.</a:t>
              </a:r>
              <a:endParaRPr lang="zh-CN" altLang="en-US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>
                <a:lnSpc>
                  <a:spcPts val="1725"/>
                </a:lnSpc>
              </a:pPr>
              <a:endParaRPr lang="zh-CN" altLang="en-US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746398" y="1775822"/>
            <a:ext cx="1693028" cy="507831"/>
          </a:xfrm>
          <a:prstGeom prst="rect">
            <a:avLst/>
          </a:prstGeom>
          <a:ln w="12700">
            <a:solidFill>
              <a:srgbClr val="C00000"/>
            </a:solidFill>
            <a:prstDash val="sysDash"/>
          </a:ln>
        </p:spPr>
        <p:txBody>
          <a:bodyPr wrap="square" rtlCol="0" anchor="ctr">
            <a:spAutoFit/>
          </a:bodyPr>
          <a:lstStyle/>
          <a:p>
            <a:pPr algn="ctr"/>
            <a:endParaRPr lang="en-US" altLang="zh-CN" sz="9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US" altLang="zh-CN" sz="9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altLang="zh-CN" sz="9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endParaRPr lang="zh-CN" altLang="en-US" sz="900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406558" y="3260802"/>
            <a:ext cx="3406805" cy="1537803"/>
            <a:chOff x="406558" y="3260802"/>
            <a:chExt cx="3406805" cy="1537803"/>
          </a:xfrm>
        </p:grpSpPr>
        <p:sp>
          <p:nvSpPr>
            <p:cNvPr id="14" name="矩形 13"/>
            <p:cNvSpPr/>
            <p:nvPr/>
          </p:nvSpPr>
          <p:spPr>
            <a:xfrm>
              <a:off x="715168" y="3404820"/>
              <a:ext cx="82296" cy="1069849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solidFill>
                <a:srgbClr val="C00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106074" y="3391104"/>
              <a:ext cx="562356" cy="1083565"/>
            </a:xfrm>
            <a:prstGeom prst="rect">
              <a:avLst/>
            </a:prstGeom>
            <a:solidFill>
              <a:srgbClr val="BFBFBF">
                <a:lumMod val="60000"/>
                <a:lumOff val="40000"/>
              </a:srgbClr>
            </a:solidFill>
            <a:ln w="12700" cap="flat" cmpd="sng" algn="ctr">
              <a:solidFill>
                <a:srgbClr val="C00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668430" y="3404820"/>
              <a:ext cx="82296" cy="1069849"/>
            </a:xfrm>
            <a:prstGeom prst="rect">
              <a:avLst/>
            </a:prstGeom>
            <a:solidFill>
              <a:srgbClr val="795129"/>
            </a:solidFill>
            <a:ln w="12700" cap="flat" cmpd="sng" algn="ctr">
              <a:solidFill>
                <a:srgbClr val="C00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15168" y="3260802"/>
              <a:ext cx="1035558" cy="144018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solidFill>
                <a:srgbClr val="C00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1050" b="1" kern="0" dirty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rPr>
                <a:t>Staff only</a:t>
              </a:r>
              <a:endParaRPr lang="zh-CN" altLang="en-US" sz="1050" b="1" kern="0" dirty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V="1">
              <a:off x="556416" y="3764919"/>
              <a:ext cx="409514" cy="23863"/>
            </a:xfrm>
            <a:prstGeom prst="line">
              <a:avLst/>
            </a:prstGeom>
            <a:noFill/>
            <a:ln w="635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  <p:cxnSp>
          <p:nvCxnSpPr>
            <p:cNvPr id="20" name="直接连接符 19"/>
            <p:cNvCxnSpPr/>
            <p:nvPr/>
          </p:nvCxnSpPr>
          <p:spPr>
            <a:xfrm>
              <a:off x="565652" y="3823071"/>
              <a:ext cx="377189" cy="113294"/>
            </a:xfrm>
            <a:prstGeom prst="line">
              <a:avLst/>
            </a:prstGeom>
            <a:noFill/>
            <a:ln w="635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  <p:grpSp>
          <p:nvGrpSpPr>
            <p:cNvPr id="11" name="Group 10"/>
            <p:cNvGrpSpPr/>
            <p:nvPr/>
          </p:nvGrpSpPr>
          <p:grpSpPr>
            <a:xfrm>
              <a:off x="876777" y="3720128"/>
              <a:ext cx="363028" cy="816461"/>
              <a:chOff x="876777" y="3720128"/>
              <a:chExt cx="363028" cy="816461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927766" y="3720128"/>
                <a:ext cx="260604" cy="274320"/>
              </a:xfrm>
              <a:prstGeom prst="ellipse">
                <a:avLst/>
              </a:prstGeom>
              <a:solidFill>
                <a:sysClr val="windowText" lastClr="000000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75772" y="4289343"/>
                <a:ext cx="34289" cy="246888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090072" y="4289701"/>
                <a:ext cx="34289" cy="246888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167796" y="4049312"/>
                <a:ext cx="72009" cy="185166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876777" y="4045884"/>
                <a:ext cx="89154" cy="178308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5" name="梯形 24"/>
              <p:cNvSpPr/>
              <p:nvPr/>
            </p:nvSpPr>
            <p:spPr>
              <a:xfrm>
                <a:off x="890047" y="3994448"/>
                <a:ext cx="332613" cy="281178"/>
              </a:xfrm>
              <a:prstGeom prst="trapezoid">
                <a:avLst/>
              </a:prstGeom>
              <a:solidFill>
                <a:srgbClr val="FFC000">
                  <a:lumMod val="60000"/>
                  <a:lumOff val="40000"/>
                </a:srgbClr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406558" y="3325832"/>
              <a:ext cx="281178" cy="294894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rgbClr val="C00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Segoe UI" panose="020B0502040204020203" pitchFamily="34" charset="0"/>
                <a:ea typeface="等线" panose="02010600030101010101" pitchFamily="2" charset="-122"/>
                <a:cs typeface="Segoe UI" panose="020B0502040204020203" pitchFamily="34" charset="0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68709" y="3356799"/>
              <a:ext cx="160306" cy="234483"/>
              <a:chOff x="3137535" y="1675974"/>
              <a:chExt cx="322326" cy="419750"/>
            </a:xfrm>
          </p:grpSpPr>
          <p:sp>
            <p:nvSpPr>
              <p:cNvPr id="32" name="梯形 31"/>
              <p:cNvSpPr/>
              <p:nvPr/>
            </p:nvSpPr>
            <p:spPr>
              <a:xfrm>
                <a:off x="3137535" y="1972280"/>
                <a:ext cx="322326" cy="123444"/>
              </a:xfrm>
              <a:prstGeom prst="trapezoid">
                <a:avLst/>
              </a:prstGeom>
              <a:solidFill>
                <a:srgbClr val="FFC000">
                  <a:lumMod val="60000"/>
                  <a:lumOff val="40000"/>
                </a:srgbClr>
              </a:solidFill>
              <a:ln w="12700" cap="flat" cmpd="sng" algn="ctr">
                <a:solidFill>
                  <a:srgbClr val="C0000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3168777" y="1675974"/>
                <a:ext cx="291084" cy="288910"/>
                <a:chOff x="412113" y="2190638"/>
                <a:chExt cx="291084" cy="288910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412113" y="2206528"/>
                  <a:ext cx="279486" cy="273020"/>
                </a:xfrm>
                <a:prstGeom prst="ellipse">
                  <a:avLst/>
                </a:prstGeom>
                <a:solidFill>
                  <a:srgbClr val="FDBF91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Segoe UI" panose="020B0502040204020203" pitchFamily="34" charset="0"/>
                    <a:ea typeface="等线" panose="02010600030101010101" pitchFamily="2" charset="-122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>
                  <a:off x="412113" y="2190638"/>
                  <a:ext cx="291084" cy="177658"/>
                </a:xfrm>
                <a:custGeom>
                  <a:avLst/>
                  <a:gdLst>
                    <a:gd name="connsiteX0" fmla="*/ 51639 w 355034"/>
                    <a:gd name="connsiteY0" fmla="*/ 247650 h 251373"/>
                    <a:gd name="connsiteX1" fmla="*/ 51639 w 355034"/>
                    <a:gd name="connsiteY1" fmla="*/ 247650 h 251373"/>
                    <a:gd name="connsiteX2" fmla="*/ 89739 w 355034"/>
                    <a:gd name="connsiteY2" fmla="*/ 241300 h 251373"/>
                    <a:gd name="connsiteX3" fmla="*/ 124664 w 355034"/>
                    <a:gd name="connsiteY3" fmla="*/ 228600 h 251373"/>
                    <a:gd name="connsiteX4" fmla="*/ 172289 w 355034"/>
                    <a:gd name="connsiteY4" fmla="*/ 215900 h 251373"/>
                    <a:gd name="connsiteX5" fmla="*/ 264364 w 355034"/>
                    <a:gd name="connsiteY5" fmla="*/ 219075 h 251373"/>
                    <a:gd name="connsiteX6" fmla="*/ 273889 w 355034"/>
                    <a:gd name="connsiteY6" fmla="*/ 225425 h 251373"/>
                    <a:gd name="connsiteX7" fmla="*/ 283414 w 355034"/>
                    <a:gd name="connsiteY7" fmla="*/ 228600 h 251373"/>
                    <a:gd name="connsiteX8" fmla="*/ 296114 w 355034"/>
                    <a:gd name="connsiteY8" fmla="*/ 247650 h 251373"/>
                    <a:gd name="connsiteX9" fmla="*/ 305639 w 355034"/>
                    <a:gd name="connsiteY9" fmla="*/ 250825 h 251373"/>
                    <a:gd name="connsiteX10" fmla="*/ 315164 w 355034"/>
                    <a:gd name="connsiteY10" fmla="*/ 244475 h 251373"/>
                    <a:gd name="connsiteX11" fmla="*/ 331039 w 355034"/>
                    <a:gd name="connsiteY11" fmla="*/ 241300 h 251373"/>
                    <a:gd name="connsiteX12" fmla="*/ 340564 w 355034"/>
                    <a:gd name="connsiteY12" fmla="*/ 231775 h 251373"/>
                    <a:gd name="connsiteX13" fmla="*/ 350089 w 355034"/>
                    <a:gd name="connsiteY13" fmla="*/ 225425 h 251373"/>
                    <a:gd name="connsiteX14" fmla="*/ 346914 w 355034"/>
                    <a:gd name="connsiteY14" fmla="*/ 165100 h 251373"/>
                    <a:gd name="connsiteX15" fmla="*/ 340564 w 355034"/>
                    <a:gd name="connsiteY15" fmla="*/ 146050 h 251373"/>
                    <a:gd name="connsiteX16" fmla="*/ 331039 w 355034"/>
                    <a:gd name="connsiteY16" fmla="*/ 111125 h 251373"/>
                    <a:gd name="connsiteX17" fmla="*/ 324689 w 355034"/>
                    <a:gd name="connsiteY17" fmla="*/ 98425 h 251373"/>
                    <a:gd name="connsiteX18" fmla="*/ 311989 w 355034"/>
                    <a:gd name="connsiteY18" fmla="*/ 73025 h 251373"/>
                    <a:gd name="connsiteX19" fmla="*/ 302464 w 355034"/>
                    <a:gd name="connsiteY19" fmla="*/ 69850 h 251373"/>
                    <a:gd name="connsiteX20" fmla="*/ 283414 w 355034"/>
                    <a:gd name="connsiteY20" fmla="*/ 53975 h 251373"/>
                    <a:gd name="connsiteX21" fmla="*/ 264364 w 355034"/>
                    <a:gd name="connsiteY21" fmla="*/ 34925 h 251373"/>
                    <a:gd name="connsiteX22" fmla="*/ 245314 w 355034"/>
                    <a:gd name="connsiteY22" fmla="*/ 19050 h 251373"/>
                    <a:gd name="connsiteX23" fmla="*/ 229439 w 355034"/>
                    <a:gd name="connsiteY23" fmla="*/ 15875 h 251373"/>
                    <a:gd name="connsiteX24" fmla="*/ 216739 w 355034"/>
                    <a:gd name="connsiteY24" fmla="*/ 12700 h 251373"/>
                    <a:gd name="connsiteX25" fmla="*/ 188164 w 355034"/>
                    <a:gd name="connsiteY25" fmla="*/ 6350 h 251373"/>
                    <a:gd name="connsiteX26" fmla="*/ 169114 w 355034"/>
                    <a:gd name="connsiteY26" fmla="*/ 0 h 251373"/>
                    <a:gd name="connsiteX27" fmla="*/ 118314 w 355034"/>
                    <a:gd name="connsiteY27" fmla="*/ 3175 h 251373"/>
                    <a:gd name="connsiteX28" fmla="*/ 108789 w 355034"/>
                    <a:gd name="connsiteY28" fmla="*/ 6350 h 251373"/>
                    <a:gd name="connsiteX29" fmla="*/ 99264 w 355034"/>
                    <a:gd name="connsiteY29" fmla="*/ 15875 h 251373"/>
                    <a:gd name="connsiteX30" fmla="*/ 89739 w 355034"/>
                    <a:gd name="connsiteY30" fmla="*/ 22225 h 251373"/>
                    <a:gd name="connsiteX31" fmla="*/ 80214 w 355034"/>
                    <a:gd name="connsiteY31" fmla="*/ 31750 h 251373"/>
                    <a:gd name="connsiteX32" fmla="*/ 61164 w 355034"/>
                    <a:gd name="connsiteY32" fmla="*/ 44450 h 251373"/>
                    <a:gd name="connsiteX33" fmla="*/ 54814 w 355034"/>
                    <a:gd name="connsiteY33" fmla="*/ 57150 h 251373"/>
                    <a:gd name="connsiteX34" fmla="*/ 45289 w 355034"/>
                    <a:gd name="connsiteY34" fmla="*/ 63500 h 251373"/>
                    <a:gd name="connsiteX35" fmla="*/ 19889 w 355034"/>
                    <a:gd name="connsiteY35" fmla="*/ 79375 h 251373"/>
                    <a:gd name="connsiteX36" fmla="*/ 7189 w 355034"/>
                    <a:gd name="connsiteY36" fmla="*/ 98425 h 251373"/>
                    <a:gd name="connsiteX37" fmla="*/ 7189 w 355034"/>
                    <a:gd name="connsiteY37" fmla="*/ 209550 h 251373"/>
                    <a:gd name="connsiteX38" fmla="*/ 13539 w 355034"/>
                    <a:gd name="connsiteY38" fmla="*/ 222250 h 251373"/>
                    <a:gd name="connsiteX39" fmla="*/ 16714 w 355034"/>
                    <a:gd name="connsiteY39" fmla="*/ 231775 h 251373"/>
                    <a:gd name="connsiteX40" fmla="*/ 26239 w 355034"/>
                    <a:gd name="connsiteY40" fmla="*/ 238125 h 251373"/>
                    <a:gd name="connsiteX41" fmla="*/ 35764 w 355034"/>
                    <a:gd name="connsiteY41" fmla="*/ 250825 h 251373"/>
                    <a:gd name="connsiteX42" fmla="*/ 51639 w 355034"/>
                    <a:gd name="connsiteY42" fmla="*/ 247650 h 25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355034" h="251373">
                      <a:moveTo>
                        <a:pt x="51639" y="247650"/>
                      </a:moveTo>
                      <a:lnTo>
                        <a:pt x="51639" y="247650"/>
                      </a:lnTo>
                      <a:cubicBezTo>
                        <a:pt x="64339" y="245533"/>
                        <a:pt x="77170" y="244093"/>
                        <a:pt x="89739" y="241300"/>
                      </a:cubicBezTo>
                      <a:cubicBezTo>
                        <a:pt x="101651" y="238653"/>
                        <a:pt x="113256" y="232748"/>
                        <a:pt x="124664" y="228600"/>
                      </a:cubicBezTo>
                      <a:cubicBezTo>
                        <a:pt x="146905" y="220512"/>
                        <a:pt x="146022" y="221737"/>
                        <a:pt x="172289" y="215900"/>
                      </a:cubicBezTo>
                      <a:cubicBezTo>
                        <a:pt x="202981" y="216958"/>
                        <a:pt x="233788" y="216209"/>
                        <a:pt x="264364" y="219075"/>
                      </a:cubicBezTo>
                      <a:cubicBezTo>
                        <a:pt x="268163" y="219431"/>
                        <a:pt x="270476" y="223718"/>
                        <a:pt x="273889" y="225425"/>
                      </a:cubicBezTo>
                      <a:cubicBezTo>
                        <a:pt x="276882" y="226922"/>
                        <a:pt x="280239" y="227542"/>
                        <a:pt x="283414" y="228600"/>
                      </a:cubicBezTo>
                      <a:cubicBezTo>
                        <a:pt x="286743" y="238586"/>
                        <a:pt x="285921" y="240855"/>
                        <a:pt x="296114" y="247650"/>
                      </a:cubicBezTo>
                      <a:cubicBezTo>
                        <a:pt x="298899" y="249506"/>
                        <a:pt x="302464" y="249767"/>
                        <a:pt x="305639" y="250825"/>
                      </a:cubicBezTo>
                      <a:cubicBezTo>
                        <a:pt x="308814" y="248708"/>
                        <a:pt x="311591" y="245815"/>
                        <a:pt x="315164" y="244475"/>
                      </a:cubicBezTo>
                      <a:cubicBezTo>
                        <a:pt x="320217" y="242580"/>
                        <a:pt x="326212" y="243713"/>
                        <a:pt x="331039" y="241300"/>
                      </a:cubicBezTo>
                      <a:cubicBezTo>
                        <a:pt x="335055" y="239292"/>
                        <a:pt x="337115" y="234650"/>
                        <a:pt x="340564" y="231775"/>
                      </a:cubicBezTo>
                      <a:cubicBezTo>
                        <a:pt x="343495" y="229332"/>
                        <a:pt x="346914" y="227542"/>
                        <a:pt x="350089" y="225425"/>
                      </a:cubicBezTo>
                      <a:cubicBezTo>
                        <a:pt x="358270" y="200881"/>
                        <a:pt x="355669" y="213252"/>
                        <a:pt x="346914" y="165100"/>
                      </a:cubicBezTo>
                      <a:cubicBezTo>
                        <a:pt x="345717" y="158514"/>
                        <a:pt x="342487" y="152461"/>
                        <a:pt x="340564" y="146050"/>
                      </a:cubicBezTo>
                      <a:cubicBezTo>
                        <a:pt x="335253" y="128346"/>
                        <a:pt x="339060" y="133183"/>
                        <a:pt x="331039" y="111125"/>
                      </a:cubicBezTo>
                      <a:cubicBezTo>
                        <a:pt x="329422" y="106677"/>
                        <a:pt x="326553" y="102775"/>
                        <a:pt x="324689" y="98425"/>
                      </a:cubicBezTo>
                      <a:cubicBezTo>
                        <a:pt x="320049" y="87598"/>
                        <a:pt x="322339" y="83375"/>
                        <a:pt x="311989" y="73025"/>
                      </a:cubicBezTo>
                      <a:cubicBezTo>
                        <a:pt x="309622" y="70658"/>
                        <a:pt x="305639" y="70908"/>
                        <a:pt x="302464" y="69850"/>
                      </a:cubicBezTo>
                      <a:cubicBezTo>
                        <a:pt x="272533" y="29942"/>
                        <a:pt x="309595" y="74338"/>
                        <a:pt x="283414" y="53975"/>
                      </a:cubicBezTo>
                      <a:cubicBezTo>
                        <a:pt x="276325" y="48462"/>
                        <a:pt x="270714" y="41275"/>
                        <a:pt x="264364" y="34925"/>
                      </a:cubicBezTo>
                      <a:cubicBezTo>
                        <a:pt x="259423" y="29984"/>
                        <a:pt x="252387" y="21702"/>
                        <a:pt x="245314" y="19050"/>
                      </a:cubicBezTo>
                      <a:cubicBezTo>
                        <a:pt x="240261" y="17155"/>
                        <a:pt x="234707" y="17046"/>
                        <a:pt x="229439" y="15875"/>
                      </a:cubicBezTo>
                      <a:cubicBezTo>
                        <a:pt x="225179" y="14928"/>
                        <a:pt x="220991" y="13681"/>
                        <a:pt x="216739" y="12700"/>
                      </a:cubicBezTo>
                      <a:cubicBezTo>
                        <a:pt x="207232" y="10506"/>
                        <a:pt x="197592" y="8864"/>
                        <a:pt x="188164" y="6350"/>
                      </a:cubicBezTo>
                      <a:cubicBezTo>
                        <a:pt x="181697" y="4625"/>
                        <a:pt x="175464" y="2117"/>
                        <a:pt x="169114" y="0"/>
                      </a:cubicBezTo>
                      <a:cubicBezTo>
                        <a:pt x="152181" y="1058"/>
                        <a:pt x="135187" y="1399"/>
                        <a:pt x="118314" y="3175"/>
                      </a:cubicBezTo>
                      <a:cubicBezTo>
                        <a:pt x="114986" y="3525"/>
                        <a:pt x="111574" y="4494"/>
                        <a:pt x="108789" y="6350"/>
                      </a:cubicBezTo>
                      <a:cubicBezTo>
                        <a:pt x="105053" y="8841"/>
                        <a:pt x="102713" y="13000"/>
                        <a:pt x="99264" y="15875"/>
                      </a:cubicBezTo>
                      <a:cubicBezTo>
                        <a:pt x="96333" y="18318"/>
                        <a:pt x="92670" y="19782"/>
                        <a:pt x="89739" y="22225"/>
                      </a:cubicBezTo>
                      <a:cubicBezTo>
                        <a:pt x="86290" y="25100"/>
                        <a:pt x="83758" y="28993"/>
                        <a:pt x="80214" y="31750"/>
                      </a:cubicBezTo>
                      <a:cubicBezTo>
                        <a:pt x="74190" y="36435"/>
                        <a:pt x="61164" y="44450"/>
                        <a:pt x="61164" y="44450"/>
                      </a:cubicBezTo>
                      <a:cubicBezTo>
                        <a:pt x="59047" y="48683"/>
                        <a:pt x="57844" y="53514"/>
                        <a:pt x="54814" y="57150"/>
                      </a:cubicBezTo>
                      <a:cubicBezTo>
                        <a:pt x="52371" y="60081"/>
                        <a:pt x="48602" y="61607"/>
                        <a:pt x="45289" y="63500"/>
                      </a:cubicBezTo>
                      <a:cubicBezTo>
                        <a:pt x="35596" y="69039"/>
                        <a:pt x="27722" y="70563"/>
                        <a:pt x="19889" y="79375"/>
                      </a:cubicBezTo>
                      <a:cubicBezTo>
                        <a:pt x="14819" y="85079"/>
                        <a:pt x="7189" y="98425"/>
                        <a:pt x="7189" y="98425"/>
                      </a:cubicBezTo>
                      <a:cubicBezTo>
                        <a:pt x="-1712" y="151833"/>
                        <a:pt x="-3058" y="140386"/>
                        <a:pt x="7189" y="209550"/>
                      </a:cubicBezTo>
                      <a:cubicBezTo>
                        <a:pt x="7883" y="214232"/>
                        <a:pt x="11675" y="217900"/>
                        <a:pt x="13539" y="222250"/>
                      </a:cubicBezTo>
                      <a:cubicBezTo>
                        <a:pt x="14857" y="225326"/>
                        <a:pt x="14623" y="229162"/>
                        <a:pt x="16714" y="231775"/>
                      </a:cubicBezTo>
                      <a:cubicBezTo>
                        <a:pt x="19098" y="234755"/>
                        <a:pt x="23541" y="235427"/>
                        <a:pt x="26239" y="238125"/>
                      </a:cubicBezTo>
                      <a:cubicBezTo>
                        <a:pt x="29981" y="241867"/>
                        <a:pt x="31699" y="247437"/>
                        <a:pt x="35764" y="250825"/>
                      </a:cubicBezTo>
                      <a:cubicBezTo>
                        <a:pt x="38335" y="252968"/>
                        <a:pt x="48993" y="248179"/>
                        <a:pt x="51639" y="247650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Segoe UI" panose="020B0502040204020203" pitchFamily="34" charset="0"/>
                    <a:ea typeface="等线" panose="02010600030101010101" pitchFamily="2" charset="-122"/>
                    <a:cs typeface="Segoe UI" panose="020B0502040204020203" pitchFamily="34" charset="0"/>
                  </a:endParaRPr>
                </a:p>
              </p:txBody>
            </p:sp>
          </p:grpSp>
        </p:grpSp>
        <p:sp>
          <p:nvSpPr>
            <p:cNvPr id="36" name="文本框 35"/>
            <p:cNvSpPr txBox="1"/>
            <p:nvPr/>
          </p:nvSpPr>
          <p:spPr>
            <a:xfrm>
              <a:off x="465884" y="3438870"/>
              <a:ext cx="303199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b="1" kern="0" dirty="0">
                  <a:solidFill>
                    <a:srgbClr val="00B050"/>
                  </a:solidFill>
                  <a:latin typeface="Segoe UI" panose="020B0502040204020203" pitchFamily="34" charset="0"/>
                  <a:ea typeface="Adobe 黑体 Std R" panose="020B0400000000000000" pitchFamily="34" charset="-122"/>
                  <a:cs typeface="Segoe UI" panose="020B0502040204020203" pitchFamily="34" charset="0"/>
                </a:rPr>
                <a:t>√</a:t>
              </a: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424761" y="3788276"/>
              <a:ext cx="246732" cy="138063"/>
              <a:chOff x="424761" y="3788276"/>
              <a:chExt cx="246732" cy="138063"/>
            </a:xfrm>
          </p:grpSpPr>
          <p:sp>
            <p:nvSpPr>
              <p:cNvPr id="37" name="梯形 36"/>
              <p:cNvSpPr/>
              <p:nvPr/>
            </p:nvSpPr>
            <p:spPr>
              <a:xfrm>
                <a:off x="429092" y="3789539"/>
                <a:ext cx="240030" cy="117056"/>
              </a:xfrm>
              <a:prstGeom prst="trapezoid">
                <a:avLst/>
              </a:prstGeom>
              <a:solidFill>
                <a:srgbClr val="717696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24761" y="3788276"/>
                <a:ext cx="246732" cy="138063"/>
              </a:xfrm>
              <a:prstGeom prst="rect">
                <a:avLst/>
              </a:prstGeom>
              <a:solidFill>
                <a:srgbClr val="717696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539271" y="3793856"/>
                <a:ext cx="34289" cy="34289"/>
              </a:xfrm>
              <a:prstGeom prst="ellipse">
                <a:avLst/>
              </a:prstGeom>
              <a:solidFill>
                <a:srgbClr val="003399"/>
              </a:solidFill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41438" y="3841556"/>
                <a:ext cx="112607" cy="65459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585225" y="3821773"/>
                <a:ext cx="64021" cy="51398"/>
              </a:xfrm>
              <a:prstGeom prst="roundRect">
                <a:avLst/>
              </a:prstGeom>
              <a:solidFill>
                <a:sysClr val="window" lastClr="FFFFFF">
                  <a:lumMod val="75000"/>
                </a:sys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586501" y="3819164"/>
                <a:ext cx="64022" cy="51398"/>
                <a:chOff x="3063084" y="2391252"/>
                <a:chExt cx="85362" cy="89137"/>
              </a:xfrm>
            </p:grpSpPr>
            <p:cxnSp>
              <p:nvCxnSpPr>
                <p:cNvPr id="43" name="直接连接符 42"/>
                <p:cNvCxnSpPr/>
                <p:nvPr/>
              </p:nvCxnSpPr>
              <p:spPr>
                <a:xfrm>
                  <a:off x="3063085" y="2421875"/>
                  <a:ext cx="85361" cy="0"/>
                </a:xfrm>
                <a:prstGeom prst="line">
                  <a:avLst/>
                </a:prstGeom>
                <a:solidFill>
                  <a:sysClr val="window" lastClr="FFFFFF">
                    <a:lumMod val="50000"/>
                  </a:sysClr>
                </a:solidFill>
                <a:ln w="6350" cap="flat" cmpd="sng" algn="ctr">
                  <a:solidFill>
                    <a:srgbClr val="717696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44" name="直接连接符 43"/>
                <p:cNvCxnSpPr/>
                <p:nvPr/>
              </p:nvCxnSpPr>
              <p:spPr>
                <a:xfrm>
                  <a:off x="3063084" y="2451313"/>
                  <a:ext cx="85361" cy="0"/>
                </a:xfrm>
                <a:prstGeom prst="line">
                  <a:avLst/>
                </a:prstGeom>
                <a:solidFill>
                  <a:sysClr val="window" lastClr="FFFFFF">
                    <a:lumMod val="50000"/>
                  </a:sysClr>
                </a:solidFill>
                <a:ln w="6350" cap="flat" cmpd="sng" algn="ctr">
                  <a:solidFill>
                    <a:srgbClr val="717696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45" name="直接连接符 44"/>
                <p:cNvCxnSpPr/>
                <p:nvPr/>
              </p:nvCxnSpPr>
              <p:spPr>
                <a:xfrm>
                  <a:off x="3089851" y="2391254"/>
                  <a:ext cx="0" cy="89135"/>
                </a:xfrm>
                <a:prstGeom prst="line">
                  <a:avLst/>
                </a:prstGeom>
                <a:solidFill>
                  <a:sysClr val="window" lastClr="FFFFFF">
                    <a:lumMod val="50000"/>
                  </a:sysClr>
                </a:solidFill>
                <a:ln w="6350" cap="flat" cmpd="sng" algn="ctr">
                  <a:solidFill>
                    <a:srgbClr val="717696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46" name="直接连接符 45"/>
                <p:cNvCxnSpPr/>
                <p:nvPr/>
              </p:nvCxnSpPr>
              <p:spPr>
                <a:xfrm>
                  <a:off x="3121682" y="2391252"/>
                  <a:ext cx="0" cy="89135"/>
                </a:xfrm>
                <a:prstGeom prst="line">
                  <a:avLst/>
                </a:prstGeom>
                <a:solidFill>
                  <a:sysClr val="window" lastClr="FFFFFF">
                    <a:lumMod val="50000"/>
                  </a:sysClr>
                </a:solidFill>
                <a:ln w="6350" cap="flat" cmpd="sng" algn="ctr">
                  <a:solidFill>
                    <a:srgbClr val="717696"/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47" name="圆角矩形 46"/>
              <p:cNvSpPr/>
              <p:nvPr/>
            </p:nvSpPr>
            <p:spPr>
              <a:xfrm>
                <a:off x="599424" y="3880688"/>
                <a:ext cx="34289" cy="34289"/>
              </a:xfrm>
              <a:prstGeom prst="roundRect">
                <a:avLst/>
              </a:prstGeom>
              <a:solidFill>
                <a:sysClr val="window" lastClr="FFFFFF">
                  <a:lumMod val="75000"/>
                </a:sysClr>
              </a:solidFill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Segoe UI" panose="020B0502040204020203" pitchFamily="34" charset="0"/>
                  <a:ea typeface="等线" panose="02010600030101010101" pitchFamily="2" charset="-122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2180123" y="3276044"/>
              <a:ext cx="1633240" cy="1213867"/>
              <a:chOff x="2180123" y="3276044"/>
              <a:chExt cx="1633240" cy="121386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578485" y="3715487"/>
                <a:ext cx="184731" cy="230832"/>
              </a:xfrm>
              <a:prstGeom prst="rect">
                <a:avLst/>
              </a:prstGeom>
            </p:spPr>
            <p:txBody>
              <a:bodyPr wrap="none" rtlCol="0" anchor="ctr">
                <a:spAutoFit/>
              </a:bodyPr>
              <a:lstStyle/>
              <a:p>
                <a:pPr algn="ctr"/>
                <a:endParaRPr lang="zh-CN" altLang="en-US" sz="90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180123" y="3276044"/>
                <a:ext cx="1633240" cy="1213867"/>
                <a:chOff x="2716255" y="4110770"/>
                <a:chExt cx="589494" cy="508493"/>
              </a:xfrm>
            </p:grpSpPr>
            <p:sp>
              <p:nvSpPr>
                <p:cNvPr id="50" name="等腰三角形 49"/>
                <p:cNvSpPr/>
                <p:nvPr/>
              </p:nvSpPr>
              <p:spPr>
                <a:xfrm>
                  <a:off x="2918839" y="4425227"/>
                  <a:ext cx="184326" cy="194036"/>
                </a:xfrm>
                <a:prstGeom prst="triangle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Segoe UI" panose="020B0502040204020203" pitchFamily="34" charset="0"/>
                    <a:ea typeface="等线" panose="02010600030101010101" pitchFamily="2" charset="-122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2716255" y="4110770"/>
                  <a:ext cx="589494" cy="392213"/>
                </a:xfrm>
                <a:prstGeom prst="rect">
                  <a:avLst/>
                </a:prstGeom>
                <a:solidFill>
                  <a:sysClr val="window" lastClr="FFFFFF">
                    <a:lumMod val="75000"/>
                  </a:sysClr>
                </a:solidFill>
                <a:ln w="127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Segoe UI" panose="020B0502040204020203" pitchFamily="34" charset="0"/>
                    <a:ea typeface="等线" panose="02010600030101010101" pitchFamily="2" charset="-122"/>
                    <a:cs typeface="Segoe UI" panose="020B0502040204020203" pitchFamily="34" charset="0"/>
                  </a:endParaRPr>
                </a:p>
              </p:txBody>
            </p:sp>
          </p:grpSp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5">
                <a:extLst/>
              </a:blip>
              <a:stretch>
                <a:fillRect/>
              </a:stretch>
            </p:blipFill>
            <p:spPr>
              <a:xfrm>
                <a:off x="2202150" y="3299114"/>
                <a:ext cx="1597453" cy="901685"/>
              </a:xfrm>
              <a:prstGeom prst="rect">
                <a:avLst/>
              </a:prstGeom>
            </p:spPr>
          </p:pic>
        </p:grpSp>
        <p:sp>
          <p:nvSpPr>
            <p:cNvPr id="60" name="矩形 59"/>
            <p:cNvSpPr/>
            <p:nvPr/>
          </p:nvSpPr>
          <p:spPr>
            <a:xfrm>
              <a:off x="650540" y="4521606"/>
              <a:ext cx="117968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Access Control</a:t>
              </a:r>
              <a:endParaRPr lang="zh-CN" altLang="en-US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2278736" y="4521606"/>
              <a:ext cx="149746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Time &amp; Attendance</a:t>
              </a:r>
              <a:endParaRPr lang="zh-CN" altLang="en-US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8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64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5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53" name="4-Point Star 52"/>
          <p:cNvSpPr/>
          <p:nvPr/>
        </p:nvSpPr>
        <p:spPr>
          <a:xfrm>
            <a:off x="4952583" y="1434452"/>
            <a:ext cx="318654" cy="318654"/>
          </a:xfrm>
          <a:prstGeom prst="star4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5107289" y="1359041"/>
            <a:ext cx="48282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NEW</a:t>
            </a:r>
            <a:endParaRPr lang="en-US" sz="1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4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597 -0.31821 L 0.32535 -0.30741 C 0.29531 -0.30587 0.25382 -0.28673 0.21337 -0.25957 C 0.16632 -0.22809 0.13107 -0.19414 0.1085 -0.15957 L 2.22222E-6 3.45679E-6 " pathEditMode="relative" rAng="20340000" ptsTypes="AAAAA">
                                      <p:cBhvr>
                                        <p:cTn id="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75" y="109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  <p:bldP spid="5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"/>
          <p:cNvSpPr txBox="1"/>
          <p:nvPr/>
        </p:nvSpPr>
        <p:spPr>
          <a:xfrm>
            <a:off x="345696" y="130154"/>
            <a:ext cx="648126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Access Control Application Highlights</a:t>
            </a:r>
            <a:endParaRPr lang="zh-CN" altLang="en-US" sz="2700" dirty="0"/>
          </a:p>
        </p:txBody>
      </p:sp>
      <p:grpSp>
        <p:nvGrpSpPr>
          <p:cNvPr id="4" name="Group 3"/>
          <p:cNvGrpSpPr/>
          <p:nvPr/>
        </p:nvGrpSpPr>
        <p:grpSpPr>
          <a:xfrm>
            <a:off x="5756180" y="911652"/>
            <a:ext cx="3060068" cy="3521552"/>
            <a:chOff x="4205241" y="1429932"/>
            <a:chExt cx="3792780" cy="4695402"/>
          </a:xfrm>
        </p:grpSpPr>
        <p:sp>
          <p:nvSpPr>
            <p:cNvPr id="9" name="矩形 8"/>
            <p:cNvSpPr/>
            <p:nvPr/>
          </p:nvSpPr>
          <p:spPr>
            <a:xfrm>
              <a:off x="4205241" y="2574611"/>
              <a:ext cx="379277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dirty="0">
                  <a:solidFill>
                    <a:srgbClr val="262E3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Time &amp; Attendance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4205242" y="3093736"/>
              <a:ext cx="3792779" cy="303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8588" indent="-12858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Attendance record types:  by timetable, or by actual working hours.</a:t>
              </a:r>
            </a:p>
            <a:p>
              <a:pPr marL="128588" indent="-12858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Define custom reports and auto-email</a:t>
              </a:r>
            </a:p>
            <a:p>
              <a:pPr marL="128588" indent="-12858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Flexible shifts for attendance checking rules.</a:t>
              </a:r>
            </a:p>
            <a:p>
              <a:pPr marL="128588" indent="-12858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Break time setting:  automatically deducts break time from total working hours.</a:t>
              </a:r>
            </a:p>
            <a:p>
              <a:pPr marL="128588" indent="-12858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Displays workday and holiday on the calendar.</a:t>
              </a:r>
            </a:p>
            <a:p>
              <a:pPr marL="128588" indent="-12858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Customizable time format and attendance status description.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8451" b="92958" l="8197" r="9344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0255" y="1429932"/>
              <a:ext cx="882751" cy="1047918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3278323" y="911651"/>
            <a:ext cx="2351483" cy="3508370"/>
            <a:chOff x="645490" y="1429932"/>
            <a:chExt cx="3135311" cy="4677826"/>
          </a:xfrm>
        </p:grpSpPr>
        <p:sp>
          <p:nvSpPr>
            <p:cNvPr id="7" name="文本框 1167"/>
            <p:cNvSpPr txBox="1"/>
            <p:nvPr/>
          </p:nvSpPr>
          <p:spPr>
            <a:xfrm>
              <a:off x="645490" y="2574612"/>
              <a:ext cx="313531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rgbClr val="262E3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Access Control</a:t>
              </a:r>
              <a:endParaRPr lang="zh-CN" altLang="en-US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" name="文本框 60"/>
            <p:cNvSpPr txBox="1"/>
            <p:nvPr/>
          </p:nvSpPr>
          <p:spPr>
            <a:xfrm>
              <a:off x="645490" y="3076159"/>
              <a:ext cx="3135311" cy="3031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8588" indent="-12858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Configure door status (lock/unlock) schedules for work days and holidays.</a:t>
              </a:r>
            </a:p>
            <a:p>
              <a:pPr marL="128588" indent="-12858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Manage access groups (who can access what and when).</a:t>
              </a:r>
            </a:p>
            <a:p>
              <a:pPr marL="128588" indent="-12858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Advanced functions:  Multi-factor, interlocking, first person in, etc.</a:t>
              </a:r>
            </a:p>
            <a:p>
              <a:pPr marL="128588" indent="-12858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Event linkage configuration.</a:t>
              </a:r>
            </a:p>
            <a:p>
              <a:pPr marL="128588" indent="-12858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Video intercom management.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7059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2955" y="1429932"/>
              <a:ext cx="880380" cy="104791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" name="Group 4"/>
          <p:cNvGrpSpPr/>
          <p:nvPr/>
        </p:nvGrpSpPr>
        <p:grpSpPr>
          <a:xfrm>
            <a:off x="465221" y="944002"/>
            <a:ext cx="2686727" cy="2953062"/>
            <a:chOff x="8149623" y="1484128"/>
            <a:chExt cx="3582303" cy="3937416"/>
          </a:xfrm>
        </p:grpSpPr>
        <p:sp>
          <p:nvSpPr>
            <p:cNvPr id="14" name="文本框 1167"/>
            <p:cNvSpPr txBox="1"/>
            <p:nvPr/>
          </p:nvSpPr>
          <p:spPr>
            <a:xfrm>
              <a:off x="8149623" y="2589008"/>
              <a:ext cx="358230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rgbClr val="262E3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Person</a:t>
              </a:r>
              <a:endParaRPr lang="zh-CN" altLang="en-US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60"/>
            <p:cNvSpPr txBox="1"/>
            <p:nvPr/>
          </p:nvSpPr>
          <p:spPr>
            <a:xfrm>
              <a:off x="8149624" y="3036276"/>
              <a:ext cx="3582302" cy="2385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105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Simplified management of people and their card, PIN, fingerprint and face credentials.</a:t>
              </a:r>
            </a:p>
            <a:p>
              <a:r>
                <a:rPr lang="en-US" altLang="zh-CN" sz="105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Supports duplicate names.</a:t>
              </a:r>
            </a:p>
            <a:p>
              <a:r>
                <a:rPr lang="en-US" altLang="zh-CN" sz="105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Supports configuring up to 5 custom properties for person information.</a:t>
              </a:r>
            </a:p>
            <a:p>
              <a:r>
                <a:rPr lang="en-US" altLang="zh-CN" sz="1050" dirty="0">
                  <a:solidFill>
                    <a:srgbClr val="262E3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Additional search filters.</a:t>
              </a: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04114" y="1484128"/>
              <a:ext cx="1073320" cy="937457"/>
            </a:xfrm>
            <a:prstGeom prst="rect">
              <a:avLst/>
            </a:prstGeom>
          </p:spPr>
        </p:pic>
      </p:grpSp>
      <p:grpSp>
        <p:nvGrpSpPr>
          <p:cNvPr id="17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18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355153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640" y="1193782"/>
            <a:ext cx="3082294" cy="2016540"/>
          </a:xfrm>
          <a:prstGeom prst="rect">
            <a:avLst/>
          </a:prstGeom>
        </p:spPr>
      </p:pic>
      <p:sp>
        <p:nvSpPr>
          <p:cNvPr id="2" name="文本框 3"/>
          <p:cNvSpPr txBox="1"/>
          <p:nvPr/>
        </p:nvSpPr>
        <p:spPr>
          <a:xfrm>
            <a:off x="574312" y="3491325"/>
            <a:ext cx="319132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500" dirty="0">
                <a:latin typeface="Segoe UI" panose="020B0502040204020203" pitchFamily="34" charset="0"/>
                <a:cs typeface="Segoe UI" panose="020B0502040204020203" pitchFamily="34" charset="0"/>
              </a:rPr>
              <a:t>Accurate Attendance Calculation </a:t>
            </a:r>
            <a:endParaRPr lang="zh-CN" altLang="en-US" sz="1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12260" y="1244820"/>
            <a:ext cx="4168140" cy="2016540"/>
            <a:chOff x="640080" y="1304160"/>
            <a:chExt cx="8676640" cy="41873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080" y="1304160"/>
              <a:ext cx="6684010" cy="4187320"/>
            </a:xfrm>
            <a:prstGeom prst="rect">
              <a:avLst/>
            </a:prstGeom>
          </p:spPr>
        </p:pic>
        <p:cxnSp>
          <p:nvCxnSpPr>
            <p:cNvPr id="5" name="直接箭头连接符 4"/>
            <p:cNvCxnSpPr/>
            <p:nvPr/>
          </p:nvCxnSpPr>
          <p:spPr>
            <a:xfrm flipV="1">
              <a:off x="4653280" y="1737360"/>
              <a:ext cx="1300480" cy="93472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>
              <a:off x="5953761" y="2153020"/>
              <a:ext cx="2529840" cy="47932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9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810" t="31455" r="27797" b="53986"/>
            <a:stretch/>
          </p:blipFill>
          <p:spPr>
            <a:xfrm>
              <a:off x="5953760" y="1737360"/>
              <a:ext cx="3362960" cy="1554480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</p:pic>
        <p:cxnSp>
          <p:nvCxnSpPr>
            <p:cNvPr id="14" name="直接箭头连接符 13"/>
            <p:cNvCxnSpPr/>
            <p:nvPr/>
          </p:nvCxnSpPr>
          <p:spPr>
            <a:xfrm>
              <a:off x="4653280" y="3149600"/>
              <a:ext cx="1300480" cy="14224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120" y="1482799"/>
            <a:ext cx="1822248" cy="1551696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cxnSp>
        <p:nvCxnSpPr>
          <p:cNvPr id="25" name="直接箭头连接符 24"/>
          <p:cNvCxnSpPr>
            <a:stCxn id="32" idx="0"/>
          </p:cNvCxnSpPr>
          <p:nvPr/>
        </p:nvCxnSpPr>
        <p:spPr>
          <a:xfrm flipV="1">
            <a:off x="6587535" y="1482800"/>
            <a:ext cx="545485" cy="24963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>
            <a:stCxn id="32" idx="2"/>
          </p:cNvCxnSpPr>
          <p:nvPr/>
        </p:nvCxnSpPr>
        <p:spPr>
          <a:xfrm>
            <a:off x="6587535" y="1940184"/>
            <a:ext cx="545485" cy="109431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6495170" y="1720893"/>
            <a:ext cx="184731" cy="23083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 rtlCol="0" anchor="ctr">
            <a:spAutoFit/>
          </a:bodyPr>
          <a:lstStyle/>
          <a:p>
            <a:pPr algn="ctr"/>
            <a:endParaRPr lang="zh-CN" altLang="en-US" sz="9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文本框 3"/>
          <p:cNvSpPr txBox="1"/>
          <p:nvPr/>
        </p:nvSpPr>
        <p:spPr>
          <a:xfrm>
            <a:off x="345696" y="140698"/>
            <a:ext cx="585942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New Features for Time Attendance</a:t>
            </a:r>
            <a:endParaRPr lang="zh-CN" altLang="en-US" sz="2700" dirty="0"/>
          </a:p>
        </p:txBody>
      </p:sp>
      <p:sp>
        <p:nvSpPr>
          <p:cNvPr id="38" name="矩形 37"/>
          <p:cNvSpPr/>
          <p:nvPr/>
        </p:nvSpPr>
        <p:spPr>
          <a:xfrm>
            <a:off x="5554055" y="3471246"/>
            <a:ext cx="189026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b="1" dirty="0">
                <a:solidFill>
                  <a:srgbClr val="29323B"/>
                </a:solidFill>
                <a:latin typeface="Segoe UI" panose="020B0502040204020203" pitchFamily="34" charset="0"/>
                <a:ea typeface="宋体" panose="02010600030101010101" pitchFamily="2" charset="-122"/>
                <a:cs typeface="Segoe UI" panose="020B0502040204020203" pitchFamily="34" charset="0"/>
              </a:rPr>
              <a:t>Flexible Timetable </a:t>
            </a:r>
            <a:endParaRPr lang="zh-CN" altLang="en-US" sz="1500" b="1" dirty="0">
              <a:solidFill>
                <a:srgbClr val="29323B"/>
              </a:solidFill>
              <a:latin typeface="Segoe UI" panose="020B0502040204020203" pitchFamily="34" charset="0"/>
              <a:ea typeface="宋体" panose="02010600030101010101" pitchFamily="2" charset="-122"/>
              <a:cs typeface="Segoe UI" panose="020B0502040204020203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12260" y="4062477"/>
            <a:ext cx="3296139" cy="230832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endParaRPr lang="zh-CN" altLang="en-US" sz="9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12260" y="4200524"/>
            <a:ext cx="3210908" cy="230832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endParaRPr lang="zh-CN" altLang="en-US" sz="9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55308" y="3831487"/>
            <a:ext cx="3636335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Adjustable attendance calculation accuracy for different attendance items.</a:t>
            </a:r>
            <a:endParaRPr lang="zh-CN" altLang="en-US" sz="12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596541" y="3811447"/>
            <a:ext cx="4140173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Flexible Timetable is suitable for companies where only working hours matter and the check-in/out time does not.</a:t>
            </a:r>
            <a:endParaRPr lang="zh-CN" altLang="en-US" sz="12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438237" y="3326583"/>
            <a:ext cx="360733" cy="458539"/>
          </a:xfrm>
          <a:prstGeom prst="triangle">
            <a:avLst>
              <a:gd name="adj" fmla="val 0"/>
            </a:avLst>
          </a:prstGeom>
          <a:solidFill>
            <a:srgbClr val="C0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9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96862" y="3347390"/>
            <a:ext cx="255198" cy="3103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013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endParaRPr lang="zh-CN" altLang="en-US" sz="1013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4660617" y="3347011"/>
            <a:ext cx="360733" cy="458539"/>
          </a:xfrm>
          <a:prstGeom prst="triangle">
            <a:avLst>
              <a:gd name="adj" fmla="val 0"/>
            </a:avLst>
          </a:prstGeom>
          <a:solidFill>
            <a:srgbClr val="C0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9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619242" y="3367818"/>
            <a:ext cx="255198" cy="3103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013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endParaRPr lang="zh-CN" altLang="en-US" sz="1013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4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26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7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120933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259163" y="-31587"/>
            <a:ext cx="4596797" cy="1477737"/>
            <a:chOff x="3012216" y="-42116"/>
            <a:chExt cx="6129063" cy="197031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012216" y="-42116"/>
              <a:ext cx="3100112" cy="1970316"/>
            </a:xfrm>
            <a:prstGeom prst="line">
              <a:avLst/>
            </a:prstGeom>
            <a:ln w="38100">
              <a:solidFill>
                <a:srgbClr val="2932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6115050" y="-42116"/>
              <a:ext cx="3026229" cy="1959430"/>
            </a:xfrm>
            <a:prstGeom prst="line">
              <a:avLst/>
            </a:prstGeom>
            <a:ln w="38100" cap="sq">
              <a:solidFill>
                <a:srgbClr val="D326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172630" y="1755655"/>
            <a:ext cx="798740" cy="798740"/>
            <a:chOff x="5749471" y="2181116"/>
            <a:chExt cx="725714" cy="725714"/>
          </a:xfrm>
        </p:grpSpPr>
        <p:sp>
          <p:nvSpPr>
            <p:cNvPr id="18" name="椭圆 17"/>
            <p:cNvSpPr/>
            <p:nvPr/>
          </p:nvSpPr>
          <p:spPr>
            <a:xfrm>
              <a:off x="5749471" y="2181116"/>
              <a:ext cx="725714" cy="725714"/>
            </a:xfrm>
            <a:prstGeom prst="ellipse">
              <a:avLst/>
            </a:prstGeom>
            <a:noFill/>
            <a:ln w="25400">
              <a:solidFill>
                <a:srgbClr val="2932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41965" y="2351981"/>
              <a:ext cx="376614" cy="350575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1623019" y="2679455"/>
            <a:ext cx="594335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300" b="1" cap="all" dirty="0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Software Introduction</a:t>
            </a:r>
          </a:p>
          <a:p>
            <a:endParaRPr lang="en-US" altLang="zh-CN" sz="3300" b="1" cap="all" dirty="0">
              <a:solidFill>
                <a:srgbClr val="29323B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2439821" y="4205487"/>
            <a:ext cx="4264358" cy="938014"/>
          </a:xfrm>
          <a:prstGeom prst="triangle">
            <a:avLst/>
          </a:prstGeom>
          <a:solidFill>
            <a:srgbClr val="D326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59168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345831" y="1072474"/>
            <a:ext cx="85953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13" b="1" dirty="0">
                <a:latin typeface="Segoe UI" panose="020B0502040204020203" pitchFamily="34" charset="0"/>
                <a:cs typeface="Segoe UI" panose="020B0502040204020203" pitchFamily="34" charset="0"/>
              </a:rPr>
              <a:t>iVMS-4200</a:t>
            </a:r>
            <a:endParaRPr lang="zh-CN" altLang="en-US" sz="1013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715161" y="1073363"/>
            <a:ext cx="2770509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13" b="1" dirty="0">
                <a:latin typeface="Segoe UI" panose="020B0502040204020203" pitchFamily="34" charset="0"/>
                <a:cs typeface="Segoe UI" panose="020B0502040204020203" pitchFamily="34" charset="0"/>
              </a:rPr>
              <a:t>Payroll System</a:t>
            </a:r>
            <a:endParaRPr lang="zh-CN" altLang="en-US" sz="1013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69708" y="2897183"/>
            <a:ext cx="1282723" cy="24820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latin typeface="Calibri" panose="020F0502020204030204" pitchFamily="34" charset="0"/>
              </a:defRPr>
            </a:lvl1pPr>
          </a:lstStyle>
          <a:p>
            <a:r>
              <a:rPr lang="en-US" altLang="zh-CN" sz="1013" dirty="0">
                <a:latin typeface="Segoe UI" panose="020B0502040204020203" pitchFamily="34" charset="0"/>
                <a:cs typeface="Segoe UI" panose="020B0502040204020203" pitchFamily="34" charset="0"/>
              </a:rPr>
              <a:t>SQL Lite Database</a:t>
            </a:r>
            <a:endParaRPr lang="zh-CN" altLang="en-US" sz="1013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文本框 3"/>
          <p:cNvSpPr txBox="1"/>
          <p:nvPr/>
        </p:nvSpPr>
        <p:spPr>
          <a:xfrm>
            <a:off x="347706" y="130056"/>
            <a:ext cx="562846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Third Party Database Integration </a:t>
            </a:r>
            <a:endParaRPr lang="zh-CN" altLang="en-US" sz="2700" dirty="0"/>
          </a:p>
        </p:txBody>
      </p:sp>
      <p:sp>
        <p:nvSpPr>
          <p:cNvPr id="51" name="矩形 50"/>
          <p:cNvSpPr/>
          <p:nvPr/>
        </p:nvSpPr>
        <p:spPr>
          <a:xfrm>
            <a:off x="497628" y="3561613"/>
            <a:ext cx="7663232" cy="793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Standard database support makes 3</a:t>
            </a:r>
            <a:r>
              <a:rPr lang="en-US" altLang="zh-CN" sz="1013" baseline="30000" dirty="0">
                <a:solidFill>
                  <a:srgbClr val="262E3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rd</a:t>
            </a: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 party platform integration easy. </a:t>
            </a:r>
          </a:p>
          <a:p>
            <a:pPr marL="257175" indent="-2571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Supports customization of data format for different attendance systems.</a:t>
            </a:r>
          </a:p>
          <a:p>
            <a:pPr marL="257175" indent="-2571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Supports automatic data replenishment after a network failure resolves.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557445" y="2473908"/>
            <a:ext cx="620888" cy="414925"/>
            <a:chOff x="8031665" y="2617749"/>
            <a:chExt cx="1905000" cy="1676400"/>
          </a:xfrm>
        </p:grpSpPr>
        <p:sp>
          <p:nvSpPr>
            <p:cNvPr id="29" name="AutoShape 16"/>
            <p:cNvSpPr>
              <a:spLocks noChangeArrowheads="1"/>
            </p:cNvSpPr>
            <p:nvPr/>
          </p:nvSpPr>
          <p:spPr bwMode="gray">
            <a:xfrm>
              <a:off x="8031665" y="3684549"/>
              <a:ext cx="1905000" cy="609600"/>
            </a:xfrm>
            <a:prstGeom prst="can">
              <a:avLst>
                <a:gd name="adj" fmla="val 25000"/>
              </a:avLst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zh-CN" altLang="en-US" sz="1013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0" name="AutoShape 17"/>
            <p:cNvSpPr>
              <a:spLocks noChangeArrowheads="1"/>
            </p:cNvSpPr>
            <p:nvPr/>
          </p:nvSpPr>
          <p:spPr bwMode="gray">
            <a:xfrm>
              <a:off x="8031665" y="3151149"/>
              <a:ext cx="1905000" cy="609600"/>
            </a:xfrm>
            <a:prstGeom prst="can">
              <a:avLst>
                <a:gd name="adj" fmla="val 25000"/>
              </a:avLst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zh-CN" altLang="en-US" sz="1013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1" name="AutoShape 18"/>
            <p:cNvSpPr>
              <a:spLocks noChangeArrowheads="1"/>
            </p:cNvSpPr>
            <p:nvPr/>
          </p:nvSpPr>
          <p:spPr bwMode="gray">
            <a:xfrm>
              <a:off x="8031665" y="2617749"/>
              <a:ext cx="1905000" cy="609600"/>
            </a:xfrm>
            <a:prstGeom prst="can">
              <a:avLst>
                <a:gd name="adj" fmla="val 25000"/>
              </a:avLst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zh-CN" altLang="en-US" sz="1013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92072" y="2404135"/>
            <a:ext cx="620888" cy="414925"/>
            <a:chOff x="8031665" y="2617749"/>
            <a:chExt cx="1905000" cy="1676400"/>
          </a:xfrm>
        </p:grpSpPr>
        <p:sp>
          <p:nvSpPr>
            <p:cNvPr id="23" name="AutoShape 16"/>
            <p:cNvSpPr>
              <a:spLocks noChangeArrowheads="1"/>
            </p:cNvSpPr>
            <p:nvPr/>
          </p:nvSpPr>
          <p:spPr bwMode="gray">
            <a:xfrm>
              <a:off x="8031665" y="3684549"/>
              <a:ext cx="1905000" cy="609600"/>
            </a:xfrm>
            <a:prstGeom prst="can">
              <a:avLst>
                <a:gd name="adj" fmla="val 25000"/>
              </a:avLst>
            </a:prstGeom>
            <a:solidFill>
              <a:srgbClr val="C9C9C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zh-CN" altLang="en-US" sz="1013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6" name="AutoShape 17"/>
            <p:cNvSpPr>
              <a:spLocks noChangeArrowheads="1"/>
            </p:cNvSpPr>
            <p:nvPr/>
          </p:nvSpPr>
          <p:spPr bwMode="gray">
            <a:xfrm>
              <a:off x="8031665" y="3151149"/>
              <a:ext cx="1905000" cy="609600"/>
            </a:xfrm>
            <a:prstGeom prst="can">
              <a:avLst>
                <a:gd name="adj" fmla="val 25000"/>
              </a:avLst>
            </a:prstGeom>
            <a:solidFill>
              <a:srgbClr val="C9C9C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zh-CN" altLang="en-US" sz="1013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7" name="AutoShape 18"/>
            <p:cNvSpPr>
              <a:spLocks noChangeArrowheads="1"/>
            </p:cNvSpPr>
            <p:nvPr/>
          </p:nvSpPr>
          <p:spPr bwMode="gray">
            <a:xfrm>
              <a:off x="8031665" y="2617749"/>
              <a:ext cx="1905000" cy="609600"/>
            </a:xfrm>
            <a:prstGeom prst="can">
              <a:avLst>
                <a:gd name="adj" fmla="val 25000"/>
              </a:avLst>
            </a:prstGeom>
            <a:solidFill>
              <a:srgbClr val="C9C9C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zh-CN" altLang="en-US" sz="1013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6300053" y="2804472"/>
            <a:ext cx="1604928" cy="40408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latin typeface="Calibri" panose="020F0502020204030204" pitchFamily="34" charset="0"/>
              </a:defRPr>
            </a:lvl1pPr>
          </a:lstStyle>
          <a:p>
            <a:pPr algn="ctr"/>
            <a:r>
              <a:rPr lang="en-US" altLang="zh-CN" sz="1013" dirty="0">
                <a:latin typeface="Segoe UI" panose="020B0502040204020203" pitchFamily="34" charset="0"/>
                <a:cs typeface="Segoe UI" panose="020B0502040204020203" pitchFamily="34" charset="0"/>
              </a:rPr>
              <a:t>MS SQL Sever Instance </a:t>
            </a:r>
          </a:p>
          <a:p>
            <a:pPr algn="ctr"/>
            <a:r>
              <a:rPr lang="en-US" altLang="zh-CN" sz="1013" dirty="0">
                <a:latin typeface="Segoe UI" panose="020B0502040204020203" pitchFamily="34" charset="0"/>
                <a:cs typeface="Segoe UI" panose="020B0502040204020203" pitchFamily="34" charset="0"/>
              </a:rPr>
              <a:t>(2008 and later)</a:t>
            </a:r>
            <a:endParaRPr lang="zh-CN" altLang="en-US" sz="1013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AutoShape 14"/>
          <p:cNvSpPr>
            <a:spLocks noChangeArrowheads="1"/>
          </p:cNvSpPr>
          <p:nvPr/>
        </p:nvSpPr>
        <p:spPr bwMode="gray">
          <a:xfrm>
            <a:off x="3386478" y="1800926"/>
            <a:ext cx="2216513" cy="917655"/>
          </a:xfrm>
          <a:prstGeom prst="rightArrow">
            <a:avLst>
              <a:gd name="adj1" fmla="val 67750"/>
              <a:gd name="adj2" fmla="val 66167"/>
            </a:avLst>
          </a:prstGeom>
          <a:solidFill>
            <a:srgbClr val="26415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zh-CN" sz="1013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T&amp;A events writing</a:t>
            </a:r>
          </a:p>
          <a:p>
            <a:r>
              <a:rPr lang="en-US" altLang="zh-CN" sz="1013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format conversion</a:t>
            </a:r>
            <a:endParaRPr lang="zh-CN" altLang="en-US" sz="1013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318345" y="1340668"/>
            <a:ext cx="1116338" cy="1030291"/>
            <a:chOff x="744467" y="2371884"/>
            <a:chExt cx="1488451" cy="1373721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467" y="2371884"/>
              <a:ext cx="1488451" cy="1373721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5956" y="2448481"/>
              <a:ext cx="1406431" cy="927593"/>
            </a:xfrm>
            <a:prstGeom prst="rect">
              <a:avLst/>
            </a:prstGeom>
          </p:spPr>
        </p:pic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17502" y="1280474"/>
            <a:ext cx="1158442" cy="119343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379" y="1429198"/>
            <a:ext cx="663668" cy="663668"/>
          </a:xfrm>
          <a:prstGeom prst="rect">
            <a:avLst/>
          </a:prstGeom>
        </p:spPr>
      </p:pic>
      <p:grpSp>
        <p:nvGrpSpPr>
          <p:cNvPr id="28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33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5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71205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350227" y="140357"/>
            <a:ext cx="726993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General Applications for Monitoring Center</a:t>
            </a:r>
            <a:endParaRPr lang="zh-CN" altLang="en-US" sz="27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2" t="76224" r="81954" b="13159"/>
          <a:stretch/>
        </p:blipFill>
        <p:spPr>
          <a:xfrm>
            <a:off x="370778" y="993826"/>
            <a:ext cx="515744" cy="456217"/>
          </a:xfrm>
          <a:prstGeom prst="ellipse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1" t="76069" r="69865" b="13314"/>
          <a:stretch/>
        </p:blipFill>
        <p:spPr>
          <a:xfrm>
            <a:off x="5005481" y="993826"/>
            <a:ext cx="515744" cy="456217"/>
          </a:xfrm>
          <a:prstGeom prst="ellipse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51354" y="1059943"/>
            <a:ext cx="3668492" cy="31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2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E-map</a:t>
            </a:r>
            <a:endParaRPr lang="zh-CN" altLang="en-US" sz="12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38" y="2467955"/>
            <a:ext cx="4184235" cy="225311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036185" y="2467954"/>
            <a:ext cx="3812540" cy="2253115"/>
            <a:chOff x="6892059" y="3345847"/>
            <a:chExt cx="4937378" cy="277727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92059" y="3345847"/>
              <a:ext cx="4937378" cy="277727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9655882" y="5060115"/>
              <a:ext cx="239233" cy="28453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pPr algn="ctr"/>
              <a:endParaRPr lang="zh-CN" altLang="en-US" sz="9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006813" y="5084361"/>
              <a:ext cx="317005" cy="28453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9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601754" y="1059943"/>
            <a:ext cx="3668492" cy="31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2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Event Center</a:t>
            </a:r>
            <a:endParaRPr lang="zh-CN" altLang="en-US" sz="12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8697" y="1617619"/>
            <a:ext cx="4236317" cy="79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C00000"/>
              </a:buClr>
              <a:defRPr/>
            </a:pPr>
            <a:r>
              <a:rPr lang="en-US" altLang="zh-CN" sz="105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All cameras and alarms can be arranged on the E-map to match real deployment points. Alarms will pop up on the map making it easy for security guards to know where the intruders are.</a:t>
            </a:r>
            <a:endParaRPr lang="zh-CN" altLang="en-US" sz="105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ts val="1725"/>
              </a:lnSpc>
            </a:pPr>
            <a:endParaRPr lang="zh-CN" altLang="en-US" sz="105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05482" y="1617619"/>
            <a:ext cx="39289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C00000"/>
              </a:buClr>
              <a:defRPr/>
            </a:pP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Display real-time events with visual verification. Search for historical events by time, device/group, alarm priority, and alarm status</a:t>
            </a:r>
            <a:r>
              <a:rPr lang="en-US" altLang="zh-CN" sz="1200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altLang="zh-CN" sz="12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8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19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0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78800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160246"/>
              </p:ext>
            </p:extLst>
          </p:nvPr>
        </p:nvGraphicFramePr>
        <p:xfrm>
          <a:off x="350227" y="752359"/>
          <a:ext cx="7473515" cy="4000500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742624">
                  <a:extLst>
                    <a:ext uri="{9D8B030D-6E8A-4147-A177-3AD203B41FA5}">
                      <a16:colId xmlns:a16="http://schemas.microsoft.com/office/drawing/2014/main" val="3634710908"/>
                    </a:ext>
                  </a:extLst>
                </a:gridCol>
                <a:gridCol w="5730891">
                  <a:extLst>
                    <a:ext uri="{9D8B030D-6E8A-4147-A177-3AD203B41FA5}">
                      <a16:colId xmlns:a16="http://schemas.microsoft.com/office/drawing/2014/main" val="607484449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Client — General</a:t>
                      </a:r>
                      <a:endParaRPr lang="en-US" sz="11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 </a:t>
                      </a:r>
                      <a:endParaRPr lang="en-US" sz="1050" dirty="0">
                        <a:effectLst/>
                        <a:latin typeface="Segoe UI" panose="020B0502040204020203" pitchFamily="34" charset="0"/>
                        <a:ea typeface="SimSun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35707242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Database</a:t>
                      </a:r>
                      <a:endParaRPr lang="en-US" sz="11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SQLite (encrypted)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1609626548"/>
                  </a:ext>
                </a:extLst>
              </a:tr>
              <a:tr h="279627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Supported Languages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English by default and 32 other languages with language package:  Arabic, Bulgarian, Croatian, Czech, Danish, Dutch, Finnish, French, German, Greek, Hungarian, Italian, Japanese, Korean, Lithuanian, Norwegian, Polish, Portuguese, Portuguese (Brazil), Romanian, Russian, Serbian, Simplified Chinese, Slovak, Slovenian, Spanish, Swedish, Thai, Traditional Chinese, Turkish, Ukrainian, Vietnamese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34158049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Users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50 users and one super user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21513091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E-Maps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256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159648553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Encoding Devices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256 (DVR, NVR, IPC, encoder)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358456262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Groups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256 groups, 256 channels for each group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894777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Channels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256 channels in total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222219626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Storage Servers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16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151518159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Stream Media Servers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16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7530264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Client — Video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>
                    <a:solidFill>
                      <a:srgbClr val="5555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 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SimSun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62916" marR="62916" marT="0" marB="0">
                    <a:solidFill>
                      <a:srgbClr val="5555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150345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Live View Channels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64-ch live view at a time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81991214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Auxiliary Screen Previews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 auxiliary screens for live view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140327951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Playback Channels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16-ch playback at a time (asynchronous/synchronous)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236173696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Download Tasks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16-ch downloading tasks at a time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45544012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Client — Access Control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>
                    <a:solidFill>
                      <a:srgbClr val="5555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 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SimSun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62916" marR="62916" marT="0" marB="0">
                    <a:solidFill>
                      <a:srgbClr val="5555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4359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Organization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10 hierarchies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421176212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People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3,200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124930243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Cards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16,000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345874045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Access Groups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128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354713271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Access Points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64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208211909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Access Controllers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16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382843048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Schedule Templates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255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859842075"/>
                  </a:ext>
                </a:extLst>
              </a:tr>
              <a:tr h="9249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Video Intercom Indoor Stations</a:t>
                      </a:r>
                      <a:endParaRPr lang="en-US" sz="11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512</a:t>
                      </a:r>
                      <a:endParaRPr lang="en-US" sz="11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118816703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Time and Attendance Shifts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64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300749575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Time and Attendance Data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Retention time is limited only by available hard disk space and the amount of the data generated during usage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232001785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Storage Server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>
                    <a:solidFill>
                      <a:srgbClr val="5555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 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>
                    <a:solidFill>
                      <a:srgbClr val="5555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104317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Recording Performance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64-ch × 2 Mbps at a time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138675738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VOD Performance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64-ch × 2 Mbps at a time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337954691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iVMS-4200 Client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128 iVMS-4200 clients connected to the Storage Server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366861912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Stream Media Server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>
                    <a:solidFill>
                      <a:srgbClr val="5555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 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>
                    <a:solidFill>
                      <a:srgbClr val="5555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31884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marL="39370" marR="0" algn="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Incoming/Outgoing Streams</a:t>
                      </a:r>
                      <a:endParaRPr lang="en-US" sz="11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64-ch incoming and 200-ch outgoing video streams</a:t>
                      </a:r>
                      <a:endParaRPr lang="en-US" sz="11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2916" marR="62916" marT="0" marB="0"/>
                </a:tc>
                <a:extLst>
                  <a:ext uri="{0D108BD9-81ED-4DB2-BD59-A6C34878D82A}">
                    <a16:rowId xmlns:a16="http://schemas.microsoft.com/office/drawing/2014/main" val="3368369496"/>
                  </a:ext>
                </a:extLst>
              </a:tr>
            </a:tbl>
          </a:graphicData>
        </a:graphic>
      </p:graphicFrame>
      <p:sp>
        <p:nvSpPr>
          <p:cNvPr id="3" name="文本框 3"/>
          <p:cNvSpPr txBox="1"/>
          <p:nvPr/>
        </p:nvSpPr>
        <p:spPr>
          <a:xfrm>
            <a:off x="350227" y="140357"/>
            <a:ext cx="408958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 smtClean="0"/>
              <a:t>Software Specifications</a:t>
            </a:r>
            <a:endParaRPr lang="zh-CN" altLang="en-US" sz="2700" dirty="0"/>
          </a:p>
        </p:txBody>
      </p:sp>
      <p:grpSp>
        <p:nvGrpSpPr>
          <p:cNvPr id="4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5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291820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350227" y="140357"/>
            <a:ext cx="735970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 smtClean="0"/>
              <a:t>System Requirements &amp; Recommendations</a:t>
            </a:r>
            <a:endParaRPr lang="zh-CN" altLang="en-US" sz="2700" dirty="0"/>
          </a:p>
        </p:txBody>
      </p:sp>
      <p:grpSp>
        <p:nvGrpSpPr>
          <p:cNvPr id="4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5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885471"/>
              </p:ext>
            </p:extLst>
          </p:nvPr>
        </p:nvGraphicFramePr>
        <p:xfrm>
          <a:off x="216222" y="1139222"/>
          <a:ext cx="8688175" cy="389955"/>
        </p:xfrm>
        <a:graphic>
          <a:graphicData uri="http://schemas.openxmlformats.org/drawingml/2006/table">
            <a:tbl>
              <a:tblPr firstRow="1" firstCol="1" bandRow="1">
                <a:tableStyleId>{8EC20E35-A176-4012-BC5E-935CFFF8708E}</a:tableStyleId>
              </a:tblPr>
              <a:tblGrid>
                <a:gridCol w="1353417">
                  <a:extLst>
                    <a:ext uri="{9D8B030D-6E8A-4147-A177-3AD203B41FA5}">
                      <a16:colId xmlns:a16="http://schemas.microsoft.com/office/drawing/2014/main" val="1305252667"/>
                    </a:ext>
                  </a:extLst>
                </a:gridCol>
                <a:gridCol w="1672325">
                  <a:extLst>
                    <a:ext uri="{9D8B030D-6E8A-4147-A177-3AD203B41FA5}">
                      <a16:colId xmlns:a16="http://schemas.microsoft.com/office/drawing/2014/main" val="3725225786"/>
                    </a:ext>
                  </a:extLst>
                </a:gridCol>
                <a:gridCol w="1344706">
                  <a:extLst>
                    <a:ext uri="{9D8B030D-6E8A-4147-A177-3AD203B41FA5}">
                      <a16:colId xmlns:a16="http://schemas.microsoft.com/office/drawing/2014/main" val="1543352887"/>
                    </a:ext>
                  </a:extLst>
                </a:gridCol>
                <a:gridCol w="3075709">
                  <a:extLst>
                    <a:ext uri="{9D8B030D-6E8A-4147-A177-3AD203B41FA5}">
                      <a16:colId xmlns:a16="http://schemas.microsoft.com/office/drawing/2014/main" val="872032599"/>
                    </a:ext>
                  </a:extLst>
                </a:gridCol>
                <a:gridCol w="1242018">
                  <a:extLst>
                    <a:ext uri="{9D8B030D-6E8A-4147-A177-3AD203B41FA5}">
                      <a16:colId xmlns:a16="http://schemas.microsoft.com/office/drawing/2014/main" val="3228766557"/>
                    </a:ext>
                  </a:extLst>
                </a:gridCol>
              </a:tblGrid>
              <a:tr h="22993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1050" kern="0" dirty="0">
                          <a:effectLst/>
                        </a:rPr>
                        <a:t>Performance Level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1050" kern="0" dirty="0">
                          <a:effectLst/>
                        </a:rPr>
                        <a:t>Central Processing Unit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1050" kern="0" dirty="0">
                          <a:effectLst/>
                        </a:rPr>
                        <a:t>Memory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1050" kern="0" dirty="0">
                          <a:effectLst/>
                        </a:rPr>
                        <a:t>Operating System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1050" kern="0" dirty="0">
                          <a:effectLst/>
                        </a:rPr>
                        <a:t>Video Resolution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38905497"/>
                  </a:ext>
                </a:extLst>
              </a:tr>
              <a:tr h="2730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Lowest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Intel® Core™ i3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2 GB DDR3 RAM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Microsoft® Windows 7 SP1 and above (32/64-bit)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1280×768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25886433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970489"/>
              </p:ext>
            </p:extLst>
          </p:nvPr>
        </p:nvGraphicFramePr>
        <p:xfrm>
          <a:off x="216222" y="2086493"/>
          <a:ext cx="8688175" cy="876254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363196">
                  <a:extLst>
                    <a:ext uri="{9D8B030D-6E8A-4147-A177-3AD203B41FA5}">
                      <a16:colId xmlns:a16="http://schemas.microsoft.com/office/drawing/2014/main" val="3214052922"/>
                    </a:ext>
                  </a:extLst>
                </a:gridCol>
                <a:gridCol w="1677215">
                  <a:extLst>
                    <a:ext uri="{9D8B030D-6E8A-4147-A177-3AD203B41FA5}">
                      <a16:colId xmlns:a16="http://schemas.microsoft.com/office/drawing/2014/main" val="1780511789"/>
                    </a:ext>
                  </a:extLst>
                </a:gridCol>
                <a:gridCol w="1344706">
                  <a:extLst>
                    <a:ext uri="{9D8B030D-6E8A-4147-A177-3AD203B41FA5}">
                      <a16:colId xmlns:a16="http://schemas.microsoft.com/office/drawing/2014/main" val="1925662898"/>
                    </a:ext>
                  </a:extLst>
                </a:gridCol>
                <a:gridCol w="2117301">
                  <a:extLst>
                    <a:ext uri="{9D8B030D-6E8A-4147-A177-3AD203B41FA5}">
                      <a16:colId xmlns:a16="http://schemas.microsoft.com/office/drawing/2014/main" val="2564371220"/>
                    </a:ext>
                  </a:extLst>
                </a:gridCol>
                <a:gridCol w="2185757">
                  <a:extLst>
                    <a:ext uri="{9D8B030D-6E8A-4147-A177-3AD203B41FA5}">
                      <a16:colId xmlns:a16="http://schemas.microsoft.com/office/drawing/2014/main" val="1092895488"/>
                    </a:ext>
                  </a:extLst>
                </a:gridCol>
              </a:tblGrid>
              <a:tr h="23617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Performance Level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Central Processing Unit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Memory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Operating System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Graphics Processing Unit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06846916"/>
                  </a:ext>
                </a:extLst>
              </a:tr>
              <a:tr h="2730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Minimal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Intel® Core™ i3-8100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4 GB DDR4 RAM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Microsoft® Windows 8.1 (64-bit)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Intel® UHD Graphics 630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75477846"/>
                  </a:ext>
                </a:extLst>
              </a:tr>
              <a:tr h="2730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Standard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Intel® Core™ i5-8400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8 GB DDR4 RAM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Microsoft® Windows 10 (64-bit)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Intel® UHD Graphics 630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6578749"/>
                  </a:ext>
                </a:extLst>
              </a:tr>
              <a:tr h="2730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Advanced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Intel® Core™ i7-9700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16 GB DDR4 RAM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Microsoft® Windows 10 (64-bit)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NVIDIA® GeForce GTX </a:t>
                      </a:r>
                      <a:r>
                        <a:rPr lang="en-US" sz="1050" kern="0" dirty="0" smtClean="0">
                          <a:effectLst/>
                        </a:rPr>
                        <a:t>1660 </a:t>
                      </a:r>
                      <a:r>
                        <a:rPr lang="en-US" sz="1050" kern="0" dirty="0" err="1" smtClean="0">
                          <a:effectLst/>
                        </a:rPr>
                        <a:t>Ti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99625129"/>
                  </a:ext>
                </a:extLst>
              </a:tr>
              <a:tr h="2730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Maximal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Intel® Core™ i9-9900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32 GB DDR4 RAM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Microsoft® Windows 10 (64-bit)</a:t>
                      </a:r>
                      <a:endParaRPr lang="en-US" sz="16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NVIDIA® GeForce RTX </a:t>
                      </a:r>
                      <a:r>
                        <a:rPr lang="en-US" sz="1050" kern="0" dirty="0" smtClean="0">
                          <a:effectLst/>
                        </a:rPr>
                        <a:t>2080 </a:t>
                      </a:r>
                      <a:r>
                        <a:rPr lang="en-US" sz="1050" kern="0" dirty="0" err="1" smtClean="0">
                          <a:effectLst/>
                        </a:rPr>
                        <a:t>Ti</a:t>
                      </a:r>
                      <a:endParaRPr lang="en-US" sz="16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77918552"/>
                  </a:ext>
                </a:extLst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16223" y="800822"/>
            <a:ext cx="320117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45720" rIns="85698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985000" algn="l"/>
              </a:tabLst>
            </a:pP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rgbClr val="262E31"/>
                </a:solidFill>
                <a:effectLst/>
                <a:latin typeface="Segoe UI" panose="020B0502040204020203" pitchFamily="34" charset="0"/>
                <a:ea typeface="TSTAR PRO"/>
                <a:cs typeface="Segoe UI" panose="020B0502040204020203" pitchFamily="34" charset="0"/>
              </a:rPr>
              <a:t>Minimum System Requirements</a:t>
            </a:r>
            <a:endParaRPr kumimoji="0" lang="en-US" altLang="en-US" sz="300" b="0" i="0" u="none" strike="noStrike" cap="none" normalizeH="0" baseline="0" dirty="0" smtClean="0">
              <a:ln>
                <a:noFill/>
              </a:ln>
              <a:solidFill>
                <a:srgbClr val="262E31"/>
              </a:solidFill>
              <a:effectLst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6223" y="1747939"/>
            <a:ext cx="261620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45720" rIns="85698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6985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985000" algn="l"/>
              </a:tabLst>
            </a:pP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rgbClr val="262E31"/>
                </a:solidFill>
                <a:effectLst/>
                <a:latin typeface="Segoe UI" panose="020B0502040204020203" pitchFamily="34" charset="0"/>
                <a:ea typeface="TSTAR PRO"/>
                <a:cs typeface="Segoe UI" panose="020B0502040204020203" pitchFamily="34" charset="0"/>
              </a:rPr>
              <a:t>System Recommendations</a:t>
            </a:r>
            <a:endParaRPr kumimoji="0" lang="en-US" altLang="en-US" sz="300" b="0" i="0" u="none" strike="noStrike" cap="none" normalizeH="0" baseline="0" dirty="0" smtClean="0">
              <a:ln>
                <a:noFill/>
              </a:ln>
              <a:solidFill>
                <a:srgbClr val="262E31"/>
              </a:solidFill>
              <a:effectLst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6222" y="2969907"/>
            <a:ext cx="6002028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C00000"/>
              </a:buClr>
              <a:defRPr/>
            </a:pPr>
            <a:r>
              <a:rPr lang="en-US" altLang="zh-CN" sz="1200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* Enable hardware decoding in iVMS-4200 to utilize GPU resources.</a:t>
            </a:r>
          </a:p>
          <a:p>
            <a:pPr lvl="0">
              <a:buClr>
                <a:srgbClr val="C00000"/>
              </a:buClr>
              <a:defRPr/>
            </a:pPr>
            <a:endParaRPr lang="en-US" altLang="zh-CN" sz="1400" dirty="0" smtClean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>
              <a:buClr>
                <a:srgbClr val="C00000"/>
              </a:buClr>
              <a:defRPr/>
            </a:pPr>
            <a:r>
              <a:rPr lang="en-US" altLang="zh-CN" sz="1400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Increased performance is required for increased video decoding difficulty.</a:t>
            </a:r>
          </a:p>
          <a:p>
            <a:pPr lvl="0">
              <a:buClr>
                <a:srgbClr val="C00000"/>
              </a:buClr>
              <a:defRPr/>
            </a:pPr>
            <a:r>
              <a:rPr lang="en-US" altLang="zh-CN" sz="1400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Video decoding difficulty </a:t>
            </a:r>
            <a:r>
              <a:rPr lang="en-US" altLang="zh-CN" sz="14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factors</a:t>
            </a:r>
            <a:r>
              <a:rPr lang="en-US" altLang="zh-CN" sz="1400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include:</a:t>
            </a:r>
          </a:p>
          <a:p>
            <a:pPr marL="285750" lvl="0" indent="-28575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Number of video streams viewed </a:t>
            </a:r>
            <a:r>
              <a:rPr lang="en-US" altLang="zh-CN" sz="1400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simultaneously (1 to 256)</a:t>
            </a:r>
            <a:endParaRPr lang="en-US" altLang="zh-CN" sz="1400" dirty="0" smtClean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lvl="0" indent="-28575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Resolution of video </a:t>
            </a:r>
            <a:r>
              <a:rPr lang="en-US" altLang="zh-CN" sz="1400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streams (320x240 to 4000x3000)</a:t>
            </a:r>
            <a:endParaRPr lang="en-US" altLang="zh-CN" sz="1400" dirty="0" smtClean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lvl="0" indent="-28575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Frame rate of video </a:t>
            </a:r>
            <a:r>
              <a:rPr lang="en-US" altLang="zh-CN" sz="1400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streams (1 to 60 FPS)</a:t>
            </a:r>
            <a:endParaRPr lang="en-US" altLang="zh-CN" sz="1400" dirty="0" smtClean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lvl="0" indent="-28575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Encoding type of video </a:t>
            </a:r>
            <a:r>
              <a:rPr lang="en-US" altLang="zh-CN" sz="1400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streams (H.265 is more difficult than H.264)</a:t>
            </a:r>
            <a:endParaRPr lang="zh-CN" altLang="en-US" sz="1400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61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72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3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52362" y="143052"/>
            <a:ext cx="308930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00" b="1" dirty="0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Brief Introduction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60244" y="764338"/>
            <a:ext cx="5043530" cy="2054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25"/>
              </a:lnSpc>
            </a:pPr>
            <a:r>
              <a:rPr lang="en-US" sz="1200" dirty="0"/>
              <a:t>The Windows-based iVMS-4200 is a versatile client software application for Hikvision video surveillance, access control and video intercom systems. There are applications for live view, playback, event management, e-maps, attendance and smart device data reporting, such as people counting, queue analysis, heat mapping, license plate recognition and facial recognition. The client software is widely applied to small-scale projects. Each client installation is configured, maintained and operated independently. The client software is free to download and use, and support is available for free.</a:t>
            </a:r>
            <a:endParaRPr lang="zh-CN" altLang="en-US" sz="1200" dirty="0">
              <a:solidFill>
                <a:srgbClr val="262E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47238" y="2589143"/>
            <a:ext cx="5893413" cy="2649455"/>
            <a:chOff x="329650" y="3452191"/>
            <a:chExt cx="7857884" cy="3532606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50" y="3452191"/>
              <a:ext cx="7857884" cy="3532606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480326" y="3861854"/>
              <a:ext cx="314785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 b="1">
                  <a:solidFill>
                    <a:srgbClr val="D3262C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1500" b="0" dirty="0"/>
                <a:t>The history of iVMS-4200</a:t>
              </a: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893781">
              <a:off x="7208559" y="3590837"/>
              <a:ext cx="633229" cy="1025100"/>
            </a:xfrm>
            <a:prstGeom prst="rect">
              <a:avLst/>
            </a:prstGeom>
          </p:spPr>
        </p:pic>
        <p:sp>
          <p:nvSpPr>
            <p:cNvPr id="44" name="椭圆 43"/>
            <p:cNvSpPr/>
            <p:nvPr/>
          </p:nvSpPr>
          <p:spPr>
            <a:xfrm>
              <a:off x="5934856" y="4412729"/>
              <a:ext cx="167311" cy="179830"/>
            </a:xfrm>
            <a:prstGeom prst="ellipse">
              <a:avLst/>
            </a:prstGeom>
            <a:solidFill>
              <a:srgbClr val="B81D21"/>
            </a:solidFill>
            <a:ln w="127000">
              <a:solidFill>
                <a:srgbClr val="B81D21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74991" y="5628847"/>
              <a:ext cx="1650452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v 1.0</a:t>
              </a:r>
            </a:p>
            <a:p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Released in 2011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828645" y="4695273"/>
              <a:ext cx="1650452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B81D2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1050" b="1" dirty="0"/>
                <a:t>v 3.1</a:t>
              </a:r>
            </a:p>
            <a:p>
              <a:r>
                <a:rPr lang="en-US" altLang="zh-CN" sz="1050" dirty="0"/>
                <a:t>Released in 2019</a:t>
              </a:r>
            </a:p>
          </p:txBody>
        </p:sp>
        <p:sp>
          <p:nvSpPr>
            <p:cNvPr id="51" name="椭圆 50"/>
            <p:cNvSpPr/>
            <p:nvPr/>
          </p:nvSpPr>
          <p:spPr>
            <a:xfrm>
              <a:off x="4110123" y="5352056"/>
              <a:ext cx="208021" cy="213304"/>
            </a:xfrm>
            <a:prstGeom prst="ellipse">
              <a:avLst/>
            </a:prstGeom>
            <a:solidFill>
              <a:srgbClr val="262E31"/>
            </a:solidFill>
            <a:ln w="127000">
              <a:solidFill>
                <a:srgbClr val="262E31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38" name="椭圆 37"/>
            <p:cNvSpPr/>
            <p:nvPr/>
          </p:nvSpPr>
          <p:spPr>
            <a:xfrm>
              <a:off x="1743659" y="6237604"/>
              <a:ext cx="164168" cy="155470"/>
            </a:xfrm>
            <a:prstGeom prst="ellipse">
              <a:avLst/>
            </a:prstGeom>
            <a:solidFill>
              <a:srgbClr val="262E31"/>
            </a:solidFill>
            <a:ln w="127000">
              <a:solidFill>
                <a:srgbClr val="262E31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22" name="文本框 52"/>
            <p:cNvSpPr txBox="1"/>
            <p:nvPr/>
          </p:nvSpPr>
          <p:spPr>
            <a:xfrm>
              <a:off x="3469754" y="4765912"/>
              <a:ext cx="1650452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B81D2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1050" b="1" dirty="0">
                  <a:solidFill>
                    <a:schemeClr val="tx1"/>
                  </a:solidFill>
                </a:rPr>
                <a:t>v 2.0</a:t>
              </a:r>
            </a:p>
            <a:p>
              <a:r>
                <a:rPr lang="en-US" altLang="zh-CN" sz="1050" dirty="0">
                  <a:solidFill>
                    <a:schemeClr val="tx1"/>
                  </a:solidFill>
                </a:rPr>
                <a:t>Released in 2013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425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479" y="135169"/>
            <a:ext cx="304436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00" b="1" dirty="0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System Topology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938846" y="1827708"/>
            <a:ext cx="469877" cy="570007"/>
            <a:chOff x="4239614" y="2135942"/>
            <a:chExt cx="744940" cy="87042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883"/>
            <a:stretch/>
          </p:blipFill>
          <p:spPr>
            <a:xfrm>
              <a:off x="4268774" y="2135942"/>
              <a:ext cx="715780" cy="87042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68"/>
            <a:stretch/>
          </p:blipFill>
          <p:spPr>
            <a:xfrm>
              <a:off x="4239614" y="2439895"/>
              <a:ext cx="295828" cy="52988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9533" y="2412190"/>
              <a:ext cx="229103" cy="22910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2546" y="2638746"/>
              <a:ext cx="132181" cy="132181"/>
            </a:xfrm>
            <a:prstGeom prst="rect">
              <a:avLst/>
            </a:prstGeom>
          </p:spPr>
        </p:pic>
      </p:grpSp>
      <p:cxnSp>
        <p:nvCxnSpPr>
          <p:cNvPr id="21" name="直接连接符 20"/>
          <p:cNvCxnSpPr/>
          <p:nvPr/>
        </p:nvCxnSpPr>
        <p:spPr>
          <a:xfrm>
            <a:off x="4575482" y="2951785"/>
            <a:ext cx="2310" cy="245141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874695" y="3755036"/>
            <a:ext cx="524503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sz="900" dirty="0"/>
              <a:t>Switch</a:t>
            </a:r>
            <a:endParaRPr lang="zh-CN" altLang="en-US" sz="900" dirty="0"/>
          </a:p>
        </p:txBody>
      </p:sp>
      <p:sp>
        <p:nvSpPr>
          <p:cNvPr id="31" name="矩形 30"/>
          <p:cNvSpPr/>
          <p:nvPr/>
        </p:nvSpPr>
        <p:spPr>
          <a:xfrm>
            <a:off x="6752705" y="1507872"/>
            <a:ext cx="819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9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Hik-Connect</a:t>
            </a:r>
          </a:p>
          <a:p>
            <a:pPr algn="ctr"/>
            <a:r>
              <a:rPr lang="en-US" altLang="zh-CN" sz="9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Mobile App</a:t>
            </a:r>
          </a:p>
        </p:txBody>
      </p:sp>
      <p:sp>
        <p:nvSpPr>
          <p:cNvPr id="32" name="矩形 31"/>
          <p:cNvSpPr/>
          <p:nvPr/>
        </p:nvSpPr>
        <p:spPr>
          <a:xfrm>
            <a:off x="4165182" y="1623930"/>
            <a:ext cx="85953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iVMS-4200</a:t>
            </a:r>
            <a:endParaRPr lang="zh-CN" altLang="en-US" sz="1050" b="1" dirty="0">
              <a:solidFill>
                <a:srgbClr val="262E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934007" y="3195599"/>
            <a:ext cx="2802" cy="293119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 descr="C:\Users\weishuhuan\Documents\H3C产品彩页\new\彩页\工业POE\经济型POE交换机\设备清晰图片\DS-3E1310P-E\8+2(1)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405" y="2838458"/>
            <a:ext cx="816839" cy="145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图片 39" descr="F:\Desk\1.项目跟进\全景PTZ\Spec_全景PTZ\外观图\PT10-单目-遮阳罩1 副本.pn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1" t="13012" r="11904" b="9357"/>
          <a:stretch/>
        </p:blipFill>
        <p:spPr bwMode="auto">
          <a:xfrm>
            <a:off x="2411651" y="4067017"/>
            <a:ext cx="413332" cy="3574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1" name="图片 40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728" y="4070834"/>
            <a:ext cx="346922" cy="351046"/>
          </a:xfrm>
          <a:prstGeom prst="rect">
            <a:avLst/>
          </a:prstGeom>
        </p:spPr>
      </p:pic>
      <p:cxnSp>
        <p:nvCxnSpPr>
          <p:cNvPr id="51" name="肘形连接符 50"/>
          <p:cNvCxnSpPr>
            <a:stCxn id="38" idx="3"/>
            <a:endCxn id="13" idx="2"/>
          </p:cNvCxnSpPr>
          <p:nvPr/>
        </p:nvCxnSpPr>
        <p:spPr>
          <a:xfrm flipV="1">
            <a:off x="4977244" y="2397714"/>
            <a:ext cx="2205737" cy="513346"/>
          </a:xfrm>
          <a:prstGeom prst="bentConnector2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1255204" y="4480468"/>
            <a:ext cx="24105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/>
              <a:t>Network Cameras</a:t>
            </a:r>
            <a:endParaRPr lang="zh-CN" altLang="en-US" sz="900" dirty="0"/>
          </a:p>
        </p:txBody>
      </p:sp>
      <p:cxnSp>
        <p:nvCxnSpPr>
          <p:cNvPr id="58" name="直接连接符 57"/>
          <p:cNvCxnSpPr>
            <a:stCxn id="57" idx="2"/>
            <a:endCxn id="38" idx="0"/>
          </p:cNvCxnSpPr>
          <p:nvPr/>
        </p:nvCxnSpPr>
        <p:spPr>
          <a:xfrm flipH="1">
            <a:off x="4568825" y="2543321"/>
            <a:ext cx="887" cy="295137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" name="组合 153"/>
          <p:cNvGrpSpPr/>
          <p:nvPr/>
        </p:nvGrpSpPr>
        <p:grpSpPr>
          <a:xfrm>
            <a:off x="4167739" y="1907079"/>
            <a:ext cx="803948" cy="636242"/>
            <a:chOff x="1529413" y="2228253"/>
            <a:chExt cx="1071930" cy="848322"/>
          </a:xfrm>
        </p:grpSpPr>
        <p:grpSp>
          <p:nvGrpSpPr>
            <p:cNvPr id="153" name="组合 152"/>
            <p:cNvGrpSpPr/>
            <p:nvPr/>
          </p:nvGrpSpPr>
          <p:grpSpPr>
            <a:xfrm>
              <a:off x="1529413" y="2228253"/>
              <a:ext cx="1071930" cy="848322"/>
              <a:chOff x="1696228" y="2481855"/>
              <a:chExt cx="696405" cy="648657"/>
            </a:xfrm>
          </p:grpSpPr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696228" y="2481855"/>
                <a:ext cx="696403" cy="648657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08147" y="2508510"/>
                <a:ext cx="684486" cy="427804"/>
              </a:xfrm>
              <a:prstGeom prst="rect">
                <a:avLst/>
              </a:prstGeom>
            </p:spPr>
          </p:pic>
        </p:grpSp>
        <p:sp>
          <p:nvSpPr>
            <p:cNvPr id="61" name="矩形 60"/>
            <p:cNvSpPr/>
            <p:nvPr/>
          </p:nvSpPr>
          <p:spPr>
            <a:xfrm>
              <a:off x="2029778" y="2829770"/>
              <a:ext cx="63578" cy="76270"/>
            </a:xfrm>
            <a:prstGeom prst="rect">
              <a:avLst/>
            </a:prstGeom>
            <a:solidFill>
              <a:srgbClr val="C0C1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2775814" y="3755036"/>
            <a:ext cx="8323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/>
              <a:t>NVR</a:t>
            </a:r>
            <a:endParaRPr lang="zh-CN" altLang="en-US" sz="900" dirty="0"/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848" y="3972028"/>
            <a:ext cx="365346" cy="547424"/>
          </a:xfrm>
          <a:prstGeom prst="rect">
            <a:avLst/>
          </a:prstGeom>
        </p:spPr>
      </p:pic>
      <p:cxnSp>
        <p:nvCxnSpPr>
          <p:cNvPr id="79" name="直接连接符 78"/>
          <p:cNvCxnSpPr>
            <a:endCxn id="86" idx="0"/>
          </p:cNvCxnSpPr>
          <p:nvPr/>
        </p:nvCxnSpPr>
        <p:spPr>
          <a:xfrm>
            <a:off x="2460483" y="3219969"/>
            <a:ext cx="1" cy="255565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1255204" y="3475534"/>
            <a:ext cx="2410559" cy="1196309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93" name="直接连接符 92"/>
          <p:cNvCxnSpPr/>
          <p:nvPr/>
        </p:nvCxnSpPr>
        <p:spPr>
          <a:xfrm flipH="1">
            <a:off x="1742936" y="3189734"/>
            <a:ext cx="4199644" cy="38687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图片 9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053" y="3985886"/>
            <a:ext cx="841712" cy="500819"/>
          </a:xfrm>
          <a:prstGeom prst="rect">
            <a:avLst/>
          </a:prstGeom>
        </p:spPr>
      </p:pic>
      <p:pic>
        <p:nvPicPr>
          <p:cNvPr id="99" name="图片 98" descr="C:\Users\weishuhuan\Documents\H3C产品彩页\new\彩页\工业POE\经济型POE交换机\设备清晰图片\DS-3E1310P-E\8+2(1).pn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027" y="3643870"/>
            <a:ext cx="621248" cy="107658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上箭头 99"/>
          <p:cNvSpPr/>
          <p:nvPr/>
        </p:nvSpPr>
        <p:spPr>
          <a:xfrm>
            <a:off x="2376743" y="3773761"/>
            <a:ext cx="120010" cy="152390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102" name="直接连接符 101"/>
          <p:cNvCxnSpPr>
            <a:stCxn id="99" idx="3"/>
          </p:cNvCxnSpPr>
          <p:nvPr/>
        </p:nvCxnSpPr>
        <p:spPr>
          <a:xfrm>
            <a:off x="2722274" y="3697699"/>
            <a:ext cx="351192" cy="890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106"/>
          <p:cNvSpPr txBox="1"/>
          <p:nvPr/>
        </p:nvSpPr>
        <p:spPr>
          <a:xfrm>
            <a:off x="1321874" y="2559802"/>
            <a:ext cx="8567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/>
              <a:t>DVR</a:t>
            </a:r>
            <a:endParaRPr lang="zh-CN" altLang="en-US" sz="900" dirty="0"/>
          </a:p>
        </p:txBody>
      </p:sp>
      <p:sp>
        <p:nvSpPr>
          <p:cNvPr id="109" name="矩形 108"/>
          <p:cNvSpPr/>
          <p:nvPr/>
        </p:nvSpPr>
        <p:spPr>
          <a:xfrm>
            <a:off x="1228716" y="1571634"/>
            <a:ext cx="1078899" cy="1196309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pic>
        <p:nvPicPr>
          <p:cNvPr id="114" name="图片 1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382" y="1902112"/>
            <a:ext cx="668246" cy="445561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736" y="1896606"/>
            <a:ext cx="543680" cy="362505"/>
          </a:xfrm>
          <a:prstGeom prst="rect">
            <a:avLst/>
          </a:prstGeom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259" b="89815" l="1185" r="983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873" y="2407472"/>
            <a:ext cx="856763" cy="219587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346" b="89720" l="252" r="97985">
                        <a14:foregroundMark x1="82872" y1="84112" x2="95466" y2="83178"/>
                        <a14:foregroundMark x1="95718" y1="19626" x2="95970" y2="822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367" y="3588908"/>
            <a:ext cx="852287" cy="230007"/>
          </a:xfrm>
          <a:prstGeom prst="rect">
            <a:avLst/>
          </a:prstGeom>
        </p:spPr>
      </p:pic>
      <p:cxnSp>
        <p:nvCxnSpPr>
          <p:cNvPr id="122" name="直接连接符 121"/>
          <p:cNvCxnSpPr/>
          <p:nvPr/>
        </p:nvCxnSpPr>
        <p:spPr>
          <a:xfrm>
            <a:off x="1750255" y="2760265"/>
            <a:ext cx="0" cy="459584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129"/>
          <p:cNvSpPr/>
          <p:nvPr/>
        </p:nvSpPr>
        <p:spPr>
          <a:xfrm>
            <a:off x="3989666" y="3479062"/>
            <a:ext cx="1341104" cy="1203566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34" name="文本框 133"/>
          <p:cNvSpPr txBox="1"/>
          <p:nvPr/>
        </p:nvSpPr>
        <p:spPr>
          <a:xfrm>
            <a:off x="1240762" y="1668527"/>
            <a:ext cx="10438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Analog Cameras</a:t>
            </a:r>
            <a:endParaRPr lang="zh-CN" altLang="en-US" sz="900" dirty="0"/>
          </a:p>
        </p:txBody>
      </p:sp>
      <p:sp>
        <p:nvSpPr>
          <p:cNvPr id="136" name="文本框 135"/>
          <p:cNvSpPr txBox="1"/>
          <p:nvPr/>
        </p:nvSpPr>
        <p:spPr>
          <a:xfrm>
            <a:off x="3989666" y="4456305"/>
            <a:ext cx="1341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/>
              <a:t>Access Control</a:t>
            </a:r>
            <a:endParaRPr lang="zh-CN" altLang="en-US" sz="900" dirty="0"/>
          </a:p>
        </p:txBody>
      </p:sp>
      <p:sp>
        <p:nvSpPr>
          <p:cNvPr id="208" name="Rectangle 4">
            <a:extLst>
              <a:ext uri="{FF2B5EF4-FFF2-40B4-BE49-F238E27FC236}">
                <a16:creationId xmlns:a16="http://schemas.microsoft.com/office/drawing/2014/main" id="{D985468B-05F2-454E-8CE6-AC10C8944203}"/>
              </a:ext>
            </a:extLst>
          </p:cNvPr>
          <p:cNvSpPr/>
          <p:nvPr/>
        </p:nvSpPr>
        <p:spPr bwMode="auto">
          <a:xfrm>
            <a:off x="3271758" y="1011433"/>
            <a:ext cx="2607447" cy="369332"/>
          </a:xfrm>
          <a:prstGeom prst="rect">
            <a:avLst/>
          </a:prstGeom>
          <a:solidFill>
            <a:srgbClr val="D7000F"/>
          </a:solidFill>
          <a:ln>
            <a:solidFill>
              <a:srgbClr val="D7000F"/>
            </a:solidFill>
          </a:ln>
          <a:extLst/>
        </p:spPr>
        <p:txBody>
          <a:bodyPr wrap="square">
            <a:spAutoFit/>
          </a:bodyPr>
          <a:lstStyle/>
          <a:p>
            <a:pPr algn="ctr" defTabSz="913952"/>
            <a:r>
              <a:rPr lang="en-US" altLang="zh-CN" sz="1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Bebas Neue" charset="0"/>
              </a:rPr>
              <a:t>Overall Management</a:t>
            </a:r>
            <a:endParaRPr lang="en-US" sz="1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  <a:sym typeface="Bebas Neue" charset="0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5654673" y="3475534"/>
            <a:ext cx="1181704" cy="1196309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20" name="文本框 219"/>
          <p:cNvSpPr txBox="1"/>
          <p:nvPr/>
        </p:nvSpPr>
        <p:spPr>
          <a:xfrm>
            <a:off x="5660840" y="4421879"/>
            <a:ext cx="11755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/>
              <a:t>Video Intercom</a:t>
            </a:r>
            <a:endParaRPr lang="zh-CN" altLang="en-US" sz="900" dirty="0"/>
          </a:p>
        </p:txBody>
      </p:sp>
      <p:cxnSp>
        <p:nvCxnSpPr>
          <p:cNvPr id="77" name="直接连接符 76"/>
          <p:cNvCxnSpPr/>
          <p:nvPr/>
        </p:nvCxnSpPr>
        <p:spPr>
          <a:xfrm>
            <a:off x="4572551" y="3183546"/>
            <a:ext cx="2802" cy="293119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1" t="3919" r="38407" b="2111"/>
          <a:stretch/>
        </p:blipFill>
        <p:spPr>
          <a:xfrm>
            <a:off x="6437584" y="3588908"/>
            <a:ext cx="288200" cy="8452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8" t="13956" r="19782" b="12494"/>
          <a:stretch/>
        </p:blipFill>
        <p:spPr>
          <a:xfrm>
            <a:off x="5779493" y="3800289"/>
            <a:ext cx="608312" cy="4754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528" y="3724867"/>
            <a:ext cx="219092" cy="6029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847492" y="3630820"/>
            <a:ext cx="368805" cy="7910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016" y="3832532"/>
            <a:ext cx="149119" cy="394298"/>
          </a:xfrm>
          <a:prstGeom prst="rect">
            <a:avLst/>
          </a:prstGeom>
        </p:spPr>
      </p:pic>
      <p:grpSp>
        <p:nvGrpSpPr>
          <p:cNvPr id="54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55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6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37" name="Freeform 751"/>
          <p:cNvSpPr>
            <a:spLocks/>
          </p:cNvSpPr>
          <p:nvPr/>
        </p:nvSpPr>
        <p:spPr bwMode="auto">
          <a:xfrm>
            <a:off x="6995574" y="2776064"/>
            <a:ext cx="364201" cy="213453"/>
          </a:xfrm>
          <a:custGeom>
            <a:avLst/>
            <a:gdLst>
              <a:gd name="T0" fmla="*/ 164 w 204"/>
              <a:gd name="T1" fmla="*/ 44 h 110"/>
              <a:gd name="T2" fmla="*/ 157 w 204"/>
              <a:gd name="T3" fmla="*/ 44 h 110"/>
              <a:gd name="T4" fmla="*/ 122 w 204"/>
              <a:gd name="T5" fmla="*/ 14 h 110"/>
              <a:gd name="T6" fmla="*/ 100 w 204"/>
              <a:gd name="T7" fmla="*/ 22 h 110"/>
              <a:gd name="T8" fmla="*/ 71 w 204"/>
              <a:gd name="T9" fmla="*/ 0 h 110"/>
              <a:gd name="T10" fmla="*/ 42 w 204"/>
              <a:gd name="T11" fmla="*/ 29 h 110"/>
              <a:gd name="T12" fmla="*/ 43 w 204"/>
              <a:gd name="T13" fmla="*/ 31 h 110"/>
              <a:gd name="T14" fmla="*/ 0 w 204"/>
              <a:gd name="T15" fmla="*/ 72 h 110"/>
              <a:gd name="T16" fmla="*/ 47 w 204"/>
              <a:gd name="T17" fmla="*/ 110 h 110"/>
              <a:gd name="T18" fmla="*/ 164 w 204"/>
              <a:gd name="T19" fmla="*/ 110 h 110"/>
              <a:gd name="T20" fmla="*/ 204 w 204"/>
              <a:gd name="T21" fmla="*/ 77 h 110"/>
              <a:gd name="T22" fmla="*/ 164 w 204"/>
              <a:gd name="T23" fmla="*/ 4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4" h="110">
                <a:moveTo>
                  <a:pt x="164" y="44"/>
                </a:moveTo>
                <a:cubicBezTo>
                  <a:pt x="161" y="44"/>
                  <a:pt x="159" y="44"/>
                  <a:pt x="157" y="44"/>
                </a:cubicBezTo>
                <a:cubicBezTo>
                  <a:pt x="154" y="27"/>
                  <a:pt x="140" y="14"/>
                  <a:pt x="122" y="14"/>
                </a:cubicBezTo>
                <a:cubicBezTo>
                  <a:pt x="113" y="14"/>
                  <a:pt x="106" y="17"/>
                  <a:pt x="100" y="22"/>
                </a:cubicBezTo>
                <a:cubicBezTo>
                  <a:pt x="96" y="9"/>
                  <a:pt x="85" y="0"/>
                  <a:pt x="71" y="0"/>
                </a:cubicBezTo>
                <a:cubicBezTo>
                  <a:pt x="55" y="0"/>
                  <a:pt x="42" y="13"/>
                  <a:pt x="42" y="29"/>
                </a:cubicBezTo>
                <a:cubicBezTo>
                  <a:pt x="42" y="30"/>
                  <a:pt x="43" y="30"/>
                  <a:pt x="43" y="31"/>
                </a:cubicBezTo>
                <a:cubicBezTo>
                  <a:pt x="18" y="33"/>
                  <a:pt x="0" y="50"/>
                  <a:pt x="0" y="72"/>
                </a:cubicBezTo>
                <a:cubicBezTo>
                  <a:pt x="0" y="94"/>
                  <a:pt x="21" y="110"/>
                  <a:pt x="47" y="110"/>
                </a:cubicBezTo>
                <a:cubicBezTo>
                  <a:pt x="74" y="110"/>
                  <a:pt x="141" y="110"/>
                  <a:pt x="164" y="110"/>
                </a:cubicBezTo>
                <a:cubicBezTo>
                  <a:pt x="190" y="110"/>
                  <a:pt x="204" y="95"/>
                  <a:pt x="204" y="77"/>
                </a:cubicBezTo>
                <a:cubicBezTo>
                  <a:pt x="204" y="59"/>
                  <a:pt x="190" y="44"/>
                  <a:pt x="164" y="44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7080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259163" y="-31587"/>
            <a:ext cx="4596797" cy="1477737"/>
            <a:chOff x="3012216" y="-42116"/>
            <a:chExt cx="6129063" cy="197031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012216" y="-42116"/>
              <a:ext cx="3100112" cy="1970316"/>
            </a:xfrm>
            <a:prstGeom prst="line">
              <a:avLst/>
            </a:prstGeom>
            <a:ln w="38100">
              <a:solidFill>
                <a:srgbClr val="2932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6115050" y="-42116"/>
              <a:ext cx="3026229" cy="1959430"/>
            </a:xfrm>
            <a:prstGeom prst="line">
              <a:avLst/>
            </a:prstGeom>
            <a:ln w="38100" cap="sq">
              <a:solidFill>
                <a:srgbClr val="D326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/>
          <p:cNvSpPr/>
          <p:nvPr/>
        </p:nvSpPr>
        <p:spPr>
          <a:xfrm>
            <a:off x="4172630" y="1755655"/>
            <a:ext cx="798740" cy="798740"/>
          </a:xfrm>
          <a:prstGeom prst="ellipse">
            <a:avLst/>
          </a:prstGeom>
          <a:noFill/>
          <a:ln w="25400">
            <a:solidFill>
              <a:srgbClr val="2932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71371" y="2737549"/>
            <a:ext cx="52693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700" b="1" cap="all" dirty="0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Functions and Highlights</a:t>
            </a:r>
          </a:p>
        </p:txBody>
      </p:sp>
      <p:sp>
        <p:nvSpPr>
          <p:cNvPr id="29" name="等腰三角形 28"/>
          <p:cNvSpPr/>
          <p:nvPr/>
        </p:nvSpPr>
        <p:spPr>
          <a:xfrm>
            <a:off x="2439821" y="4205487"/>
            <a:ext cx="4264358" cy="938014"/>
          </a:xfrm>
          <a:prstGeom prst="triangle">
            <a:avLst/>
          </a:prstGeom>
          <a:solidFill>
            <a:srgbClr val="D326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218" y="1997348"/>
            <a:ext cx="369565" cy="31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82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50338" y="111205"/>
            <a:ext cx="37181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>
                <a:srgbClr val="C11119"/>
              </a:buClr>
              <a:buSzPct val="125000"/>
              <a:defRPr/>
            </a:pPr>
            <a:r>
              <a:rPr lang="en-US" altLang="zh-CN" sz="3000" b="1" dirty="0">
                <a:solidFill>
                  <a:srgbClr val="1E2A36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Highlights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305180" y="3299033"/>
            <a:ext cx="2470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11119"/>
              </a:buClr>
              <a:buSzPct val="125000"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 Heavy" panose="02000806030000020004" pitchFamily="2" charset="0"/>
              </a:defRPr>
            </a:lvl1pPr>
          </a:lstStyle>
          <a:p>
            <a:pPr algn="ctr"/>
            <a:r>
              <a:rPr lang="en-US" altLang="zh-CN" sz="12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Friendly Design</a:t>
            </a:r>
            <a:endParaRPr lang="zh-CN" altLang="en-US" sz="1200" dirty="0">
              <a:solidFill>
                <a:srgbClr val="262E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4125" y="3662707"/>
            <a:ext cx="23743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Clr>
                <a:srgbClr val="C11119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rgbClr val="262E3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New software architecture uses background services to receive data and events even if the client is not running. The services also enhance stability with process segmentation and auto-recovery.</a:t>
            </a:r>
          </a:p>
          <a:p>
            <a:pPr marL="214313" indent="-214313">
              <a:buClr>
                <a:srgbClr val="C11119"/>
              </a:buClr>
              <a:buSzPct val="125000"/>
              <a:buFont typeface="Arial" panose="020B0604020202020204" pitchFamily="34" charset="0"/>
              <a:buChar char="•"/>
            </a:pPr>
            <a:endParaRPr lang="en-US" altLang="zh-CN" sz="900" dirty="0">
              <a:solidFill>
                <a:srgbClr val="262E3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  <a:p>
            <a:pPr marL="214313" indent="-214313">
              <a:buClr>
                <a:srgbClr val="C11119"/>
              </a:buClr>
              <a:buSzPct val="125000"/>
              <a:buFont typeface="Arial" panose="020B0604020202020204" pitchFamily="34" charset="0"/>
              <a:buChar char="•"/>
            </a:pPr>
            <a:endParaRPr lang="en-US" altLang="zh-CN" sz="900" dirty="0">
              <a:solidFill>
                <a:srgbClr val="262E3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-70288" y="3287060"/>
            <a:ext cx="2538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11119"/>
              </a:buClr>
              <a:buSzPct val="125000"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 Heavy" panose="02000806030000020004" pitchFamily="2" charset="0"/>
              </a:defRPr>
            </a:lvl1pPr>
          </a:lstStyle>
          <a:p>
            <a:pPr algn="ctr"/>
            <a:r>
              <a:rPr lang="en-US" altLang="zh-CN" sz="1200" dirty="0">
                <a:solidFill>
                  <a:srgbClr val="1E2A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24/7 Service Management</a:t>
            </a:r>
          </a:p>
        </p:txBody>
      </p:sp>
      <p:sp>
        <p:nvSpPr>
          <p:cNvPr id="64" name="矩形 63"/>
          <p:cNvSpPr/>
          <p:nvPr/>
        </p:nvSpPr>
        <p:spPr>
          <a:xfrm>
            <a:off x="4924342" y="3658166"/>
            <a:ext cx="192630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Clr>
                <a:srgbClr val="C11119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rgbClr val="262E3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Overall management of video surveillance, access control, video intercom, </a:t>
            </a:r>
            <a:r>
              <a:rPr lang="en-US" altLang="zh-CN" sz="900" dirty="0" smtClean="0">
                <a:solidFill>
                  <a:srgbClr val="262E3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alarm, etc.</a:t>
            </a:r>
            <a:endParaRPr lang="en-US" altLang="zh-CN" sz="900" dirty="0">
              <a:solidFill>
                <a:srgbClr val="262E3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843273" y="3287422"/>
            <a:ext cx="2088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11119"/>
              </a:buClr>
              <a:buSzPct val="125000"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 Heavy" panose="02000806030000020004" pitchFamily="2" charset="0"/>
              </a:defRPr>
            </a:lvl1pPr>
          </a:lstStyle>
          <a:p>
            <a:pPr algn="ctr"/>
            <a:r>
              <a:rPr lang="en-US" altLang="zh-CN" sz="1200" dirty="0">
                <a:solidFill>
                  <a:srgbClr val="262E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Rich Applications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836281" y="1701495"/>
            <a:ext cx="1383247" cy="1383247"/>
            <a:chOff x="381161" y="1560146"/>
            <a:chExt cx="2408855" cy="2408855"/>
          </a:xfrm>
        </p:grpSpPr>
        <p:sp>
          <p:nvSpPr>
            <p:cNvPr id="2" name="同心圆 1"/>
            <p:cNvSpPr/>
            <p:nvPr/>
          </p:nvSpPr>
          <p:spPr>
            <a:xfrm>
              <a:off x="381161" y="1560146"/>
              <a:ext cx="2408855" cy="2408855"/>
            </a:xfrm>
            <a:prstGeom prst="donut">
              <a:avLst>
                <a:gd name="adj" fmla="val 9811"/>
              </a:avLst>
            </a:prstGeom>
            <a:solidFill>
              <a:srgbClr val="E9EB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05198" y="1560360"/>
              <a:ext cx="2360781" cy="2408426"/>
            </a:xfrm>
            <a:custGeom>
              <a:avLst/>
              <a:gdLst>
                <a:gd name="connsiteX0" fmla="*/ 1164862 w 2360781"/>
                <a:gd name="connsiteY0" fmla="*/ 0 h 2408426"/>
                <a:gd name="connsiteX1" fmla="*/ 1279499 w 2360781"/>
                <a:gd name="connsiteY1" fmla="*/ 5788 h 2408426"/>
                <a:gd name="connsiteX2" fmla="*/ 2360781 w 2360781"/>
                <a:gd name="connsiteY2" fmla="*/ 1203998 h 2408426"/>
                <a:gd name="connsiteX3" fmla="*/ 1156353 w 2360781"/>
                <a:gd name="connsiteY3" fmla="*/ 2408426 h 2408426"/>
                <a:gd name="connsiteX4" fmla="*/ 6074 w 2360781"/>
                <a:gd name="connsiteY4" fmla="*/ 1562158 h 2408426"/>
                <a:gd name="connsiteX5" fmla="*/ 0 w 2360781"/>
                <a:gd name="connsiteY5" fmla="*/ 1538536 h 2408426"/>
                <a:gd name="connsiteX6" fmla="*/ 248858 w 2360781"/>
                <a:gd name="connsiteY6" fmla="*/ 1538536 h 2408426"/>
                <a:gd name="connsiteX7" fmla="*/ 264336 w 2360781"/>
                <a:gd name="connsiteY7" fmla="*/ 1580824 h 2408426"/>
                <a:gd name="connsiteX8" fmla="*/ 1156353 w 2360781"/>
                <a:gd name="connsiteY8" fmla="*/ 2172093 h 2408426"/>
                <a:gd name="connsiteX9" fmla="*/ 2124448 w 2360781"/>
                <a:gd name="connsiteY9" fmla="*/ 1203998 h 2408426"/>
                <a:gd name="connsiteX10" fmla="*/ 1255335 w 2360781"/>
                <a:gd name="connsiteY10" fmla="*/ 240901 h 2408426"/>
                <a:gd name="connsiteX11" fmla="*/ 1164862 w 2360781"/>
                <a:gd name="connsiteY11" fmla="*/ 236333 h 2408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60781" h="2408426">
                  <a:moveTo>
                    <a:pt x="1164862" y="0"/>
                  </a:moveTo>
                  <a:lnTo>
                    <a:pt x="1279499" y="5788"/>
                  </a:lnTo>
                  <a:cubicBezTo>
                    <a:pt x="1886839" y="67467"/>
                    <a:pt x="2360781" y="580385"/>
                    <a:pt x="2360781" y="1203998"/>
                  </a:cubicBezTo>
                  <a:cubicBezTo>
                    <a:pt x="2360781" y="1869185"/>
                    <a:pt x="1821540" y="2408426"/>
                    <a:pt x="1156353" y="2408426"/>
                  </a:cubicBezTo>
                  <a:cubicBezTo>
                    <a:pt x="615889" y="2408426"/>
                    <a:pt x="158568" y="2052443"/>
                    <a:pt x="6074" y="1562158"/>
                  </a:cubicBezTo>
                  <a:lnTo>
                    <a:pt x="0" y="1538536"/>
                  </a:lnTo>
                  <a:lnTo>
                    <a:pt x="248858" y="1538536"/>
                  </a:lnTo>
                  <a:lnTo>
                    <a:pt x="264336" y="1580824"/>
                  </a:lnTo>
                  <a:cubicBezTo>
                    <a:pt x="411301" y="1928288"/>
                    <a:pt x="755355" y="2172093"/>
                    <a:pt x="1156353" y="2172093"/>
                  </a:cubicBezTo>
                  <a:cubicBezTo>
                    <a:pt x="1691017" y="2172093"/>
                    <a:pt x="2124448" y="1738662"/>
                    <a:pt x="2124448" y="1203998"/>
                  </a:cubicBezTo>
                  <a:cubicBezTo>
                    <a:pt x="2124448" y="702751"/>
                    <a:pt x="1743503" y="290477"/>
                    <a:pt x="1255335" y="240901"/>
                  </a:cubicBezTo>
                  <a:lnTo>
                    <a:pt x="1164862" y="236333"/>
                  </a:lnTo>
                  <a:close/>
                </a:path>
              </a:pathLst>
            </a:custGeom>
            <a:solidFill>
              <a:srgbClr val="C72D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07454" y="1701618"/>
            <a:ext cx="1383247" cy="1383247"/>
            <a:chOff x="4175898" y="1919666"/>
            <a:chExt cx="2408855" cy="2408855"/>
          </a:xfrm>
        </p:grpSpPr>
        <p:sp>
          <p:nvSpPr>
            <p:cNvPr id="57" name="同心圆 56"/>
            <p:cNvSpPr/>
            <p:nvPr/>
          </p:nvSpPr>
          <p:spPr>
            <a:xfrm>
              <a:off x="4175898" y="1919666"/>
              <a:ext cx="2408855" cy="2408855"/>
            </a:xfrm>
            <a:prstGeom prst="donut">
              <a:avLst>
                <a:gd name="adj" fmla="val 9811"/>
              </a:avLst>
            </a:prstGeom>
            <a:solidFill>
              <a:srgbClr val="E9EB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/>
                </a:solidFill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199935" y="1919880"/>
              <a:ext cx="2360781" cy="2408427"/>
            </a:xfrm>
            <a:custGeom>
              <a:avLst/>
              <a:gdLst>
                <a:gd name="connsiteX0" fmla="*/ 1164862 w 2360781"/>
                <a:gd name="connsiteY0" fmla="*/ 0 h 2408426"/>
                <a:gd name="connsiteX1" fmla="*/ 1279499 w 2360781"/>
                <a:gd name="connsiteY1" fmla="*/ 5788 h 2408426"/>
                <a:gd name="connsiteX2" fmla="*/ 2360781 w 2360781"/>
                <a:gd name="connsiteY2" fmla="*/ 1203998 h 2408426"/>
                <a:gd name="connsiteX3" fmla="*/ 1156353 w 2360781"/>
                <a:gd name="connsiteY3" fmla="*/ 2408426 h 2408426"/>
                <a:gd name="connsiteX4" fmla="*/ 6074 w 2360781"/>
                <a:gd name="connsiteY4" fmla="*/ 1562158 h 2408426"/>
                <a:gd name="connsiteX5" fmla="*/ 0 w 2360781"/>
                <a:gd name="connsiteY5" fmla="*/ 1538536 h 2408426"/>
                <a:gd name="connsiteX6" fmla="*/ 248858 w 2360781"/>
                <a:gd name="connsiteY6" fmla="*/ 1538536 h 2408426"/>
                <a:gd name="connsiteX7" fmla="*/ 264336 w 2360781"/>
                <a:gd name="connsiteY7" fmla="*/ 1580824 h 2408426"/>
                <a:gd name="connsiteX8" fmla="*/ 1156353 w 2360781"/>
                <a:gd name="connsiteY8" fmla="*/ 2172093 h 2408426"/>
                <a:gd name="connsiteX9" fmla="*/ 2124448 w 2360781"/>
                <a:gd name="connsiteY9" fmla="*/ 1203998 h 2408426"/>
                <a:gd name="connsiteX10" fmla="*/ 1255335 w 2360781"/>
                <a:gd name="connsiteY10" fmla="*/ 240901 h 2408426"/>
                <a:gd name="connsiteX11" fmla="*/ 1164862 w 2360781"/>
                <a:gd name="connsiteY11" fmla="*/ 236333 h 2408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60781" h="2408426">
                  <a:moveTo>
                    <a:pt x="1164862" y="0"/>
                  </a:moveTo>
                  <a:lnTo>
                    <a:pt x="1279499" y="5788"/>
                  </a:lnTo>
                  <a:cubicBezTo>
                    <a:pt x="1886839" y="67467"/>
                    <a:pt x="2360781" y="580385"/>
                    <a:pt x="2360781" y="1203998"/>
                  </a:cubicBezTo>
                  <a:cubicBezTo>
                    <a:pt x="2360781" y="1869185"/>
                    <a:pt x="1821540" y="2408426"/>
                    <a:pt x="1156353" y="2408426"/>
                  </a:cubicBezTo>
                  <a:cubicBezTo>
                    <a:pt x="615889" y="2408426"/>
                    <a:pt x="158568" y="2052443"/>
                    <a:pt x="6074" y="1562158"/>
                  </a:cubicBezTo>
                  <a:lnTo>
                    <a:pt x="0" y="1538536"/>
                  </a:lnTo>
                  <a:lnTo>
                    <a:pt x="248858" y="1538536"/>
                  </a:lnTo>
                  <a:lnTo>
                    <a:pt x="264336" y="1580824"/>
                  </a:lnTo>
                  <a:cubicBezTo>
                    <a:pt x="411301" y="1928288"/>
                    <a:pt x="755355" y="2172093"/>
                    <a:pt x="1156353" y="2172093"/>
                  </a:cubicBezTo>
                  <a:cubicBezTo>
                    <a:pt x="1691017" y="2172093"/>
                    <a:pt x="2124448" y="1738662"/>
                    <a:pt x="2124448" y="1203998"/>
                  </a:cubicBezTo>
                  <a:cubicBezTo>
                    <a:pt x="2124448" y="702751"/>
                    <a:pt x="1743503" y="290477"/>
                    <a:pt x="1255335" y="240901"/>
                  </a:cubicBezTo>
                  <a:lnTo>
                    <a:pt x="1164862" y="236333"/>
                  </a:lnTo>
                  <a:close/>
                </a:path>
              </a:pathLst>
            </a:custGeom>
            <a:solidFill>
              <a:srgbClr val="2B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rgbClr val="1E2A36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202404" y="1701618"/>
            <a:ext cx="1383247" cy="1383247"/>
            <a:chOff x="381161" y="1560146"/>
            <a:chExt cx="2408855" cy="2408855"/>
          </a:xfrm>
        </p:grpSpPr>
        <p:sp>
          <p:nvSpPr>
            <p:cNvPr id="68" name="同心圆 67"/>
            <p:cNvSpPr/>
            <p:nvPr/>
          </p:nvSpPr>
          <p:spPr>
            <a:xfrm>
              <a:off x="381161" y="1560146"/>
              <a:ext cx="2408855" cy="2408855"/>
            </a:xfrm>
            <a:prstGeom prst="donut">
              <a:avLst>
                <a:gd name="adj" fmla="val 9811"/>
              </a:avLst>
            </a:prstGeom>
            <a:solidFill>
              <a:srgbClr val="E9EB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405198" y="1560360"/>
              <a:ext cx="2360781" cy="2408426"/>
            </a:xfrm>
            <a:custGeom>
              <a:avLst/>
              <a:gdLst>
                <a:gd name="connsiteX0" fmla="*/ 1164862 w 2360781"/>
                <a:gd name="connsiteY0" fmla="*/ 0 h 2408426"/>
                <a:gd name="connsiteX1" fmla="*/ 1279499 w 2360781"/>
                <a:gd name="connsiteY1" fmla="*/ 5788 h 2408426"/>
                <a:gd name="connsiteX2" fmla="*/ 2360781 w 2360781"/>
                <a:gd name="connsiteY2" fmla="*/ 1203998 h 2408426"/>
                <a:gd name="connsiteX3" fmla="*/ 1156353 w 2360781"/>
                <a:gd name="connsiteY3" fmla="*/ 2408426 h 2408426"/>
                <a:gd name="connsiteX4" fmla="*/ 6074 w 2360781"/>
                <a:gd name="connsiteY4" fmla="*/ 1562158 h 2408426"/>
                <a:gd name="connsiteX5" fmla="*/ 0 w 2360781"/>
                <a:gd name="connsiteY5" fmla="*/ 1538536 h 2408426"/>
                <a:gd name="connsiteX6" fmla="*/ 248858 w 2360781"/>
                <a:gd name="connsiteY6" fmla="*/ 1538536 h 2408426"/>
                <a:gd name="connsiteX7" fmla="*/ 264336 w 2360781"/>
                <a:gd name="connsiteY7" fmla="*/ 1580824 h 2408426"/>
                <a:gd name="connsiteX8" fmla="*/ 1156353 w 2360781"/>
                <a:gd name="connsiteY8" fmla="*/ 2172093 h 2408426"/>
                <a:gd name="connsiteX9" fmla="*/ 2124448 w 2360781"/>
                <a:gd name="connsiteY9" fmla="*/ 1203998 h 2408426"/>
                <a:gd name="connsiteX10" fmla="*/ 1255335 w 2360781"/>
                <a:gd name="connsiteY10" fmla="*/ 240901 h 2408426"/>
                <a:gd name="connsiteX11" fmla="*/ 1164862 w 2360781"/>
                <a:gd name="connsiteY11" fmla="*/ 236333 h 2408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60781" h="2408426">
                  <a:moveTo>
                    <a:pt x="1164862" y="0"/>
                  </a:moveTo>
                  <a:lnTo>
                    <a:pt x="1279499" y="5788"/>
                  </a:lnTo>
                  <a:cubicBezTo>
                    <a:pt x="1886839" y="67467"/>
                    <a:pt x="2360781" y="580385"/>
                    <a:pt x="2360781" y="1203998"/>
                  </a:cubicBezTo>
                  <a:cubicBezTo>
                    <a:pt x="2360781" y="1869185"/>
                    <a:pt x="1821540" y="2408426"/>
                    <a:pt x="1156353" y="2408426"/>
                  </a:cubicBezTo>
                  <a:cubicBezTo>
                    <a:pt x="615889" y="2408426"/>
                    <a:pt x="158568" y="2052443"/>
                    <a:pt x="6074" y="1562158"/>
                  </a:cubicBezTo>
                  <a:lnTo>
                    <a:pt x="0" y="1538536"/>
                  </a:lnTo>
                  <a:lnTo>
                    <a:pt x="248858" y="1538536"/>
                  </a:lnTo>
                  <a:lnTo>
                    <a:pt x="264336" y="1580824"/>
                  </a:lnTo>
                  <a:cubicBezTo>
                    <a:pt x="411301" y="1928288"/>
                    <a:pt x="755355" y="2172093"/>
                    <a:pt x="1156353" y="2172093"/>
                  </a:cubicBezTo>
                  <a:cubicBezTo>
                    <a:pt x="1691017" y="2172093"/>
                    <a:pt x="2124448" y="1738662"/>
                    <a:pt x="2124448" y="1203998"/>
                  </a:cubicBezTo>
                  <a:cubicBezTo>
                    <a:pt x="2124448" y="702751"/>
                    <a:pt x="1743503" y="290477"/>
                    <a:pt x="1255335" y="240901"/>
                  </a:cubicBezTo>
                  <a:lnTo>
                    <a:pt x="1164862" y="23633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/>
                </a:solidFill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9203" y="2186429"/>
            <a:ext cx="576589" cy="4070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495986" y="1715356"/>
            <a:ext cx="1383247" cy="1383247"/>
            <a:chOff x="381161" y="1560146"/>
            <a:chExt cx="2408855" cy="2408855"/>
          </a:xfrm>
        </p:grpSpPr>
        <p:sp>
          <p:nvSpPr>
            <p:cNvPr id="24" name="同心圆 23"/>
            <p:cNvSpPr/>
            <p:nvPr/>
          </p:nvSpPr>
          <p:spPr>
            <a:xfrm>
              <a:off x="381161" y="1560146"/>
              <a:ext cx="2408855" cy="2408855"/>
            </a:xfrm>
            <a:prstGeom prst="donut">
              <a:avLst>
                <a:gd name="adj" fmla="val 9811"/>
              </a:avLst>
            </a:prstGeom>
            <a:solidFill>
              <a:srgbClr val="E9EB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05198" y="1560360"/>
              <a:ext cx="2360781" cy="2408426"/>
            </a:xfrm>
            <a:custGeom>
              <a:avLst/>
              <a:gdLst>
                <a:gd name="connsiteX0" fmla="*/ 1164862 w 2360781"/>
                <a:gd name="connsiteY0" fmla="*/ 0 h 2408426"/>
                <a:gd name="connsiteX1" fmla="*/ 1279499 w 2360781"/>
                <a:gd name="connsiteY1" fmla="*/ 5788 h 2408426"/>
                <a:gd name="connsiteX2" fmla="*/ 2360781 w 2360781"/>
                <a:gd name="connsiteY2" fmla="*/ 1203998 h 2408426"/>
                <a:gd name="connsiteX3" fmla="*/ 1156353 w 2360781"/>
                <a:gd name="connsiteY3" fmla="*/ 2408426 h 2408426"/>
                <a:gd name="connsiteX4" fmla="*/ 6074 w 2360781"/>
                <a:gd name="connsiteY4" fmla="*/ 1562158 h 2408426"/>
                <a:gd name="connsiteX5" fmla="*/ 0 w 2360781"/>
                <a:gd name="connsiteY5" fmla="*/ 1538536 h 2408426"/>
                <a:gd name="connsiteX6" fmla="*/ 248858 w 2360781"/>
                <a:gd name="connsiteY6" fmla="*/ 1538536 h 2408426"/>
                <a:gd name="connsiteX7" fmla="*/ 264336 w 2360781"/>
                <a:gd name="connsiteY7" fmla="*/ 1580824 h 2408426"/>
                <a:gd name="connsiteX8" fmla="*/ 1156353 w 2360781"/>
                <a:gd name="connsiteY8" fmla="*/ 2172093 h 2408426"/>
                <a:gd name="connsiteX9" fmla="*/ 2124448 w 2360781"/>
                <a:gd name="connsiteY9" fmla="*/ 1203998 h 2408426"/>
                <a:gd name="connsiteX10" fmla="*/ 1255335 w 2360781"/>
                <a:gd name="connsiteY10" fmla="*/ 240901 h 2408426"/>
                <a:gd name="connsiteX11" fmla="*/ 1164862 w 2360781"/>
                <a:gd name="connsiteY11" fmla="*/ 236333 h 2408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60781" h="2408426">
                  <a:moveTo>
                    <a:pt x="1164862" y="0"/>
                  </a:moveTo>
                  <a:lnTo>
                    <a:pt x="1279499" y="5788"/>
                  </a:lnTo>
                  <a:cubicBezTo>
                    <a:pt x="1886839" y="67467"/>
                    <a:pt x="2360781" y="580385"/>
                    <a:pt x="2360781" y="1203998"/>
                  </a:cubicBezTo>
                  <a:cubicBezTo>
                    <a:pt x="2360781" y="1869185"/>
                    <a:pt x="1821540" y="2408426"/>
                    <a:pt x="1156353" y="2408426"/>
                  </a:cubicBezTo>
                  <a:cubicBezTo>
                    <a:pt x="615889" y="2408426"/>
                    <a:pt x="158568" y="2052443"/>
                    <a:pt x="6074" y="1562158"/>
                  </a:cubicBezTo>
                  <a:lnTo>
                    <a:pt x="0" y="1538536"/>
                  </a:lnTo>
                  <a:lnTo>
                    <a:pt x="248858" y="1538536"/>
                  </a:lnTo>
                  <a:lnTo>
                    <a:pt x="264336" y="1580824"/>
                  </a:lnTo>
                  <a:cubicBezTo>
                    <a:pt x="411301" y="1928288"/>
                    <a:pt x="755355" y="2172093"/>
                    <a:pt x="1156353" y="2172093"/>
                  </a:cubicBezTo>
                  <a:cubicBezTo>
                    <a:pt x="1691017" y="2172093"/>
                    <a:pt x="2124448" y="1738662"/>
                    <a:pt x="2124448" y="1203998"/>
                  </a:cubicBezTo>
                  <a:cubicBezTo>
                    <a:pt x="2124448" y="702751"/>
                    <a:pt x="1743503" y="290477"/>
                    <a:pt x="1255335" y="240901"/>
                  </a:cubicBezTo>
                  <a:lnTo>
                    <a:pt x="1164862" y="236333"/>
                  </a:lnTo>
                  <a:close/>
                </a:path>
              </a:pathLst>
            </a:custGeom>
            <a:solidFill>
              <a:srgbClr val="264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823094" y="3282519"/>
            <a:ext cx="2538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11119"/>
              </a:buClr>
              <a:buSzPct val="125000"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srgbClr val="1E2A3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sz="1200" dirty="0">
                <a:solidFill>
                  <a:srgbClr val="262E31"/>
                </a:solidFill>
              </a:rPr>
              <a:t>Multiple Languages</a:t>
            </a:r>
          </a:p>
        </p:txBody>
      </p:sp>
      <p:sp>
        <p:nvSpPr>
          <p:cNvPr id="26" name="矩形 25"/>
          <p:cNvSpPr/>
          <p:nvPr/>
        </p:nvSpPr>
        <p:spPr>
          <a:xfrm>
            <a:off x="7245869" y="3658165"/>
            <a:ext cx="184428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Clr>
                <a:srgbClr val="C11119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rgbClr val="262E3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Supports 33 languages with English as the default.</a:t>
            </a:r>
          </a:p>
          <a:p>
            <a:pPr marL="214313" indent="-214313">
              <a:buClr>
                <a:srgbClr val="C11119"/>
              </a:buClr>
              <a:buSzPct val="125000"/>
              <a:buFont typeface="Arial" panose="020B0604020202020204" pitchFamily="34" charset="0"/>
              <a:buChar char="•"/>
            </a:pPr>
            <a:endParaRPr lang="en-US" altLang="zh-CN" sz="900" dirty="0">
              <a:solidFill>
                <a:srgbClr val="262E3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0" name="Freeform 78"/>
          <p:cNvSpPr>
            <a:spLocks noChangeAspect="1" noEditPoints="1"/>
          </p:cNvSpPr>
          <p:nvPr/>
        </p:nvSpPr>
        <p:spPr bwMode="auto">
          <a:xfrm>
            <a:off x="3261084" y="2194702"/>
            <a:ext cx="558510" cy="542093"/>
          </a:xfrm>
          <a:custGeom>
            <a:avLst/>
            <a:gdLst>
              <a:gd name="T0" fmla="*/ 172 w 241"/>
              <a:gd name="T1" fmla="*/ 0 h 234"/>
              <a:gd name="T2" fmla="*/ 102 w 241"/>
              <a:gd name="T3" fmla="*/ 50 h 234"/>
              <a:gd name="T4" fmla="*/ 102 w 241"/>
              <a:gd name="T5" fmla="*/ 50 h 234"/>
              <a:gd name="T6" fmla="*/ 26 w 241"/>
              <a:gd name="T7" fmla="*/ 126 h 234"/>
              <a:gd name="T8" fmla="*/ 2 w 241"/>
              <a:gd name="T9" fmla="*/ 201 h 234"/>
              <a:gd name="T10" fmla="*/ 26 w 241"/>
              <a:gd name="T11" fmla="*/ 234 h 234"/>
              <a:gd name="T12" fmla="*/ 96 w 241"/>
              <a:gd name="T13" fmla="*/ 216 h 234"/>
              <a:gd name="T14" fmla="*/ 220 w 241"/>
              <a:gd name="T15" fmla="*/ 97 h 234"/>
              <a:gd name="T16" fmla="*/ 117 w 241"/>
              <a:gd name="T17" fmla="*/ 174 h 234"/>
              <a:gd name="T18" fmla="*/ 181 w 241"/>
              <a:gd name="T19" fmla="*/ 86 h 234"/>
              <a:gd name="T20" fmla="*/ 174 w 241"/>
              <a:gd name="T21" fmla="*/ 123 h 234"/>
              <a:gd name="T22" fmla="*/ 117 w 241"/>
              <a:gd name="T23" fmla="*/ 180 h 234"/>
              <a:gd name="T24" fmla="*/ 108 w 241"/>
              <a:gd name="T25" fmla="*/ 148 h 234"/>
              <a:gd name="T26" fmla="*/ 84 w 241"/>
              <a:gd name="T27" fmla="*/ 125 h 234"/>
              <a:gd name="T28" fmla="*/ 169 w 241"/>
              <a:gd name="T29" fmla="*/ 66 h 234"/>
              <a:gd name="T30" fmla="*/ 108 w 241"/>
              <a:gd name="T31" fmla="*/ 148 h 234"/>
              <a:gd name="T32" fmla="*/ 56 w 241"/>
              <a:gd name="T33" fmla="*/ 117 h 234"/>
              <a:gd name="T34" fmla="*/ 146 w 241"/>
              <a:gd name="T35" fmla="*/ 53 h 234"/>
              <a:gd name="T36" fmla="*/ 31 w 241"/>
              <a:gd name="T37" fmla="*/ 219 h 234"/>
              <a:gd name="T38" fmla="*/ 15 w 241"/>
              <a:gd name="T39" fmla="*/ 209 h 234"/>
              <a:gd name="T40" fmla="*/ 23 w 241"/>
              <a:gd name="T41" fmla="*/ 177 h 234"/>
              <a:gd name="T42" fmla="*/ 58 w 241"/>
              <a:gd name="T43" fmla="*/ 211 h 234"/>
              <a:gd name="T44" fmla="*/ 65 w 241"/>
              <a:gd name="T45" fmla="*/ 210 h 234"/>
              <a:gd name="T46" fmla="*/ 26 w 241"/>
              <a:gd name="T47" fmla="*/ 169 h 234"/>
              <a:gd name="T48" fmla="*/ 36 w 241"/>
              <a:gd name="T49" fmla="*/ 138 h 234"/>
              <a:gd name="T50" fmla="*/ 95 w 241"/>
              <a:gd name="T51" fmla="*/ 201 h 234"/>
              <a:gd name="T52" fmla="*/ 65 w 241"/>
              <a:gd name="T53" fmla="*/ 210 h 234"/>
              <a:gd name="T54" fmla="*/ 198 w 241"/>
              <a:gd name="T55" fmla="*/ 99 h 234"/>
              <a:gd name="T56" fmla="*/ 179 w 241"/>
              <a:gd name="T57" fmla="*/ 55 h 234"/>
              <a:gd name="T58" fmla="*/ 148 w 241"/>
              <a:gd name="T59" fmla="*/ 24 h 234"/>
              <a:gd name="T60" fmla="*/ 205 w 241"/>
              <a:gd name="T61" fmla="*/ 30 h 234"/>
              <a:gd name="T62" fmla="*/ 210 w 241"/>
              <a:gd name="T63" fmla="*/ 86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1" h="234">
                <a:moveTo>
                  <a:pt x="215" y="19"/>
                </a:moveTo>
                <a:cubicBezTo>
                  <a:pt x="203" y="7"/>
                  <a:pt x="187" y="0"/>
                  <a:pt x="172" y="0"/>
                </a:cubicBezTo>
                <a:cubicBezTo>
                  <a:pt x="159" y="0"/>
                  <a:pt x="146" y="5"/>
                  <a:pt x="138" y="14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3" y="130"/>
                  <a:pt x="20" y="134"/>
                  <a:pt x="19" y="139"/>
                </a:cubicBezTo>
                <a:cubicBezTo>
                  <a:pt x="2" y="201"/>
                  <a:pt x="2" y="201"/>
                  <a:pt x="2" y="201"/>
                </a:cubicBezTo>
                <a:cubicBezTo>
                  <a:pt x="2" y="201"/>
                  <a:pt x="0" y="206"/>
                  <a:pt x="0" y="209"/>
                </a:cubicBezTo>
                <a:cubicBezTo>
                  <a:pt x="0" y="223"/>
                  <a:pt x="12" y="234"/>
                  <a:pt x="26" y="234"/>
                </a:cubicBezTo>
                <a:cubicBezTo>
                  <a:pt x="29" y="234"/>
                  <a:pt x="34" y="233"/>
                  <a:pt x="34" y="233"/>
                </a:cubicBezTo>
                <a:cubicBezTo>
                  <a:pt x="96" y="216"/>
                  <a:pt x="96" y="216"/>
                  <a:pt x="96" y="216"/>
                </a:cubicBezTo>
                <a:cubicBezTo>
                  <a:pt x="101" y="215"/>
                  <a:pt x="105" y="213"/>
                  <a:pt x="109" y="209"/>
                </a:cubicBezTo>
                <a:cubicBezTo>
                  <a:pt x="220" y="97"/>
                  <a:pt x="220" y="97"/>
                  <a:pt x="220" y="97"/>
                </a:cubicBezTo>
                <a:cubicBezTo>
                  <a:pt x="241" y="76"/>
                  <a:pt x="238" y="42"/>
                  <a:pt x="215" y="19"/>
                </a:cubicBezTo>
                <a:close/>
                <a:moveTo>
                  <a:pt x="117" y="174"/>
                </a:moveTo>
                <a:cubicBezTo>
                  <a:pt x="117" y="168"/>
                  <a:pt x="115" y="161"/>
                  <a:pt x="112" y="155"/>
                </a:cubicBezTo>
                <a:cubicBezTo>
                  <a:pt x="181" y="86"/>
                  <a:pt x="181" y="86"/>
                  <a:pt x="181" y="86"/>
                </a:cubicBezTo>
                <a:cubicBezTo>
                  <a:pt x="185" y="99"/>
                  <a:pt x="183" y="11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17" y="180"/>
                  <a:pt x="117" y="180"/>
                  <a:pt x="117" y="180"/>
                </a:cubicBezTo>
                <a:cubicBezTo>
                  <a:pt x="117" y="178"/>
                  <a:pt x="118" y="176"/>
                  <a:pt x="117" y="174"/>
                </a:cubicBezTo>
                <a:close/>
                <a:moveTo>
                  <a:pt x="108" y="148"/>
                </a:moveTo>
                <a:cubicBezTo>
                  <a:pt x="106" y="144"/>
                  <a:pt x="103" y="140"/>
                  <a:pt x="99" y="136"/>
                </a:cubicBezTo>
                <a:cubicBezTo>
                  <a:pt x="94" y="131"/>
                  <a:pt x="89" y="128"/>
                  <a:pt x="84" y="125"/>
                </a:cubicBezTo>
                <a:cubicBezTo>
                  <a:pt x="154" y="55"/>
                  <a:pt x="154" y="55"/>
                  <a:pt x="154" y="55"/>
                </a:cubicBezTo>
                <a:cubicBezTo>
                  <a:pt x="159" y="58"/>
                  <a:pt x="164" y="61"/>
                  <a:pt x="169" y="66"/>
                </a:cubicBezTo>
                <a:cubicBezTo>
                  <a:pt x="173" y="70"/>
                  <a:pt x="176" y="74"/>
                  <a:pt x="178" y="79"/>
                </a:cubicBezTo>
                <a:lnTo>
                  <a:pt x="108" y="148"/>
                </a:lnTo>
                <a:close/>
                <a:moveTo>
                  <a:pt x="77" y="121"/>
                </a:moveTo>
                <a:cubicBezTo>
                  <a:pt x="70" y="119"/>
                  <a:pt x="63" y="117"/>
                  <a:pt x="56" y="117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21" y="52"/>
                  <a:pt x="133" y="50"/>
                  <a:pt x="146" y="53"/>
                </a:cubicBezTo>
                <a:lnTo>
                  <a:pt x="77" y="121"/>
                </a:lnTo>
                <a:close/>
                <a:moveTo>
                  <a:pt x="31" y="219"/>
                </a:moveTo>
                <a:cubicBezTo>
                  <a:pt x="30" y="219"/>
                  <a:pt x="28" y="219"/>
                  <a:pt x="26" y="220"/>
                </a:cubicBezTo>
                <a:cubicBezTo>
                  <a:pt x="20" y="219"/>
                  <a:pt x="15" y="215"/>
                  <a:pt x="15" y="209"/>
                </a:cubicBezTo>
                <a:cubicBezTo>
                  <a:pt x="15" y="207"/>
                  <a:pt x="16" y="205"/>
                  <a:pt x="16" y="204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32" y="176"/>
                  <a:pt x="41" y="180"/>
                  <a:pt x="48" y="187"/>
                </a:cubicBezTo>
                <a:cubicBezTo>
                  <a:pt x="55" y="194"/>
                  <a:pt x="58" y="203"/>
                  <a:pt x="58" y="211"/>
                </a:cubicBezTo>
                <a:lnTo>
                  <a:pt x="31" y="219"/>
                </a:lnTo>
                <a:close/>
                <a:moveTo>
                  <a:pt x="65" y="210"/>
                </a:moveTo>
                <a:cubicBezTo>
                  <a:pt x="65" y="200"/>
                  <a:pt x="61" y="190"/>
                  <a:pt x="53" y="182"/>
                </a:cubicBezTo>
                <a:cubicBezTo>
                  <a:pt x="45" y="174"/>
                  <a:pt x="35" y="170"/>
                  <a:pt x="26" y="169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41"/>
                  <a:pt x="34" y="139"/>
                  <a:pt x="36" y="138"/>
                </a:cubicBezTo>
                <a:cubicBezTo>
                  <a:pt x="50" y="127"/>
                  <a:pt x="73" y="130"/>
                  <a:pt x="88" y="146"/>
                </a:cubicBezTo>
                <a:cubicBezTo>
                  <a:pt x="105" y="163"/>
                  <a:pt x="108" y="187"/>
                  <a:pt x="95" y="201"/>
                </a:cubicBezTo>
                <a:cubicBezTo>
                  <a:pt x="94" y="202"/>
                  <a:pt x="93" y="202"/>
                  <a:pt x="92" y="202"/>
                </a:cubicBezTo>
                <a:lnTo>
                  <a:pt x="65" y="210"/>
                </a:lnTo>
                <a:close/>
                <a:moveTo>
                  <a:pt x="210" y="86"/>
                </a:moveTo>
                <a:cubicBezTo>
                  <a:pt x="198" y="99"/>
                  <a:pt x="198" y="99"/>
                  <a:pt x="198" y="99"/>
                </a:cubicBezTo>
                <a:cubicBezTo>
                  <a:pt x="198" y="97"/>
                  <a:pt x="198" y="96"/>
                  <a:pt x="198" y="94"/>
                </a:cubicBezTo>
                <a:cubicBezTo>
                  <a:pt x="196" y="80"/>
                  <a:pt x="190" y="66"/>
                  <a:pt x="179" y="55"/>
                </a:cubicBezTo>
                <a:cubicBezTo>
                  <a:pt x="167" y="44"/>
                  <a:pt x="151" y="37"/>
                  <a:pt x="136" y="37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4" y="18"/>
                  <a:pt x="162" y="15"/>
                  <a:pt x="172" y="15"/>
                </a:cubicBezTo>
                <a:cubicBezTo>
                  <a:pt x="183" y="15"/>
                  <a:pt x="196" y="20"/>
                  <a:pt x="205" y="30"/>
                </a:cubicBezTo>
                <a:cubicBezTo>
                  <a:pt x="214" y="38"/>
                  <a:pt x="219" y="49"/>
                  <a:pt x="219" y="60"/>
                </a:cubicBezTo>
                <a:cubicBezTo>
                  <a:pt x="220" y="70"/>
                  <a:pt x="217" y="80"/>
                  <a:pt x="210" y="86"/>
                </a:cubicBezTo>
                <a:close/>
              </a:path>
            </a:pathLst>
          </a:custGeom>
          <a:solidFill>
            <a:srgbClr val="26415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050" dirty="0">
              <a:latin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977866" y="2198603"/>
            <a:ext cx="382513" cy="452394"/>
            <a:chOff x="5716588" y="1719263"/>
            <a:chExt cx="715963" cy="628651"/>
          </a:xfrm>
          <a:solidFill>
            <a:srgbClr val="264154"/>
          </a:solidFill>
        </p:grpSpPr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975351" y="2184401"/>
              <a:ext cx="193675" cy="163513"/>
            </a:xfrm>
            <a:custGeom>
              <a:avLst/>
              <a:gdLst>
                <a:gd name="T0" fmla="*/ 41 w 44"/>
                <a:gd name="T1" fmla="*/ 17 h 37"/>
                <a:gd name="T2" fmla="*/ 27 w 44"/>
                <a:gd name="T3" fmla="*/ 17 h 37"/>
                <a:gd name="T4" fmla="*/ 27 w 44"/>
                <a:gd name="T5" fmla="*/ 0 h 37"/>
                <a:gd name="T6" fmla="*/ 18 w 44"/>
                <a:gd name="T7" fmla="*/ 0 h 37"/>
                <a:gd name="T8" fmla="*/ 18 w 44"/>
                <a:gd name="T9" fmla="*/ 17 h 37"/>
                <a:gd name="T10" fmla="*/ 4 w 44"/>
                <a:gd name="T11" fmla="*/ 17 h 37"/>
                <a:gd name="T12" fmla="*/ 0 w 44"/>
                <a:gd name="T13" fmla="*/ 21 h 37"/>
                <a:gd name="T14" fmla="*/ 0 w 44"/>
                <a:gd name="T15" fmla="*/ 33 h 37"/>
                <a:gd name="T16" fmla="*/ 4 w 44"/>
                <a:gd name="T17" fmla="*/ 37 h 37"/>
                <a:gd name="T18" fmla="*/ 41 w 44"/>
                <a:gd name="T19" fmla="*/ 37 h 37"/>
                <a:gd name="T20" fmla="*/ 44 w 44"/>
                <a:gd name="T21" fmla="*/ 33 h 37"/>
                <a:gd name="T22" fmla="*/ 44 w 44"/>
                <a:gd name="T23" fmla="*/ 21 h 37"/>
                <a:gd name="T24" fmla="*/ 41 w 44"/>
                <a:gd name="T25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37">
                  <a:moveTo>
                    <a:pt x="41" y="17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9"/>
                    <a:pt x="0" y="2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2" y="37"/>
                    <a:pt x="4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3" y="37"/>
                    <a:pt x="44" y="35"/>
                    <a:pt x="44" y="3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19"/>
                    <a:pt x="43" y="17"/>
                    <a:pt x="4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716588" y="2281238"/>
              <a:ext cx="227013" cy="39688"/>
            </a:xfrm>
            <a:custGeom>
              <a:avLst/>
              <a:gdLst>
                <a:gd name="T0" fmla="*/ 0 w 52"/>
                <a:gd name="T1" fmla="*/ 5 h 9"/>
                <a:gd name="T2" fmla="*/ 4 w 52"/>
                <a:gd name="T3" fmla="*/ 9 h 9"/>
                <a:gd name="T4" fmla="*/ 52 w 52"/>
                <a:gd name="T5" fmla="*/ 9 h 9"/>
                <a:gd name="T6" fmla="*/ 52 w 52"/>
                <a:gd name="T7" fmla="*/ 0 h 9"/>
                <a:gd name="T8" fmla="*/ 4 w 52"/>
                <a:gd name="T9" fmla="*/ 0 h 9"/>
                <a:gd name="T10" fmla="*/ 0 w 52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6199188" y="2281238"/>
              <a:ext cx="233363" cy="39688"/>
            </a:xfrm>
            <a:custGeom>
              <a:avLst/>
              <a:gdLst>
                <a:gd name="T0" fmla="*/ 48 w 53"/>
                <a:gd name="T1" fmla="*/ 0 h 9"/>
                <a:gd name="T2" fmla="*/ 0 w 53"/>
                <a:gd name="T3" fmla="*/ 0 h 9"/>
                <a:gd name="T4" fmla="*/ 0 w 53"/>
                <a:gd name="T5" fmla="*/ 9 h 9"/>
                <a:gd name="T6" fmla="*/ 48 w 53"/>
                <a:gd name="T7" fmla="*/ 9 h 9"/>
                <a:gd name="T8" fmla="*/ 53 w 53"/>
                <a:gd name="T9" fmla="*/ 5 h 9"/>
                <a:gd name="T10" fmla="*/ 48 w 5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9">
                  <a:moveTo>
                    <a:pt x="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51" y="9"/>
                    <a:pt x="53" y="7"/>
                    <a:pt x="53" y="5"/>
                  </a:cubicBezTo>
                  <a:cubicBezTo>
                    <a:pt x="53" y="2"/>
                    <a:pt x="51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6119813" y="1744663"/>
              <a:ext cx="295275" cy="409575"/>
            </a:xfrm>
            <a:custGeom>
              <a:avLst/>
              <a:gdLst>
                <a:gd name="T0" fmla="*/ 0 w 67"/>
                <a:gd name="T1" fmla="*/ 79 h 93"/>
                <a:gd name="T2" fmla="*/ 0 w 67"/>
                <a:gd name="T3" fmla="*/ 84 h 93"/>
                <a:gd name="T4" fmla="*/ 4 w 67"/>
                <a:gd name="T5" fmla="*/ 89 h 93"/>
                <a:gd name="T6" fmla="*/ 4 w 67"/>
                <a:gd name="T7" fmla="*/ 93 h 93"/>
                <a:gd name="T8" fmla="*/ 4 w 67"/>
                <a:gd name="T9" fmla="*/ 93 h 93"/>
                <a:gd name="T10" fmla="*/ 63 w 67"/>
                <a:gd name="T11" fmla="*/ 93 h 93"/>
                <a:gd name="T12" fmla="*/ 67 w 67"/>
                <a:gd name="T13" fmla="*/ 89 h 93"/>
                <a:gd name="T14" fmla="*/ 67 w 67"/>
                <a:gd name="T15" fmla="*/ 4 h 93"/>
                <a:gd name="T16" fmla="*/ 63 w 67"/>
                <a:gd name="T17" fmla="*/ 0 h 93"/>
                <a:gd name="T18" fmla="*/ 27 w 67"/>
                <a:gd name="T19" fmla="*/ 0 h 93"/>
                <a:gd name="T20" fmla="*/ 27 w 67"/>
                <a:gd name="T21" fmla="*/ 1 h 93"/>
                <a:gd name="T22" fmla="*/ 27 w 67"/>
                <a:gd name="T23" fmla="*/ 6 h 93"/>
                <a:gd name="T24" fmla="*/ 61 w 67"/>
                <a:gd name="T25" fmla="*/ 6 h 93"/>
                <a:gd name="T26" fmla="*/ 61 w 67"/>
                <a:gd name="T27" fmla="*/ 87 h 93"/>
                <a:gd name="T28" fmla="*/ 19 w 67"/>
                <a:gd name="T29" fmla="*/ 87 h 93"/>
                <a:gd name="T30" fmla="*/ 19 w 67"/>
                <a:gd name="T31" fmla="*/ 84 h 93"/>
                <a:gd name="T32" fmla="*/ 58 w 67"/>
                <a:gd name="T33" fmla="*/ 84 h 93"/>
                <a:gd name="T34" fmla="*/ 58 w 67"/>
                <a:gd name="T35" fmla="*/ 9 h 93"/>
                <a:gd name="T36" fmla="*/ 27 w 67"/>
                <a:gd name="T37" fmla="*/ 9 h 93"/>
                <a:gd name="T38" fmla="*/ 27 w 67"/>
                <a:gd name="T39" fmla="*/ 19 h 93"/>
                <a:gd name="T40" fmla="*/ 54 w 67"/>
                <a:gd name="T41" fmla="*/ 19 h 93"/>
                <a:gd name="T42" fmla="*/ 54 w 67"/>
                <a:gd name="T43" fmla="*/ 24 h 93"/>
                <a:gd name="T44" fmla="*/ 27 w 67"/>
                <a:gd name="T45" fmla="*/ 24 h 93"/>
                <a:gd name="T46" fmla="*/ 27 w 67"/>
                <a:gd name="T47" fmla="*/ 32 h 93"/>
                <a:gd name="T48" fmla="*/ 54 w 67"/>
                <a:gd name="T49" fmla="*/ 32 h 93"/>
                <a:gd name="T50" fmla="*/ 54 w 67"/>
                <a:gd name="T51" fmla="*/ 37 h 93"/>
                <a:gd name="T52" fmla="*/ 27 w 67"/>
                <a:gd name="T53" fmla="*/ 37 h 93"/>
                <a:gd name="T54" fmla="*/ 27 w 67"/>
                <a:gd name="T55" fmla="*/ 54 h 93"/>
                <a:gd name="T56" fmla="*/ 54 w 67"/>
                <a:gd name="T57" fmla="*/ 54 h 93"/>
                <a:gd name="T58" fmla="*/ 54 w 67"/>
                <a:gd name="T59" fmla="*/ 59 h 93"/>
                <a:gd name="T60" fmla="*/ 27 w 67"/>
                <a:gd name="T61" fmla="*/ 59 h 93"/>
                <a:gd name="T62" fmla="*/ 27 w 67"/>
                <a:gd name="T63" fmla="*/ 66 h 93"/>
                <a:gd name="T64" fmla="*/ 54 w 67"/>
                <a:gd name="T65" fmla="*/ 66 h 93"/>
                <a:gd name="T66" fmla="*/ 54 w 67"/>
                <a:gd name="T67" fmla="*/ 71 h 93"/>
                <a:gd name="T68" fmla="*/ 27 w 67"/>
                <a:gd name="T69" fmla="*/ 71 h 93"/>
                <a:gd name="T70" fmla="*/ 17 w 67"/>
                <a:gd name="T71" fmla="*/ 79 h 93"/>
                <a:gd name="T72" fmla="*/ 0 w 67"/>
                <a:gd name="T73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" h="93">
                  <a:moveTo>
                    <a:pt x="0" y="79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2" y="85"/>
                    <a:pt x="4" y="87"/>
                    <a:pt x="4" y="89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6" y="93"/>
                    <a:pt x="67" y="92"/>
                    <a:pt x="67" y="89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2"/>
                    <a:pt x="66" y="0"/>
                    <a:pt x="6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1"/>
                    <a:pt x="27" y="1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6"/>
                    <a:pt x="22" y="79"/>
                    <a:pt x="17" y="79"/>
                  </a:cubicBezTo>
                  <a:lnTo>
                    <a:pt x="0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5729288" y="1719263"/>
              <a:ext cx="496888" cy="430213"/>
            </a:xfrm>
            <a:custGeom>
              <a:avLst/>
              <a:gdLst>
                <a:gd name="T0" fmla="*/ 6 w 113"/>
                <a:gd name="T1" fmla="*/ 82 h 98"/>
                <a:gd name="T2" fmla="*/ 42 w 113"/>
                <a:gd name="T3" fmla="*/ 82 h 98"/>
                <a:gd name="T4" fmla="*/ 42 w 113"/>
                <a:gd name="T5" fmla="*/ 92 h 98"/>
                <a:gd name="T6" fmla="*/ 29 w 113"/>
                <a:gd name="T7" fmla="*/ 92 h 98"/>
                <a:gd name="T8" fmla="*/ 23 w 113"/>
                <a:gd name="T9" fmla="*/ 95 h 98"/>
                <a:gd name="T10" fmla="*/ 23 w 113"/>
                <a:gd name="T11" fmla="*/ 98 h 98"/>
                <a:gd name="T12" fmla="*/ 89 w 113"/>
                <a:gd name="T13" fmla="*/ 98 h 98"/>
                <a:gd name="T14" fmla="*/ 89 w 113"/>
                <a:gd name="T15" fmla="*/ 95 h 98"/>
                <a:gd name="T16" fmla="*/ 83 w 113"/>
                <a:gd name="T17" fmla="*/ 92 h 98"/>
                <a:gd name="T18" fmla="*/ 71 w 113"/>
                <a:gd name="T19" fmla="*/ 92 h 98"/>
                <a:gd name="T20" fmla="*/ 71 w 113"/>
                <a:gd name="T21" fmla="*/ 82 h 98"/>
                <a:gd name="T22" fmla="*/ 106 w 113"/>
                <a:gd name="T23" fmla="*/ 82 h 98"/>
                <a:gd name="T24" fmla="*/ 113 w 113"/>
                <a:gd name="T25" fmla="*/ 75 h 98"/>
                <a:gd name="T26" fmla="*/ 113 w 113"/>
                <a:gd name="T27" fmla="*/ 7 h 98"/>
                <a:gd name="T28" fmla="*/ 106 w 113"/>
                <a:gd name="T29" fmla="*/ 0 h 98"/>
                <a:gd name="T30" fmla="*/ 6 w 113"/>
                <a:gd name="T31" fmla="*/ 0 h 98"/>
                <a:gd name="T32" fmla="*/ 0 w 113"/>
                <a:gd name="T33" fmla="*/ 7 h 98"/>
                <a:gd name="T34" fmla="*/ 0 w 113"/>
                <a:gd name="T35" fmla="*/ 75 h 98"/>
                <a:gd name="T36" fmla="*/ 6 w 113"/>
                <a:gd name="T37" fmla="*/ 82 h 98"/>
                <a:gd name="T38" fmla="*/ 7 w 113"/>
                <a:gd name="T39" fmla="*/ 8 h 98"/>
                <a:gd name="T40" fmla="*/ 105 w 113"/>
                <a:gd name="T41" fmla="*/ 8 h 98"/>
                <a:gd name="T42" fmla="*/ 105 w 113"/>
                <a:gd name="T43" fmla="*/ 75 h 98"/>
                <a:gd name="T44" fmla="*/ 7 w 113"/>
                <a:gd name="T45" fmla="*/ 75 h 98"/>
                <a:gd name="T46" fmla="*/ 7 w 113"/>
                <a:gd name="T47" fmla="*/ 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3" h="98">
                  <a:moveTo>
                    <a:pt x="6" y="82"/>
                  </a:moveTo>
                  <a:cubicBezTo>
                    <a:pt x="42" y="82"/>
                    <a:pt x="42" y="82"/>
                    <a:pt x="42" y="8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26" y="92"/>
                    <a:pt x="23" y="93"/>
                    <a:pt x="23" y="95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3"/>
                    <a:pt x="87" y="92"/>
                    <a:pt x="83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110" y="82"/>
                    <a:pt x="113" y="79"/>
                    <a:pt x="113" y="75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3"/>
                    <a:pt x="110" y="0"/>
                    <a:pt x="10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9"/>
                    <a:pt x="3" y="82"/>
                    <a:pt x="6" y="82"/>
                  </a:cubicBezTo>
                  <a:close/>
                  <a:moveTo>
                    <a:pt x="7" y="8"/>
                  </a:moveTo>
                  <a:cubicBezTo>
                    <a:pt x="105" y="8"/>
                    <a:pt x="105" y="8"/>
                    <a:pt x="105" y="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7" y="75"/>
                    <a:pt x="7" y="75"/>
                    <a:pt x="7" y="75"/>
                  </a:cubicBez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</p:grpSp>
      <p:sp>
        <p:nvSpPr>
          <p:cNvPr id="37" name="矩形 36"/>
          <p:cNvSpPr/>
          <p:nvPr/>
        </p:nvSpPr>
        <p:spPr>
          <a:xfrm>
            <a:off x="2661914" y="3658165"/>
            <a:ext cx="186720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Clr>
                <a:srgbClr val="C11119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rgbClr val="262E3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Modular installation</a:t>
            </a:r>
          </a:p>
          <a:p>
            <a:pPr marL="214313" indent="-214313">
              <a:buClr>
                <a:srgbClr val="C11119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rgbClr val="262E3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New UI Design</a:t>
            </a:r>
          </a:p>
          <a:p>
            <a:pPr marL="214313" indent="-214313">
              <a:buClr>
                <a:srgbClr val="C11119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rgbClr val="262E3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Friendly to users</a:t>
            </a:r>
          </a:p>
          <a:p>
            <a:pPr>
              <a:buClr>
                <a:srgbClr val="C11119"/>
              </a:buClr>
              <a:buSzPct val="125000"/>
            </a:pPr>
            <a:endParaRPr lang="en-US" altLang="zh-CN" sz="900" dirty="0">
              <a:solidFill>
                <a:srgbClr val="262E3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  <a:p>
            <a:pPr marL="214313" indent="-214313">
              <a:buClr>
                <a:srgbClr val="C11119"/>
              </a:buClr>
              <a:buSzPct val="125000"/>
              <a:buFont typeface="Arial" panose="020B0604020202020204" pitchFamily="34" charset="0"/>
              <a:buChar char="•"/>
            </a:pPr>
            <a:endParaRPr lang="en-US" altLang="zh-CN" sz="900" dirty="0">
              <a:solidFill>
                <a:srgbClr val="262E3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8" name="Freeform 175"/>
          <p:cNvSpPr>
            <a:spLocks noEditPoints="1"/>
          </p:cNvSpPr>
          <p:nvPr/>
        </p:nvSpPr>
        <p:spPr bwMode="auto">
          <a:xfrm>
            <a:off x="7945820" y="2202196"/>
            <a:ext cx="496064" cy="446411"/>
          </a:xfrm>
          <a:custGeom>
            <a:avLst/>
            <a:gdLst>
              <a:gd name="T0" fmla="*/ 635969791 w 68"/>
              <a:gd name="T1" fmla="*/ 236616454 h 54"/>
              <a:gd name="T2" fmla="*/ 317983179 w 68"/>
              <a:gd name="T3" fmla="*/ 461400709 h 54"/>
              <a:gd name="T4" fmla="*/ 235544621 w 68"/>
              <a:gd name="T5" fmla="*/ 461400709 h 54"/>
              <a:gd name="T6" fmla="*/ 117772311 w 68"/>
              <a:gd name="T7" fmla="*/ 520554822 h 54"/>
              <a:gd name="T8" fmla="*/ 82441990 w 68"/>
              <a:gd name="T9" fmla="*/ 520554822 h 54"/>
              <a:gd name="T10" fmla="*/ 82441990 w 68"/>
              <a:gd name="T11" fmla="*/ 520554822 h 54"/>
              <a:gd name="T12" fmla="*/ 58886155 w 68"/>
              <a:gd name="T13" fmla="*/ 508722624 h 54"/>
              <a:gd name="T14" fmla="*/ 70664073 w 68"/>
              <a:gd name="T15" fmla="*/ 485061666 h 54"/>
              <a:gd name="T16" fmla="*/ 129550228 w 68"/>
              <a:gd name="T17" fmla="*/ 414078794 h 54"/>
              <a:gd name="T18" fmla="*/ 0 w 68"/>
              <a:gd name="T19" fmla="*/ 236616454 h 54"/>
              <a:gd name="T20" fmla="*/ 317983179 w 68"/>
              <a:gd name="T21" fmla="*/ 0 h 54"/>
              <a:gd name="T22" fmla="*/ 635969791 w 68"/>
              <a:gd name="T23" fmla="*/ 236616454 h 54"/>
              <a:gd name="T24" fmla="*/ 58886155 w 68"/>
              <a:gd name="T25" fmla="*/ 236616454 h 54"/>
              <a:gd name="T26" fmla="*/ 153102631 w 68"/>
              <a:gd name="T27" fmla="*/ 366753439 h 54"/>
              <a:gd name="T28" fmla="*/ 200214301 w 68"/>
              <a:gd name="T29" fmla="*/ 390417836 h 54"/>
              <a:gd name="T30" fmla="*/ 176658466 w 68"/>
              <a:gd name="T31" fmla="*/ 425907553 h 54"/>
              <a:gd name="T32" fmla="*/ 211988786 w 68"/>
              <a:gd name="T33" fmla="*/ 414078794 h 54"/>
              <a:gd name="T34" fmla="*/ 223766704 w 68"/>
              <a:gd name="T35" fmla="*/ 402246595 h 54"/>
              <a:gd name="T36" fmla="*/ 247322538 w 68"/>
              <a:gd name="T37" fmla="*/ 402246595 h 54"/>
              <a:gd name="T38" fmla="*/ 317983179 w 68"/>
              <a:gd name="T39" fmla="*/ 402246595 h 54"/>
              <a:gd name="T40" fmla="*/ 577083635 w 68"/>
              <a:gd name="T41" fmla="*/ 236616454 h 54"/>
              <a:gd name="T42" fmla="*/ 317983179 w 68"/>
              <a:gd name="T43" fmla="*/ 59154113 h 54"/>
              <a:gd name="T44" fmla="*/ 58886155 w 68"/>
              <a:gd name="T45" fmla="*/ 236616454 h 54"/>
              <a:gd name="T46" fmla="*/ 741964184 w 68"/>
              <a:gd name="T47" fmla="*/ 603369893 h 54"/>
              <a:gd name="T48" fmla="*/ 753742101 w 68"/>
              <a:gd name="T49" fmla="*/ 627030850 h 54"/>
              <a:gd name="T50" fmla="*/ 730186266 w 68"/>
              <a:gd name="T51" fmla="*/ 638863049 h 54"/>
              <a:gd name="T52" fmla="*/ 694855946 w 68"/>
              <a:gd name="T53" fmla="*/ 627030850 h 54"/>
              <a:gd name="T54" fmla="*/ 565305718 w 68"/>
              <a:gd name="T55" fmla="*/ 567876737 h 54"/>
              <a:gd name="T56" fmla="*/ 494641645 w 68"/>
              <a:gd name="T57" fmla="*/ 579708936 h 54"/>
              <a:gd name="T58" fmla="*/ 282652859 w 68"/>
              <a:gd name="T59" fmla="*/ 520554822 h 54"/>
              <a:gd name="T60" fmla="*/ 317983179 w 68"/>
              <a:gd name="T61" fmla="*/ 520554822 h 54"/>
              <a:gd name="T62" fmla="*/ 577083635 w 68"/>
              <a:gd name="T63" fmla="*/ 449571950 h 54"/>
              <a:gd name="T64" fmla="*/ 694855946 w 68"/>
              <a:gd name="T65" fmla="*/ 236616454 h 54"/>
              <a:gd name="T66" fmla="*/ 683078028 w 68"/>
              <a:gd name="T67" fmla="*/ 165630142 h 54"/>
              <a:gd name="T68" fmla="*/ 800850339 w 68"/>
              <a:gd name="T69" fmla="*/ 354924680 h 54"/>
              <a:gd name="T70" fmla="*/ 683078028 w 68"/>
              <a:gd name="T71" fmla="*/ 532387021 h 54"/>
              <a:gd name="T72" fmla="*/ 741964184 w 68"/>
              <a:gd name="T73" fmla="*/ 603369893 h 5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8" h="54">
                <a:moveTo>
                  <a:pt x="54" y="20"/>
                </a:moveTo>
                <a:cubicBezTo>
                  <a:pt x="54" y="31"/>
                  <a:pt x="42" y="39"/>
                  <a:pt x="27" y="39"/>
                </a:cubicBezTo>
                <a:cubicBezTo>
                  <a:pt x="25" y="39"/>
                  <a:pt x="23" y="39"/>
                  <a:pt x="20" y="39"/>
                </a:cubicBezTo>
                <a:cubicBezTo>
                  <a:pt x="17" y="41"/>
                  <a:pt x="14" y="43"/>
                  <a:pt x="10" y="44"/>
                </a:cubicBezTo>
                <a:cubicBezTo>
                  <a:pt x="9" y="44"/>
                  <a:pt x="8" y="44"/>
                  <a:pt x="7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6" y="44"/>
                  <a:pt x="5" y="44"/>
                  <a:pt x="5" y="43"/>
                </a:cubicBezTo>
                <a:cubicBezTo>
                  <a:pt x="5" y="42"/>
                  <a:pt x="6" y="42"/>
                  <a:pt x="6" y="41"/>
                </a:cubicBezTo>
                <a:cubicBezTo>
                  <a:pt x="8" y="40"/>
                  <a:pt x="9" y="38"/>
                  <a:pt x="11" y="35"/>
                </a:cubicBezTo>
                <a:cubicBezTo>
                  <a:pt x="4" y="32"/>
                  <a:pt x="0" y="26"/>
                  <a:pt x="0" y="20"/>
                </a:cubicBezTo>
                <a:cubicBezTo>
                  <a:pt x="0" y="9"/>
                  <a:pt x="12" y="0"/>
                  <a:pt x="27" y="0"/>
                </a:cubicBezTo>
                <a:cubicBezTo>
                  <a:pt x="42" y="0"/>
                  <a:pt x="54" y="9"/>
                  <a:pt x="54" y="20"/>
                </a:cubicBezTo>
                <a:close/>
                <a:moveTo>
                  <a:pt x="5" y="20"/>
                </a:moveTo>
                <a:cubicBezTo>
                  <a:pt x="5" y="24"/>
                  <a:pt x="8" y="28"/>
                  <a:pt x="13" y="31"/>
                </a:cubicBezTo>
                <a:cubicBezTo>
                  <a:pt x="17" y="33"/>
                  <a:pt x="17" y="33"/>
                  <a:pt x="17" y="33"/>
                </a:cubicBezTo>
                <a:cubicBezTo>
                  <a:pt x="15" y="36"/>
                  <a:pt x="15" y="36"/>
                  <a:pt x="15" y="36"/>
                </a:cubicBezTo>
                <a:cubicBezTo>
                  <a:pt x="16" y="36"/>
                  <a:pt x="17" y="35"/>
                  <a:pt x="18" y="35"/>
                </a:cubicBezTo>
                <a:cubicBezTo>
                  <a:pt x="19" y="34"/>
                  <a:pt x="19" y="34"/>
                  <a:pt x="19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3" y="34"/>
                  <a:pt x="25" y="34"/>
                  <a:pt x="27" y="34"/>
                </a:cubicBezTo>
                <a:cubicBezTo>
                  <a:pt x="39" y="34"/>
                  <a:pt x="49" y="28"/>
                  <a:pt x="49" y="20"/>
                </a:cubicBezTo>
                <a:cubicBezTo>
                  <a:pt x="49" y="12"/>
                  <a:pt x="39" y="5"/>
                  <a:pt x="27" y="5"/>
                </a:cubicBezTo>
                <a:cubicBezTo>
                  <a:pt x="15" y="5"/>
                  <a:pt x="5" y="12"/>
                  <a:pt x="5" y="20"/>
                </a:cubicBezTo>
                <a:close/>
                <a:moveTo>
                  <a:pt x="63" y="51"/>
                </a:moveTo>
                <a:cubicBezTo>
                  <a:pt x="63" y="52"/>
                  <a:pt x="64" y="52"/>
                  <a:pt x="64" y="53"/>
                </a:cubicBezTo>
                <a:cubicBezTo>
                  <a:pt x="63" y="53"/>
                  <a:pt x="63" y="54"/>
                  <a:pt x="62" y="54"/>
                </a:cubicBezTo>
                <a:cubicBezTo>
                  <a:pt x="61" y="54"/>
                  <a:pt x="60" y="54"/>
                  <a:pt x="59" y="53"/>
                </a:cubicBezTo>
                <a:cubicBezTo>
                  <a:pt x="55" y="52"/>
                  <a:pt x="52" y="51"/>
                  <a:pt x="48" y="48"/>
                </a:cubicBezTo>
                <a:cubicBezTo>
                  <a:pt x="46" y="49"/>
                  <a:pt x="44" y="49"/>
                  <a:pt x="42" y="49"/>
                </a:cubicBezTo>
                <a:cubicBezTo>
                  <a:pt x="35" y="49"/>
                  <a:pt x="29" y="47"/>
                  <a:pt x="24" y="44"/>
                </a:cubicBezTo>
                <a:cubicBezTo>
                  <a:pt x="25" y="44"/>
                  <a:pt x="26" y="44"/>
                  <a:pt x="27" y="44"/>
                </a:cubicBezTo>
                <a:cubicBezTo>
                  <a:pt x="35" y="44"/>
                  <a:pt x="43" y="42"/>
                  <a:pt x="49" y="38"/>
                </a:cubicBezTo>
                <a:cubicBezTo>
                  <a:pt x="55" y="33"/>
                  <a:pt x="59" y="27"/>
                  <a:pt x="59" y="20"/>
                </a:cubicBezTo>
                <a:cubicBezTo>
                  <a:pt x="59" y="18"/>
                  <a:pt x="58" y="16"/>
                  <a:pt x="58" y="14"/>
                </a:cubicBezTo>
                <a:cubicBezTo>
                  <a:pt x="64" y="18"/>
                  <a:pt x="68" y="23"/>
                  <a:pt x="68" y="30"/>
                </a:cubicBezTo>
                <a:cubicBezTo>
                  <a:pt x="68" y="36"/>
                  <a:pt x="65" y="41"/>
                  <a:pt x="58" y="45"/>
                </a:cubicBezTo>
                <a:cubicBezTo>
                  <a:pt x="60" y="48"/>
                  <a:pt x="61" y="49"/>
                  <a:pt x="63" y="51"/>
                </a:cubicBezTo>
                <a:close/>
              </a:path>
            </a:pathLst>
          </a:custGeom>
          <a:solidFill>
            <a:srgbClr val="264154"/>
          </a:solidFill>
          <a:ln>
            <a:noFill/>
          </a:ln>
        </p:spPr>
        <p:txBody>
          <a:bodyPr/>
          <a:lstStyle/>
          <a:p>
            <a:endParaRPr lang="zh-CN" altLang="en-US" sz="1013"/>
          </a:p>
        </p:txBody>
      </p:sp>
      <p:grpSp>
        <p:nvGrpSpPr>
          <p:cNvPr id="39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40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1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237170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344497" y="128909"/>
            <a:ext cx="436529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New Architecture Design </a:t>
            </a:r>
            <a:endParaRPr lang="zh-CN" altLang="en-US" sz="2700" dirty="0"/>
          </a:p>
        </p:txBody>
      </p:sp>
      <p:sp>
        <p:nvSpPr>
          <p:cNvPr id="31" name="矩形 2"/>
          <p:cNvSpPr/>
          <p:nvPr/>
        </p:nvSpPr>
        <p:spPr>
          <a:xfrm>
            <a:off x="4709795" y="2239826"/>
            <a:ext cx="4403631" cy="979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43" indent="-285743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en-US" altLang="zh-CN" sz="1013" dirty="0" smtClean="0">
                <a:solidFill>
                  <a:srgbClr val="262E3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Services still receive data and events when the client is not running</a:t>
            </a:r>
          </a:p>
          <a:p>
            <a:pPr marL="285743" indent="-285743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More stability for 24/7 </a:t>
            </a:r>
            <a:r>
              <a:rPr lang="en-US" altLang="zh-CN" sz="1013" dirty="0" smtClean="0">
                <a:solidFill>
                  <a:srgbClr val="262E3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operation</a:t>
            </a:r>
          </a:p>
          <a:p>
            <a:pPr marL="285743" indent="-285743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en-US" altLang="zh-CN" sz="1013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Auto-recovers </a:t>
            </a: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from service exceptions</a:t>
            </a:r>
          </a:p>
        </p:txBody>
      </p:sp>
      <p:grpSp>
        <p:nvGrpSpPr>
          <p:cNvPr id="32" name="组合 22"/>
          <p:cNvGrpSpPr/>
          <p:nvPr/>
        </p:nvGrpSpPr>
        <p:grpSpPr>
          <a:xfrm>
            <a:off x="4828890" y="1633581"/>
            <a:ext cx="382513" cy="452394"/>
            <a:chOff x="5716588" y="1719263"/>
            <a:chExt cx="715963" cy="628651"/>
          </a:xfrm>
          <a:solidFill>
            <a:srgbClr val="264154"/>
          </a:solidFill>
        </p:grpSpPr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5975351" y="2184401"/>
              <a:ext cx="193675" cy="163513"/>
            </a:xfrm>
            <a:custGeom>
              <a:avLst/>
              <a:gdLst>
                <a:gd name="T0" fmla="*/ 41 w 44"/>
                <a:gd name="T1" fmla="*/ 17 h 37"/>
                <a:gd name="T2" fmla="*/ 27 w 44"/>
                <a:gd name="T3" fmla="*/ 17 h 37"/>
                <a:gd name="T4" fmla="*/ 27 w 44"/>
                <a:gd name="T5" fmla="*/ 0 h 37"/>
                <a:gd name="T6" fmla="*/ 18 w 44"/>
                <a:gd name="T7" fmla="*/ 0 h 37"/>
                <a:gd name="T8" fmla="*/ 18 w 44"/>
                <a:gd name="T9" fmla="*/ 17 h 37"/>
                <a:gd name="T10" fmla="*/ 4 w 44"/>
                <a:gd name="T11" fmla="*/ 17 h 37"/>
                <a:gd name="T12" fmla="*/ 0 w 44"/>
                <a:gd name="T13" fmla="*/ 21 h 37"/>
                <a:gd name="T14" fmla="*/ 0 w 44"/>
                <a:gd name="T15" fmla="*/ 33 h 37"/>
                <a:gd name="T16" fmla="*/ 4 w 44"/>
                <a:gd name="T17" fmla="*/ 37 h 37"/>
                <a:gd name="T18" fmla="*/ 41 w 44"/>
                <a:gd name="T19" fmla="*/ 37 h 37"/>
                <a:gd name="T20" fmla="*/ 44 w 44"/>
                <a:gd name="T21" fmla="*/ 33 h 37"/>
                <a:gd name="T22" fmla="*/ 44 w 44"/>
                <a:gd name="T23" fmla="*/ 21 h 37"/>
                <a:gd name="T24" fmla="*/ 41 w 44"/>
                <a:gd name="T25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37">
                  <a:moveTo>
                    <a:pt x="41" y="17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9"/>
                    <a:pt x="0" y="2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2" y="37"/>
                    <a:pt x="4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3" y="37"/>
                    <a:pt x="44" y="35"/>
                    <a:pt x="44" y="3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19"/>
                    <a:pt x="43" y="17"/>
                    <a:pt x="4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5716588" y="2281238"/>
              <a:ext cx="227013" cy="39688"/>
            </a:xfrm>
            <a:custGeom>
              <a:avLst/>
              <a:gdLst>
                <a:gd name="T0" fmla="*/ 0 w 52"/>
                <a:gd name="T1" fmla="*/ 5 h 9"/>
                <a:gd name="T2" fmla="*/ 4 w 52"/>
                <a:gd name="T3" fmla="*/ 9 h 9"/>
                <a:gd name="T4" fmla="*/ 52 w 52"/>
                <a:gd name="T5" fmla="*/ 9 h 9"/>
                <a:gd name="T6" fmla="*/ 52 w 52"/>
                <a:gd name="T7" fmla="*/ 0 h 9"/>
                <a:gd name="T8" fmla="*/ 4 w 52"/>
                <a:gd name="T9" fmla="*/ 0 h 9"/>
                <a:gd name="T10" fmla="*/ 0 w 52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6199188" y="2281238"/>
              <a:ext cx="233363" cy="39688"/>
            </a:xfrm>
            <a:custGeom>
              <a:avLst/>
              <a:gdLst>
                <a:gd name="T0" fmla="*/ 48 w 53"/>
                <a:gd name="T1" fmla="*/ 0 h 9"/>
                <a:gd name="T2" fmla="*/ 0 w 53"/>
                <a:gd name="T3" fmla="*/ 0 h 9"/>
                <a:gd name="T4" fmla="*/ 0 w 53"/>
                <a:gd name="T5" fmla="*/ 9 h 9"/>
                <a:gd name="T6" fmla="*/ 48 w 53"/>
                <a:gd name="T7" fmla="*/ 9 h 9"/>
                <a:gd name="T8" fmla="*/ 53 w 53"/>
                <a:gd name="T9" fmla="*/ 5 h 9"/>
                <a:gd name="T10" fmla="*/ 48 w 5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9">
                  <a:moveTo>
                    <a:pt x="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51" y="9"/>
                    <a:pt x="53" y="7"/>
                    <a:pt x="53" y="5"/>
                  </a:cubicBezTo>
                  <a:cubicBezTo>
                    <a:pt x="53" y="2"/>
                    <a:pt x="51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6119813" y="1744663"/>
              <a:ext cx="295275" cy="409575"/>
            </a:xfrm>
            <a:custGeom>
              <a:avLst/>
              <a:gdLst>
                <a:gd name="T0" fmla="*/ 0 w 67"/>
                <a:gd name="T1" fmla="*/ 79 h 93"/>
                <a:gd name="T2" fmla="*/ 0 w 67"/>
                <a:gd name="T3" fmla="*/ 84 h 93"/>
                <a:gd name="T4" fmla="*/ 4 w 67"/>
                <a:gd name="T5" fmla="*/ 89 h 93"/>
                <a:gd name="T6" fmla="*/ 4 w 67"/>
                <a:gd name="T7" fmla="*/ 93 h 93"/>
                <a:gd name="T8" fmla="*/ 4 w 67"/>
                <a:gd name="T9" fmla="*/ 93 h 93"/>
                <a:gd name="T10" fmla="*/ 63 w 67"/>
                <a:gd name="T11" fmla="*/ 93 h 93"/>
                <a:gd name="T12" fmla="*/ 67 w 67"/>
                <a:gd name="T13" fmla="*/ 89 h 93"/>
                <a:gd name="T14" fmla="*/ 67 w 67"/>
                <a:gd name="T15" fmla="*/ 4 h 93"/>
                <a:gd name="T16" fmla="*/ 63 w 67"/>
                <a:gd name="T17" fmla="*/ 0 h 93"/>
                <a:gd name="T18" fmla="*/ 27 w 67"/>
                <a:gd name="T19" fmla="*/ 0 h 93"/>
                <a:gd name="T20" fmla="*/ 27 w 67"/>
                <a:gd name="T21" fmla="*/ 1 h 93"/>
                <a:gd name="T22" fmla="*/ 27 w 67"/>
                <a:gd name="T23" fmla="*/ 6 h 93"/>
                <a:gd name="T24" fmla="*/ 61 w 67"/>
                <a:gd name="T25" fmla="*/ 6 h 93"/>
                <a:gd name="T26" fmla="*/ 61 w 67"/>
                <a:gd name="T27" fmla="*/ 87 h 93"/>
                <a:gd name="T28" fmla="*/ 19 w 67"/>
                <a:gd name="T29" fmla="*/ 87 h 93"/>
                <a:gd name="T30" fmla="*/ 19 w 67"/>
                <a:gd name="T31" fmla="*/ 84 h 93"/>
                <a:gd name="T32" fmla="*/ 58 w 67"/>
                <a:gd name="T33" fmla="*/ 84 h 93"/>
                <a:gd name="T34" fmla="*/ 58 w 67"/>
                <a:gd name="T35" fmla="*/ 9 h 93"/>
                <a:gd name="T36" fmla="*/ 27 w 67"/>
                <a:gd name="T37" fmla="*/ 9 h 93"/>
                <a:gd name="T38" fmla="*/ 27 w 67"/>
                <a:gd name="T39" fmla="*/ 19 h 93"/>
                <a:gd name="T40" fmla="*/ 54 w 67"/>
                <a:gd name="T41" fmla="*/ 19 h 93"/>
                <a:gd name="T42" fmla="*/ 54 w 67"/>
                <a:gd name="T43" fmla="*/ 24 h 93"/>
                <a:gd name="T44" fmla="*/ 27 w 67"/>
                <a:gd name="T45" fmla="*/ 24 h 93"/>
                <a:gd name="T46" fmla="*/ 27 w 67"/>
                <a:gd name="T47" fmla="*/ 32 h 93"/>
                <a:gd name="T48" fmla="*/ 54 w 67"/>
                <a:gd name="T49" fmla="*/ 32 h 93"/>
                <a:gd name="T50" fmla="*/ 54 w 67"/>
                <a:gd name="T51" fmla="*/ 37 h 93"/>
                <a:gd name="T52" fmla="*/ 27 w 67"/>
                <a:gd name="T53" fmla="*/ 37 h 93"/>
                <a:gd name="T54" fmla="*/ 27 w 67"/>
                <a:gd name="T55" fmla="*/ 54 h 93"/>
                <a:gd name="T56" fmla="*/ 54 w 67"/>
                <a:gd name="T57" fmla="*/ 54 h 93"/>
                <a:gd name="T58" fmla="*/ 54 w 67"/>
                <a:gd name="T59" fmla="*/ 59 h 93"/>
                <a:gd name="T60" fmla="*/ 27 w 67"/>
                <a:gd name="T61" fmla="*/ 59 h 93"/>
                <a:gd name="T62" fmla="*/ 27 w 67"/>
                <a:gd name="T63" fmla="*/ 66 h 93"/>
                <a:gd name="T64" fmla="*/ 54 w 67"/>
                <a:gd name="T65" fmla="*/ 66 h 93"/>
                <a:gd name="T66" fmla="*/ 54 w 67"/>
                <a:gd name="T67" fmla="*/ 71 h 93"/>
                <a:gd name="T68" fmla="*/ 27 w 67"/>
                <a:gd name="T69" fmla="*/ 71 h 93"/>
                <a:gd name="T70" fmla="*/ 17 w 67"/>
                <a:gd name="T71" fmla="*/ 79 h 93"/>
                <a:gd name="T72" fmla="*/ 0 w 67"/>
                <a:gd name="T73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" h="93">
                  <a:moveTo>
                    <a:pt x="0" y="79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2" y="85"/>
                    <a:pt x="4" y="87"/>
                    <a:pt x="4" y="89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6" y="93"/>
                    <a:pt x="67" y="92"/>
                    <a:pt x="67" y="89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2"/>
                    <a:pt x="66" y="0"/>
                    <a:pt x="6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1"/>
                    <a:pt x="27" y="1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6"/>
                    <a:pt x="22" y="79"/>
                    <a:pt x="17" y="79"/>
                  </a:cubicBezTo>
                  <a:lnTo>
                    <a:pt x="0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5729288" y="1719263"/>
              <a:ext cx="496888" cy="430213"/>
            </a:xfrm>
            <a:custGeom>
              <a:avLst/>
              <a:gdLst>
                <a:gd name="T0" fmla="*/ 6 w 113"/>
                <a:gd name="T1" fmla="*/ 82 h 98"/>
                <a:gd name="T2" fmla="*/ 42 w 113"/>
                <a:gd name="T3" fmla="*/ 82 h 98"/>
                <a:gd name="T4" fmla="*/ 42 w 113"/>
                <a:gd name="T5" fmla="*/ 92 h 98"/>
                <a:gd name="T6" fmla="*/ 29 w 113"/>
                <a:gd name="T7" fmla="*/ 92 h 98"/>
                <a:gd name="T8" fmla="*/ 23 w 113"/>
                <a:gd name="T9" fmla="*/ 95 h 98"/>
                <a:gd name="T10" fmla="*/ 23 w 113"/>
                <a:gd name="T11" fmla="*/ 98 h 98"/>
                <a:gd name="T12" fmla="*/ 89 w 113"/>
                <a:gd name="T13" fmla="*/ 98 h 98"/>
                <a:gd name="T14" fmla="*/ 89 w 113"/>
                <a:gd name="T15" fmla="*/ 95 h 98"/>
                <a:gd name="T16" fmla="*/ 83 w 113"/>
                <a:gd name="T17" fmla="*/ 92 h 98"/>
                <a:gd name="T18" fmla="*/ 71 w 113"/>
                <a:gd name="T19" fmla="*/ 92 h 98"/>
                <a:gd name="T20" fmla="*/ 71 w 113"/>
                <a:gd name="T21" fmla="*/ 82 h 98"/>
                <a:gd name="T22" fmla="*/ 106 w 113"/>
                <a:gd name="T23" fmla="*/ 82 h 98"/>
                <a:gd name="T24" fmla="*/ 113 w 113"/>
                <a:gd name="T25" fmla="*/ 75 h 98"/>
                <a:gd name="T26" fmla="*/ 113 w 113"/>
                <a:gd name="T27" fmla="*/ 7 h 98"/>
                <a:gd name="T28" fmla="*/ 106 w 113"/>
                <a:gd name="T29" fmla="*/ 0 h 98"/>
                <a:gd name="T30" fmla="*/ 6 w 113"/>
                <a:gd name="T31" fmla="*/ 0 h 98"/>
                <a:gd name="T32" fmla="*/ 0 w 113"/>
                <a:gd name="T33" fmla="*/ 7 h 98"/>
                <a:gd name="T34" fmla="*/ 0 w 113"/>
                <a:gd name="T35" fmla="*/ 75 h 98"/>
                <a:gd name="T36" fmla="*/ 6 w 113"/>
                <a:gd name="T37" fmla="*/ 82 h 98"/>
                <a:gd name="T38" fmla="*/ 7 w 113"/>
                <a:gd name="T39" fmla="*/ 8 h 98"/>
                <a:gd name="T40" fmla="*/ 105 w 113"/>
                <a:gd name="T41" fmla="*/ 8 h 98"/>
                <a:gd name="T42" fmla="*/ 105 w 113"/>
                <a:gd name="T43" fmla="*/ 75 h 98"/>
                <a:gd name="T44" fmla="*/ 7 w 113"/>
                <a:gd name="T45" fmla="*/ 75 h 98"/>
                <a:gd name="T46" fmla="*/ 7 w 113"/>
                <a:gd name="T47" fmla="*/ 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3" h="98">
                  <a:moveTo>
                    <a:pt x="6" y="82"/>
                  </a:moveTo>
                  <a:cubicBezTo>
                    <a:pt x="42" y="82"/>
                    <a:pt x="42" y="82"/>
                    <a:pt x="42" y="8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26" y="92"/>
                    <a:pt x="23" y="93"/>
                    <a:pt x="23" y="95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3"/>
                    <a:pt x="87" y="92"/>
                    <a:pt x="83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110" y="82"/>
                    <a:pt x="113" y="79"/>
                    <a:pt x="113" y="75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3"/>
                    <a:pt x="110" y="0"/>
                    <a:pt x="10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9"/>
                    <a:pt x="3" y="82"/>
                    <a:pt x="6" y="82"/>
                  </a:cubicBezTo>
                  <a:close/>
                  <a:moveTo>
                    <a:pt x="7" y="8"/>
                  </a:moveTo>
                  <a:cubicBezTo>
                    <a:pt x="105" y="8"/>
                    <a:pt x="105" y="8"/>
                    <a:pt x="105" y="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7" y="75"/>
                    <a:pt x="7" y="75"/>
                    <a:pt x="7" y="75"/>
                  </a:cubicBez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0" name="文本框 44"/>
          <p:cNvSpPr txBox="1"/>
          <p:nvPr/>
        </p:nvSpPr>
        <p:spPr>
          <a:xfrm>
            <a:off x="5410716" y="1717494"/>
            <a:ext cx="3237470" cy="31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8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Client-Service Advantages:</a:t>
            </a:r>
            <a:endParaRPr lang="zh-CN" altLang="en-US" sz="1800" b="1" dirty="0">
              <a:solidFill>
                <a:srgbClr val="C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42" name="组合 35"/>
          <p:cNvGrpSpPr/>
          <p:nvPr/>
        </p:nvGrpSpPr>
        <p:grpSpPr>
          <a:xfrm>
            <a:off x="600765" y="1416437"/>
            <a:ext cx="3125820" cy="3149500"/>
            <a:chOff x="-5305656" y="6691896"/>
            <a:chExt cx="4167760" cy="4199333"/>
          </a:xfrm>
        </p:grpSpPr>
        <p:pic>
          <p:nvPicPr>
            <p:cNvPr id="43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304175" y="8269554"/>
              <a:ext cx="1725714" cy="1580433"/>
            </a:xfrm>
            <a:prstGeom prst="rect">
              <a:avLst/>
            </a:prstGeom>
          </p:spPr>
        </p:pic>
        <p:sp>
          <p:nvSpPr>
            <p:cNvPr id="44" name="椭圆 40"/>
            <p:cNvSpPr/>
            <p:nvPr/>
          </p:nvSpPr>
          <p:spPr>
            <a:xfrm>
              <a:off x="-5305656" y="8920214"/>
              <a:ext cx="1985055" cy="1971015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92A0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77" tIns="34289" rIns="68577" bIns="342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6" name="椭圆 46"/>
            <p:cNvSpPr/>
            <p:nvPr/>
          </p:nvSpPr>
          <p:spPr>
            <a:xfrm>
              <a:off x="-3703687" y="6691896"/>
              <a:ext cx="2565791" cy="2547642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92A0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77" tIns="34289" rIns="68577" bIns="342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53" name="文本框 47"/>
          <p:cNvSpPr txBox="1"/>
          <p:nvPr/>
        </p:nvSpPr>
        <p:spPr>
          <a:xfrm>
            <a:off x="1667028" y="1602600"/>
            <a:ext cx="221073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ts val="3200"/>
              </a:lnSpc>
              <a:defRPr sz="2200">
                <a:solidFill>
                  <a:schemeClr val="tx1">
                    <a:lumMod val="85000"/>
                    <a:lumOff val="15000"/>
                  </a:schemeClr>
                </a:solidFill>
                <a:latin typeface="TSTAR PRO" panose="02000806030000020004" pitchFamily="50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1500" dirty="0">
                <a:latin typeface="Segoe UI" panose="020B0502040204020203" pitchFamily="34" charset="0"/>
                <a:cs typeface="Segoe UI" panose="020B0502040204020203" pitchFamily="34" charset="0"/>
              </a:rPr>
              <a:t>New version</a:t>
            </a:r>
          </a:p>
        </p:txBody>
      </p:sp>
      <p:sp>
        <p:nvSpPr>
          <p:cNvPr id="54" name="文本框 48"/>
          <p:cNvSpPr txBox="1"/>
          <p:nvPr/>
        </p:nvSpPr>
        <p:spPr>
          <a:xfrm>
            <a:off x="677842" y="4062555"/>
            <a:ext cx="134045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00000"/>
              </a:lnSpc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en-US" altLang="zh-CN" sz="1500" b="0" dirty="0">
                <a:latin typeface="Segoe UI" panose="020B0502040204020203" pitchFamily="34" charset="0"/>
                <a:cs typeface="Segoe UI" panose="020B0502040204020203" pitchFamily="34" charset="0"/>
              </a:rPr>
              <a:t>Old version</a:t>
            </a:r>
          </a:p>
        </p:txBody>
      </p:sp>
      <p:pic>
        <p:nvPicPr>
          <p:cNvPr id="57" name="图片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641864" flipH="1">
            <a:off x="2279167" y="3566162"/>
            <a:ext cx="627276" cy="548073"/>
          </a:xfrm>
          <a:prstGeom prst="rect">
            <a:avLst/>
          </a:prstGeom>
        </p:spPr>
      </p:pic>
      <p:pic>
        <p:nvPicPr>
          <p:cNvPr id="58" name="图片 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61" y="3358105"/>
            <a:ext cx="918960" cy="692754"/>
          </a:xfrm>
          <a:prstGeom prst="rect">
            <a:avLst/>
          </a:prstGeom>
        </p:spPr>
      </p:pic>
      <p:sp>
        <p:nvSpPr>
          <p:cNvPr id="59" name="同侧圆角矩形 51"/>
          <p:cNvSpPr/>
          <p:nvPr/>
        </p:nvSpPr>
        <p:spPr>
          <a:xfrm>
            <a:off x="2591015" y="2111928"/>
            <a:ext cx="362762" cy="304376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950" b="1" dirty="0">
                <a:solidFill>
                  <a:srgbClr val="2641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+</a:t>
            </a:r>
            <a:endParaRPr lang="zh-CN" altLang="en-US" sz="4950" b="1" dirty="0">
              <a:solidFill>
                <a:srgbClr val="2641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0" name="文本框 54"/>
          <p:cNvSpPr txBox="1"/>
          <p:nvPr/>
        </p:nvSpPr>
        <p:spPr>
          <a:xfrm>
            <a:off x="2011154" y="2671890"/>
            <a:ext cx="513282" cy="3103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Client</a:t>
            </a:r>
            <a:endParaRPr lang="zh-CN" altLang="en-US" sz="1013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1" name="文本框 55"/>
          <p:cNvSpPr txBox="1"/>
          <p:nvPr/>
        </p:nvSpPr>
        <p:spPr>
          <a:xfrm>
            <a:off x="2901536" y="2676374"/>
            <a:ext cx="587020" cy="3103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725"/>
              </a:lnSpc>
            </a:pPr>
            <a:r>
              <a:rPr lang="en-US" altLang="zh-CN" sz="1013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Service</a:t>
            </a:r>
            <a:endParaRPr lang="zh-CN" altLang="en-US" sz="1013" dirty="0">
              <a:solidFill>
                <a:srgbClr val="262E3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2" name="图片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092" y="2001133"/>
            <a:ext cx="663668" cy="663668"/>
          </a:xfrm>
          <a:prstGeom prst="rect">
            <a:avLst/>
          </a:prstGeom>
        </p:spPr>
      </p:pic>
      <p:pic>
        <p:nvPicPr>
          <p:cNvPr id="63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952" y="2009081"/>
            <a:ext cx="635318" cy="635318"/>
          </a:xfrm>
          <a:prstGeom prst="rect">
            <a:avLst/>
          </a:prstGeom>
        </p:spPr>
      </p:pic>
      <p:grpSp>
        <p:nvGrpSpPr>
          <p:cNvPr id="24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25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6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403365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348720" y="142969"/>
            <a:ext cx="278153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9323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00" dirty="0"/>
              <a:t>Modular Design</a:t>
            </a:r>
            <a:endParaRPr lang="zh-CN" altLang="en-US" sz="2700" dirty="0"/>
          </a:p>
        </p:txBody>
      </p:sp>
      <p:sp>
        <p:nvSpPr>
          <p:cNvPr id="24" name="文本框 49"/>
          <p:cNvSpPr txBox="1"/>
          <p:nvPr/>
        </p:nvSpPr>
        <p:spPr>
          <a:xfrm>
            <a:off x="2170658" y="899443"/>
            <a:ext cx="4394123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25"/>
              </a:lnSpc>
            </a:pPr>
            <a:r>
              <a:rPr lang="en-US" altLang="zh-CN" sz="1200" dirty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Select modules during </a:t>
            </a:r>
            <a:r>
              <a:rPr lang="en-US" altLang="zh-CN" sz="1200" dirty="0" smtClean="0">
                <a:solidFill>
                  <a:srgbClr val="262E3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software installation/modification</a:t>
            </a:r>
          </a:p>
          <a:p>
            <a:pPr algn="ctr">
              <a:lnSpc>
                <a:spcPts val="1725"/>
              </a:lnSpc>
            </a:pPr>
            <a:r>
              <a:rPr lang="en-US" altLang="zh-CN" sz="1200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must run the installer to enable/disable modules</a:t>
            </a:r>
            <a:endParaRPr lang="zh-CN" altLang="en-US" sz="1200" dirty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/>
          <a:srcRect l="209" t="6787" r="301" b="473"/>
          <a:stretch/>
        </p:blipFill>
        <p:spPr>
          <a:xfrm>
            <a:off x="2170658" y="1428572"/>
            <a:ext cx="4394123" cy="3121189"/>
          </a:xfrm>
          <a:prstGeom prst="rect">
            <a:avLst/>
          </a:prstGeom>
          <a:ln>
            <a:solidFill>
              <a:srgbClr val="262E31"/>
            </a:solidFill>
          </a:ln>
        </p:spPr>
      </p:pic>
      <p:grpSp>
        <p:nvGrpSpPr>
          <p:cNvPr id="5" name="组合 4"/>
          <p:cNvGrpSpPr/>
          <p:nvPr/>
        </p:nvGrpSpPr>
        <p:grpSpPr>
          <a:xfrm>
            <a:off x="0" y="173255"/>
            <a:ext cx="295977" cy="415507"/>
            <a:chOff x="0" y="231006"/>
            <a:chExt cx="500514" cy="1001028"/>
          </a:xfrm>
        </p:grpSpPr>
        <p:sp>
          <p:nvSpPr>
            <p:cNvPr id="6" name="直角三角形 2"/>
            <p:cNvSpPr/>
            <p:nvPr/>
          </p:nvSpPr>
          <p:spPr>
            <a:xfrm>
              <a:off x="0" y="231006"/>
              <a:ext cx="500514" cy="500514"/>
            </a:xfrm>
            <a:prstGeom prst="rtTriangle">
              <a:avLst/>
            </a:prstGeom>
            <a:solidFill>
              <a:srgbClr val="9C1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7" name="直角三角形 3"/>
            <p:cNvSpPr/>
            <p:nvPr/>
          </p:nvSpPr>
          <p:spPr>
            <a:xfrm flipV="1">
              <a:off x="0" y="731520"/>
              <a:ext cx="500514" cy="500514"/>
            </a:xfrm>
            <a:prstGeom prst="rtTriangle">
              <a:avLst/>
            </a:prstGeom>
            <a:solidFill>
              <a:srgbClr val="D32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394248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4">
      <a:dk1>
        <a:srgbClr val="555559"/>
      </a:dk1>
      <a:lt1>
        <a:srgbClr val="FFFFFF"/>
      </a:lt1>
      <a:dk2>
        <a:srgbClr val="555559"/>
      </a:dk2>
      <a:lt2>
        <a:srgbClr val="E7E6E6"/>
      </a:lt2>
      <a:accent1>
        <a:srgbClr val="D71920"/>
      </a:accent1>
      <a:accent2>
        <a:srgbClr val="AB1D3F"/>
      </a:accent2>
      <a:accent3>
        <a:srgbClr val="76787A"/>
      </a:accent3>
      <a:accent4>
        <a:srgbClr val="FFC000"/>
      </a:accent4>
      <a:accent5>
        <a:srgbClr val="4472C4"/>
      </a:accent5>
      <a:accent6>
        <a:srgbClr val="70AD47"/>
      </a:accent6>
      <a:hlink>
        <a:srgbClr val="D71920"/>
      </a:hlink>
      <a:folHlink>
        <a:srgbClr val="D71920"/>
      </a:folHlink>
    </a:clrScheme>
    <a:fontScheme name="Franklin Gothic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17745</TotalTime>
  <Words>2184</Words>
  <Application>Microsoft Office PowerPoint</Application>
  <PresentationFormat>On-screen Show (16:9)</PresentationFormat>
  <Paragraphs>393</Paragraphs>
  <Slides>34</Slides>
  <Notes>19</Notes>
  <HiddenSlides>0</HiddenSlides>
  <MMClips>5</MMClips>
  <ScaleCrop>false</ScaleCrop>
  <HeadingPairs>
    <vt:vector size="6" baseType="variant">
      <vt:variant>
        <vt:lpstr>Fonts Used</vt:lpstr>
      </vt:variant>
      <vt:variant>
        <vt:i4>23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58" baseType="lpstr">
      <vt:lpstr>Adobe 黑体 Std R</vt:lpstr>
      <vt:lpstr>微软雅黑</vt:lpstr>
      <vt:lpstr>宋体</vt:lpstr>
      <vt:lpstr>宋体</vt:lpstr>
      <vt:lpstr>Arial</vt:lpstr>
      <vt:lpstr>Arial Bold</vt:lpstr>
      <vt:lpstr>Bebas Neue</vt:lpstr>
      <vt:lpstr>Calibri</vt:lpstr>
      <vt:lpstr>等线</vt:lpstr>
      <vt:lpstr>돋움</vt:lpstr>
      <vt:lpstr>Franklin Gothic Book</vt:lpstr>
      <vt:lpstr>Franklin Gothic Medium</vt:lpstr>
      <vt:lpstr>Lato Light</vt:lpstr>
      <vt:lpstr>Montserrat</vt:lpstr>
      <vt:lpstr>Open Sans</vt:lpstr>
      <vt:lpstr>Poppins Light</vt:lpstr>
      <vt:lpstr>Roboto Light</vt:lpstr>
      <vt:lpstr>Segoe UI</vt:lpstr>
      <vt:lpstr>Source Sans Pro</vt:lpstr>
      <vt:lpstr>华文楷体</vt:lpstr>
      <vt:lpstr>Times New Roman</vt:lpstr>
      <vt:lpstr>TSTAR PRO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David.Oleksy</cp:lastModifiedBy>
  <cp:revision>323</cp:revision>
  <dcterms:created xsi:type="dcterms:W3CDTF">2016-05-17T16:09:46Z</dcterms:created>
  <dcterms:modified xsi:type="dcterms:W3CDTF">2019-10-28T10:55:39Z</dcterms:modified>
</cp:coreProperties>
</file>